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9" r:id="rId1"/>
    <p:sldMasterId id="2147483910" r:id="rId2"/>
  </p:sldMasterIdLst>
  <p:notesMasterIdLst>
    <p:notesMasterId r:id="rId56"/>
  </p:notesMasterIdLst>
  <p:handoutMasterIdLst>
    <p:handoutMasterId r:id="rId57"/>
  </p:handoutMasterIdLst>
  <p:sldIdLst>
    <p:sldId id="569" r:id="rId3"/>
    <p:sldId id="636" r:id="rId4"/>
    <p:sldId id="565" r:id="rId5"/>
    <p:sldId id="570" r:id="rId6"/>
    <p:sldId id="625" r:id="rId7"/>
    <p:sldId id="337" r:id="rId8"/>
    <p:sldId id="626" r:id="rId9"/>
    <p:sldId id="614" r:id="rId10"/>
    <p:sldId id="615" r:id="rId11"/>
    <p:sldId id="400" r:id="rId12"/>
    <p:sldId id="593" r:id="rId13"/>
    <p:sldId id="476" r:id="rId14"/>
    <p:sldId id="621" r:id="rId15"/>
    <p:sldId id="637" r:id="rId16"/>
    <p:sldId id="561" r:id="rId17"/>
    <p:sldId id="345" r:id="rId18"/>
    <p:sldId id="563" r:id="rId19"/>
    <p:sldId id="616" r:id="rId20"/>
    <p:sldId id="600" r:id="rId21"/>
    <p:sldId id="522" r:id="rId22"/>
    <p:sldId id="638" r:id="rId23"/>
    <p:sldId id="605" r:id="rId24"/>
    <p:sldId id="549" r:id="rId25"/>
    <p:sldId id="524" r:id="rId26"/>
    <p:sldId id="578" r:id="rId27"/>
    <p:sldId id="629" r:id="rId28"/>
    <p:sldId id="577" r:id="rId29"/>
    <p:sldId id="628" r:id="rId30"/>
    <p:sldId id="622" r:id="rId31"/>
    <p:sldId id="640" r:id="rId32"/>
    <p:sldId id="572" r:id="rId33"/>
    <p:sldId id="513" r:id="rId34"/>
    <p:sldId id="511" r:id="rId35"/>
    <p:sldId id="632" r:id="rId36"/>
    <p:sldId id="552" r:id="rId37"/>
    <p:sldId id="617" r:id="rId38"/>
    <p:sldId id="535" r:id="rId39"/>
    <p:sldId id="555" r:id="rId40"/>
    <p:sldId id="633" r:id="rId41"/>
    <p:sldId id="536" r:id="rId42"/>
    <p:sldId id="619" r:id="rId43"/>
    <p:sldId id="620" r:id="rId44"/>
    <p:sldId id="581" r:id="rId45"/>
    <p:sldId id="582" r:id="rId46"/>
    <p:sldId id="623" r:id="rId47"/>
    <p:sldId id="584" r:id="rId48"/>
    <p:sldId id="585" r:id="rId49"/>
    <p:sldId id="587" r:id="rId50"/>
    <p:sldId id="634" r:id="rId51"/>
    <p:sldId id="588" r:id="rId52"/>
    <p:sldId id="567" r:id="rId53"/>
    <p:sldId id="627" r:id="rId54"/>
    <p:sldId id="635" r:id="rId55"/>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947"/>
    <a:srgbClr val="ACD7C9"/>
    <a:srgbClr val="2C213E"/>
    <a:srgbClr val="045C64"/>
    <a:srgbClr val="193537"/>
    <a:srgbClr val="192736"/>
    <a:srgbClr val="193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85603"/>
  </p:normalViewPr>
  <p:slideViewPr>
    <p:cSldViewPr snapToGrid="0" snapToObjects="1">
      <p:cViewPr varScale="1">
        <p:scale>
          <a:sx n="99" d="100"/>
          <a:sy n="99" d="100"/>
        </p:scale>
        <p:origin x="680" y="1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01949101-C184-2741-8AB2-73F0ADAA5A29}">
      <dgm:prSet phldrT="[Text]" custT="1"/>
      <dgm:spPr>
        <a:ln>
          <a:noFill/>
        </a:ln>
      </dgm:spPr>
      <dgm:t>
        <a:bodyPr/>
        <a:lstStyle/>
        <a:p>
          <a:r>
            <a:rPr lang="en-US" sz="1800" dirty="0"/>
            <a:t>Intermediary_file_1.txt</a:t>
          </a:r>
        </a:p>
      </dgm:t>
    </dgm:pt>
    <dgm:pt modelId="{78A767CC-1741-0843-965D-3CE4D9278F17}" type="parTrans" cxnId="{11850742-7AFC-654D-A3F3-2C271B8CD994}">
      <dgm:prSet/>
      <dgm:spPr/>
      <dgm:t>
        <a:bodyPr/>
        <a:lstStyle/>
        <a:p>
          <a:endParaRPr lang="en-US" sz="1800"/>
        </a:p>
      </dgm:t>
    </dgm:pt>
    <dgm:pt modelId="{C725EB90-7D6D-624F-BB6C-454205D07882}" type="sibTrans" cxnId="{11850742-7AFC-654D-A3F3-2C271B8CD994}">
      <dgm:prSet custT="1"/>
      <dgm:spPr/>
      <dgm:t>
        <a:bodyPr/>
        <a:lstStyle/>
        <a:p>
          <a:endParaRPr lang="en-US" sz="1800"/>
        </a:p>
      </dgm:t>
    </dgm:pt>
    <dgm:pt modelId="{3D0E4A71-3559-6F41-82EF-4399AAF3F665}">
      <dgm:prSet phldrT="[Text]" custT="1"/>
      <dgm:spPr/>
      <dgm:t>
        <a:bodyPr/>
        <a:lstStyle/>
        <a:p>
          <a:r>
            <a:rPr lang="en-US" sz="1800" dirty="0"/>
            <a:t>Process 2</a:t>
          </a:r>
        </a:p>
      </dgm:t>
    </dgm:pt>
    <dgm:pt modelId="{CE2C5B43-01EB-9247-8F63-33401C75BA22}" type="parTrans" cxnId="{1EB96A22-7123-344A-8E1E-305250BE80FE}">
      <dgm:prSet/>
      <dgm:spPr/>
      <dgm:t>
        <a:bodyPr/>
        <a:lstStyle/>
        <a:p>
          <a:endParaRPr lang="en-US" sz="1800"/>
        </a:p>
      </dgm:t>
    </dgm:pt>
    <dgm:pt modelId="{F46FD193-A56F-674B-A5EF-160928253438}" type="sibTrans" cxnId="{1EB96A22-7123-344A-8E1E-305250BE80FE}">
      <dgm:prSet custT="1"/>
      <dgm:spPr/>
      <dgm:t>
        <a:bodyPr/>
        <a:lstStyle/>
        <a:p>
          <a:endParaRPr lang="en-US" sz="1800"/>
        </a:p>
      </dgm:t>
    </dgm:pt>
    <dgm:pt modelId="{438F6A36-A432-B943-B012-9C9B9FA5A885}">
      <dgm:prSet phldrT="[Text]" custT="1"/>
      <dgm:spPr>
        <a:ln>
          <a:noFill/>
        </a:ln>
      </dgm:spPr>
      <dgm:t>
        <a:bodyPr/>
        <a:lstStyle/>
        <a:p>
          <a:r>
            <a:rPr lang="en-US" sz="1800" dirty="0"/>
            <a:t>Intermediary_file_2.csv</a:t>
          </a:r>
        </a:p>
      </dgm:t>
    </dgm:pt>
    <dgm:pt modelId="{1D533D93-C634-304E-8514-70CAF93F4945}" type="parTrans" cxnId="{4941676E-1CC8-734E-80B7-004A407D9D9E}">
      <dgm:prSet/>
      <dgm:spPr/>
      <dgm:t>
        <a:bodyPr/>
        <a:lstStyle/>
        <a:p>
          <a:endParaRPr lang="en-US" sz="1800"/>
        </a:p>
      </dgm:t>
    </dgm:pt>
    <dgm:pt modelId="{B949C7BA-55DA-7C4A-9A70-2C84ACBCF86B}" type="sibTrans" cxnId="{4941676E-1CC8-734E-80B7-004A407D9D9E}">
      <dgm:prSet custT="1"/>
      <dgm:spPr/>
      <dgm:t>
        <a:bodyPr/>
        <a:lstStyle/>
        <a:p>
          <a:endParaRPr lang="en-US" sz="1800"/>
        </a:p>
      </dgm:t>
    </dgm:pt>
    <dgm:pt modelId="{44CDF938-2425-FF4F-85B3-425F6EAB454E}">
      <dgm:prSet phldrT="[Text]" custT="1"/>
      <dgm:spPr>
        <a:noFill/>
        <a:ln>
          <a:noFill/>
        </a:ln>
      </dgm:spPr>
      <dgm:t>
        <a:bodyPr/>
        <a:lstStyle/>
        <a:p>
          <a:r>
            <a:rPr lang="en-US" sz="1800" dirty="0" err="1"/>
            <a:t>input_data.txt</a:t>
          </a:r>
          <a:endParaRPr lang="en-US" sz="1800" dirty="0"/>
        </a:p>
      </dgm:t>
    </dgm:pt>
    <dgm:pt modelId="{62E42C04-2EB1-6844-ABBB-2943F94AF1E4}" type="parTrans" cxnId="{104EA625-1EC7-564E-967E-F317A16F26A8}">
      <dgm:prSet/>
      <dgm:spPr/>
      <dgm:t>
        <a:bodyPr/>
        <a:lstStyle/>
        <a:p>
          <a:endParaRPr lang="sv-SE" sz="1800"/>
        </a:p>
      </dgm:t>
    </dgm:pt>
    <dgm:pt modelId="{172A6017-A754-1E42-B064-0DF06E4F17B6}" type="sibTrans" cxnId="{104EA625-1EC7-564E-967E-F317A16F26A8}">
      <dgm:prSet custT="1"/>
      <dgm:spPr/>
      <dgm:t>
        <a:bodyPr/>
        <a:lstStyle/>
        <a:p>
          <a:endParaRPr lang="sv-SE" sz="1800"/>
        </a:p>
      </dgm:t>
    </dgm:pt>
    <dgm:pt modelId="{B417EA5F-2296-A147-9FDF-EDA41B1E9EE9}">
      <dgm:prSet phldrT="[Text]" custT="1"/>
      <dgm:spPr>
        <a:noFill/>
      </dgm:spPr>
      <dgm:t>
        <a:bodyPr/>
        <a:lstStyle/>
        <a:p>
          <a:r>
            <a:rPr lang="en-US" sz="1800" dirty="0"/>
            <a:t>Process 1</a:t>
          </a:r>
        </a:p>
      </dgm:t>
    </dgm:pt>
    <dgm:pt modelId="{92C89E69-360A-3844-9404-2B808F1AEA27}" type="parTrans" cxnId="{E2AD8307-8605-E54F-8A5F-58BFD880C5C6}">
      <dgm:prSet/>
      <dgm:spPr/>
      <dgm:t>
        <a:bodyPr/>
        <a:lstStyle/>
        <a:p>
          <a:endParaRPr lang="sv-SE" sz="1800"/>
        </a:p>
      </dgm:t>
    </dgm:pt>
    <dgm:pt modelId="{0831C494-9D41-D543-B6BF-9E3F993709FF}" type="sibTrans" cxnId="{E2AD8307-8605-E54F-8A5F-58BFD880C5C6}">
      <dgm:prSet custT="1"/>
      <dgm:spPr/>
      <dgm:t>
        <a:bodyPr/>
        <a:lstStyle/>
        <a:p>
          <a:endParaRPr lang="sv-SE" sz="1800"/>
        </a:p>
      </dgm:t>
    </dgm:pt>
    <dgm:pt modelId="{44798558-176B-6F4B-9FE7-7F7032FE0C9E}">
      <dgm:prSet phldrT="[Text]" custT="1"/>
      <dgm:spPr/>
      <dgm:t>
        <a:bodyPr/>
        <a:lstStyle/>
        <a:p>
          <a:r>
            <a:rPr lang="en-US" sz="1800" dirty="0"/>
            <a:t>Process 3</a:t>
          </a:r>
        </a:p>
      </dgm:t>
    </dgm:pt>
    <dgm:pt modelId="{CE44453F-91F9-6046-BDCA-DD17076D6B75}" type="parTrans" cxnId="{84EE6328-6FB9-024D-A6B3-09EBD3A17162}">
      <dgm:prSet/>
      <dgm:spPr/>
      <dgm:t>
        <a:bodyPr/>
        <a:lstStyle/>
        <a:p>
          <a:endParaRPr lang="sv-SE" sz="1800"/>
        </a:p>
      </dgm:t>
    </dgm:pt>
    <dgm:pt modelId="{659C5ABF-4A05-C942-BFFC-AC6D006DB5F6}" type="sibTrans" cxnId="{84EE6328-6FB9-024D-A6B3-09EBD3A17162}">
      <dgm:prSet custT="1"/>
      <dgm:spPr/>
      <dgm:t>
        <a:bodyPr/>
        <a:lstStyle/>
        <a:p>
          <a:endParaRPr lang="sv-SE" sz="1800"/>
        </a:p>
      </dgm:t>
    </dgm:pt>
    <dgm:pt modelId="{C5F87254-BCF5-3645-A3B0-02A8EB420A59}">
      <dgm:prSet phldrT="[Text]" custT="1"/>
      <dgm:spPr>
        <a:ln>
          <a:noFill/>
        </a:ln>
      </dgm:spPr>
      <dgm:t>
        <a:bodyPr/>
        <a:lstStyle/>
        <a:p>
          <a:r>
            <a:rPr lang="en-US" sz="1800" dirty="0" err="1"/>
            <a:t>output.pdf</a:t>
          </a:r>
          <a:endParaRPr lang="en-US" sz="1800" dirty="0"/>
        </a:p>
      </dgm:t>
    </dgm:pt>
    <dgm:pt modelId="{BDFA2843-B6C2-BF42-85D5-84AE1CBF8E29}" type="parTrans" cxnId="{D3DEDDFF-2C02-0740-9345-4092BF0FA1FE}">
      <dgm:prSet/>
      <dgm:spPr/>
      <dgm:t>
        <a:bodyPr/>
        <a:lstStyle/>
        <a:p>
          <a:endParaRPr lang="sv-SE" sz="1800"/>
        </a:p>
      </dgm:t>
    </dgm:pt>
    <dgm:pt modelId="{9C5F5E2B-CFCA-0D4A-88D8-2A8DA7D87FFD}" type="sibTrans" cxnId="{D3DEDDFF-2C02-0740-9345-4092BF0FA1FE}">
      <dgm:prSet/>
      <dgm:spPr/>
      <dgm:t>
        <a:bodyPr/>
        <a:lstStyle/>
        <a:p>
          <a:endParaRPr lang="sv-SE" sz="1800"/>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7">
        <dgm:presLayoutVars>
          <dgm:bulletEnabled val="1"/>
        </dgm:presLayoutVars>
      </dgm:prSet>
      <dgm:spPr/>
    </dgm:pt>
    <dgm:pt modelId="{C9BF42DD-7B11-4E40-9497-E1EABD250674}" type="pres">
      <dgm:prSet presAssocID="{172A6017-A754-1E42-B064-0DF06E4F17B6}" presName="sibTrans" presStyleLbl="sibTrans2D1" presStyleIdx="0" presStyleCnt="6"/>
      <dgm:spPr/>
    </dgm:pt>
    <dgm:pt modelId="{03BB3DEF-D1DA-CC40-A4C5-4165E063959D}" type="pres">
      <dgm:prSet presAssocID="{172A6017-A754-1E42-B064-0DF06E4F17B6}" presName="connectorText" presStyleLbl="sibTrans2D1" presStyleIdx="0" presStyleCnt="6"/>
      <dgm:spPr/>
    </dgm:pt>
    <dgm:pt modelId="{FA156E63-B30A-234D-BA80-F46C365C0D70}" type="pres">
      <dgm:prSet presAssocID="{B417EA5F-2296-A147-9FDF-EDA41B1E9EE9}" presName="node" presStyleLbl="node1" presStyleIdx="1" presStyleCnt="7">
        <dgm:presLayoutVars>
          <dgm:bulletEnabled val="1"/>
        </dgm:presLayoutVars>
      </dgm:prSet>
      <dgm:spPr/>
    </dgm:pt>
    <dgm:pt modelId="{D863175A-CB6F-F44E-AC77-7A9B2760E9F8}" type="pres">
      <dgm:prSet presAssocID="{0831C494-9D41-D543-B6BF-9E3F993709FF}" presName="sibTrans" presStyleLbl="sibTrans2D1" presStyleIdx="1" presStyleCnt="6"/>
      <dgm:spPr/>
    </dgm:pt>
    <dgm:pt modelId="{1B1CC1B9-2FB7-E248-94AA-93A72202CAE6}" type="pres">
      <dgm:prSet presAssocID="{0831C494-9D41-D543-B6BF-9E3F993709FF}" presName="connectorText" presStyleLbl="sibTrans2D1" presStyleIdx="1" presStyleCnt="6"/>
      <dgm:spPr/>
    </dgm:pt>
    <dgm:pt modelId="{E1F446B3-B727-EA49-9EF8-8A50A4B3721B}" type="pres">
      <dgm:prSet presAssocID="{01949101-C184-2741-8AB2-73F0ADAA5A29}" presName="node" presStyleLbl="node1" presStyleIdx="2" presStyleCnt="7" custScaleX="158056">
        <dgm:presLayoutVars>
          <dgm:bulletEnabled val="1"/>
        </dgm:presLayoutVars>
      </dgm:prSet>
      <dgm:spPr/>
    </dgm:pt>
    <dgm:pt modelId="{06ABA543-87B7-1149-AE03-CE7AB948660B}" type="pres">
      <dgm:prSet presAssocID="{C725EB90-7D6D-624F-BB6C-454205D07882}" presName="sibTrans" presStyleLbl="sibTrans2D1" presStyleIdx="2" presStyleCnt="6"/>
      <dgm:spPr/>
    </dgm:pt>
    <dgm:pt modelId="{E15431FA-FA94-E341-9541-E57B1DBDA9AA}" type="pres">
      <dgm:prSet presAssocID="{C725EB90-7D6D-624F-BB6C-454205D07882}" presName="connectorText" presStyleLbl="sibTrans2D1" presStyleIdx="2" presStyleCnt="6"/>
      <dgm:spPr/>
    </dgm:pt>
    <dgm:pt modelId="{D4F55BBC-0AA4-9048-B86F-661F429757BB}" type="pres">
      <dgm:prSet presAssocID="{3D0E4A71-3559-6F41-82EF-4399AAF3F665}" presName="node" presStyleLbl="node1" presStyleIdx="3" presStyleCnt="7">
        <dgm:presLayoutVars>
          <dgm:bulletEnabled val="1"/>
        </dgm:presLayoutVars>
      </dgm:prSet>
      <dgm:spPr/>
    </dgm:pt>
    <dgm:pt modelId="{8101AA47-DDA9-A447-BE9D-4492B028B7B4}" type="pres">
      <dgm:prSet presAssocID="{F46FD193-A56F-674B-A5EF-160928253438}" presName="sibTrans" presStyleLbl="sibTrans2D1" presStyleIdx="3" presStyleCnt="6"/>
      <dgm:spPr/>
    </dgm:pt>
    <dgm:pt modelId="{8E843A19-0EC6-464F-90BE-A670AA2F0661}" type="pres">
      <dgm:prSet presAssocID="{F46FD193-A56F-674B-A5EF-160928253438}" presName="connectorText" presStyleLbl="sibTrans2D1" presStyleIdx="3" presStyleCnt="6"/>
      <dgm:spPr/>
    </dgm:pt>
    <dgm:pt modelId="{428727D4-D257-D543-A8BE-83021F6A69D0}" type="pres">
      <dgm:prSet presAssocID="{438F6A36-A432-B943-B012-9C9B9FA5A885}" presName="node" presStyleLbl="node1" presStyleIdx="4" presStyleCnt="7" custScaleX="158056">
        <dgm:presLayoutVars>
          <dgm:bulletEnabled val="1"/>
        </dgm:presLayoutVars>
      </dgm:prSet>
      <dgm:spPr/>
    </dgm:pt>
    <dgm:pt modelId="{3FB1ABA6-9860-DF42-941A-31CADEF69D4F}" type="pres">
      <dgm:prSet presAssocID="{B949C7BA-55DA-7C4A-9A70-2C84ACBCF86B}" presName="sibTrans" presStyleLbl="sibTrans2D1" presStyleIdx="4" presStyleCnt="6"/>
      <dgm:spPr/>
    </dgm:pt>
    <dgm:pt modelId="{6B4FB42D-6842-C44A-A546-82DBAAA698CA}" type="pres">
      <dgm:prSet presAssocID="{B949C7BA-55DA-7C4A-9A70-2C84ACBCF86B}" presName="connectorText" presStyleLbl="sibTrans2D1" presStyleIdx="4" presStyleCnt="6"/>
      <dgm:spPr/>
    </dgm:pt>
    <dgm:pt modelId="{AE1A5D09-DD17-3A44-A0BD-238AC470C405}" type="pres">
      <dgm:prSet presAssocID="{44798558-176B-6F4B-9FE7-7F7032FE0C9E}" presName="node" presStyleLbl="node1" presStyleIdx="5" presStyleCnt="7">
        <dgm:presLayoutVars>
          <dgm:bulletEnabled val="1"/>
        </dgm:presLayoutVars>
      </dgm:prSet>
      <dgm:spPr/>
    </dgm:pt>
    <dgm:pt modelId="{425D69B2-EFB1-4144-AE49-351BB670BA4D}" type="pres">
      <dgm:prSet presAssocID="{659C5ABF-4A05-C942-BFFC-AC6D006DB5F6}" presName="sibTrans" presStyleLbl="sibTrans2D1" presStyleIdx="5" presStyleCnt="6"/>
      <dgm:spPr/>
    </dgm:pt>
    <dgm:pt modelId="{C2B7D453-F214-3942-B91E-8C69FACCC816}" type="pres">
      <dgm:prSet presAssocID="{659C5ABF-4A05-C942-BFFC-AC6D006DB5F6}" presName="connectorText" presStyleLbl="sibTrans2D1" presStyleIdx="5" presStyleCnt="6"/>
      <dgm:spPr/>
    </dgm:pt>
    <dgm:pt modelId="{020AAF12-9014-4348-9059-E8F4128A7ACB}" type="pres">
      <dgm:prSet presAssocID="{C5F87254-BCF5-3645-A3B0-02A8EB420A59}" presName="node" presStyleLbl="node1" presStyleIdx="6" presStyleCnt="7">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3"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84EE6328-6FB9-024D-A6B3-09EBD3A17162}" srcId="{033269AF-3438-AD40-AE99-E85C4961387D}" destId="{44798558-176B-6F4B-9FE7-7F7032FE0C9E}" srcOrd="5" destOrd="0" parTransId="{CE44453F-91F9-6046-BDCA-DD17076D6B75}" sibTransId="{659C5ABF-4A05-C942-BFFC-AC6D006DB5F6}"/>
    <dgm:cxn modelId="{8B549B2D-1FFD-D54F-8955-1A473AAB1A61}" type="presOf" srcId="{659C5ABF-4A05-C942-BFFC-AC6D006DB5F6}" destId="{C2B7D453-F214-3942-B91E-8C69FACCC816}" srcOrd="1" destOrd="0" presId="urn:microsoft.com/office/officeart/2005/8/layout/process2"/>
    <dgm:cxn modelId="{7B65F72F-59AC-9A42-85C6-409B36C64F29}" type="presOf" srcId="{B417EA5F-2296-A147-9FDF-EDA41B1E9EE9}" destId="{FA156E63-B30A-234D-BA80-F46C365C0D70}" srcOrd="0" destOrd="0" presId="urn:microsoft.com/office/officeart/2005/8/layout/process2"/>
    <dgm:cxn modelId="{28384B32-17D7-1D45-89B9-479A86553B8D}" type="presOf" srcId="{44798558-176B-6F4B-9FE7-7F7032FE0C9E}" destId="{AE1A5D09-DD17-3A44-A0BD-238AC470C405}"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11850742-7AFC-654D-A3F3-2C271B8CD994}" srcId="{033269AF-3438-AD40-AE99-E85C4961387D}" destId="{01949101-C184-2741-8AB2-73F0ADAA5A29}" srcOrd="2" destOrd="0" parTransId="{78A767CC-1741-0843-965D-3CE4D9278F17}" sibTransId="{C725EB90-7D6D-624F-BB6C-454205D07882}"/>
    <dgm:cxn modelId="{38F9204C-8BB7-FC43-8BAD-031B13B31D33}" type="presOf" srcId="{C725EB90-7D6D-624F-BB6C-454205D07882}" destId="{E15431FA-FA94-E341-9541-E57B1DBDA9AA}" srcOrd="1" destOrd="0" presId="urn:microsoft.com/office/officeart/2005/8/layout/process2"/>
    <dgm:cxn modelId="{10769A50-1ED4-0443-995D-9AEF0228F97A}" type="presOf" srcId="{C5F87254-BCF5-3645-A3B0-02A8EB420A59}" destId="{020AAF12-9014-4348-9059-E8F4128A7ACB}"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4"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F15FED91-1354-2B4F-B94F-99A32B37B075}" type="presOf" srcId="{01949101-C184-2741-8AB2-73F0ADAA5A29}" destId="{E1F446B3-B727-EA49-9EF8-8A50A4B3721B}" srcOrd="0" destOrd="0" presId="urn:microsoft.com/office/officeart/2005/8/layout/process2"/>
    <dgm:cxn modelId="{346942A8-2D33-CB44-90FF-97B51E68D794}" type="presOf" srcId="{C725EB90-7D6D-624F-BB6C-454205D07882}" destId="{06ABA543-87B7-1149-AE03-CE7AB948660B}" srcOrd="0" destOrd="0" presId="urn:microsoft.com/office/officeart/2005/8/layout/process2"/>
    <dgm:cxn modelId="{F03BCFB4-B5CF-294F-92E0-9BB1C6853314}" type="presOf" srcId="{659C5ABF-4A05-C942-BFFC-AC6D006DB5F6}" destId="{425D69B2-EFB1-4144-AE49-351BB670BA4D}"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5B920DD-4DAB-A449-8FD0-78B865327785}" type="presOf" srcId="{B949C7BA-55DA-7C4A-9A70-2C84ACBCF86B}" destId="{6B4FB42D-6842-C44A-A546-82DBAAA698CA}" srcOrd="1" destOrd="0" presId="urn:microsoft.com/office/officeart/2005/8/layout/process2"/>
    <dgm:cxn modelId="{5BBF26DD-45C1-C34D-B9D1-5F0D0F62BED0}" type="presOf" srcId="{B949C7BA-55DA-7C4A-9A70-2C84ACBCF86B}" destId="{3FB1ABA6-9860-DF42-941A-31CADEF69D4F}"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D3DEDDFF-2C02-0740-9345-4092BF0FA1FE}" srcId="{033269AF-3438-AD40-AE99-E85C4961387D}" destId="{C5F87254-BCF5-3645-A3B0-02A8EB420A59}" srcOrd="6" destOrd="0" parTransId="{BDFA2843-B6C2-BF42-85D5-84AE1CBF8E29}" sibTransId="{9C5F5E2B-CFCA-0D4A-88D8-2A8DA7D87FFD}"/>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E119E387-343E-3948-B5EA-E73DABA60ABE}" type="presParOf" srcId="{8C5748C0-5B17-A049-97F2-D3797F152837}" destId="{E1F446B3-B727-EA49-9EF8-8A50A4B3721B}" srcOrd="4" destOrd="0" presId="urn:microsoft.com/office/officeart/2005/8/layout/process2"/>
    <dgm:cxn modelId="{3C5BB7AF-D49D-7D4A-A872-E6B6855288D5}" type="presParOf" srcId="{8C5748C0-5B17-A049-97F2-D3797F152837}" destId="{06ABA543-87B7-1149-AE03-CE7AB948660B}" srcOrd="5" destOrd="0" presId="urn:microsoft.com/office/officeart/2005/8/layout/process2"/>
    <dgm:cxn modelId="{23FC79B7-0C75-064D-B64B-567B8F866F8E}" type="presParOf" srcId="{06ABA543-87B7-1149-AE03-CE7AB948660B}" destId="{E15431FA-FA94-E341-9541-E57B1DBDA9AA}" srcOrd="0" destOrd="0" presId="urn:microsoft.com/office/officeart/2005/8/layout/process2"/>
    <dgm:cxn modelId="{6226463C-580D-6D43-AD32-1A5E4CE08887}" type="presParOf" srcId="{8C5748C0-5B17-A049-97F2-D3797F152837}" destId="{D4F55BBC-0AA4-9048-B86F-661F429757BB}" srcOrd="6" destOrd="0" presId="urn:microsoft.com/office/officeart/2005/8/layout/process2"/>
    <dgm:cxn modelId="{672C6B15-9F69-F646-A0FF-033672372B2A}" type="presParOf" srcId="{8C5748C0-5B17-A049-97F2-D3797F152837}" destId="{8101AA47-DDA9-A447-BE9D-4492B028B7B4}" srcOrd="7"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8" destOrd="0" presId="urn:microsoft.com/office/officeart/2005/8/layout/process2"/>
    <dgm:cxn modelId="{2541B854-FCDF-FE44-9348-C298C343A7FA}" type="presParOf" srcId="{8C5748C0-5B17-A049-97F2-D3797F152837}" destId="{3FB1ABA6-9860-DF42-941A-31CADEF69D4F}" srcOrd="9" destOrd="0" presId="urn:microsoft.com/office/officeart/2005/8/layout/process2"/>
    <dgm:cxn modelId="{3C87BA20-8F23-1D47-9796-3B905DBEE0B1}" type="presParOf" srcId="{3FB1ABA6-9860-DF42-941A-31CADEF69D4F}" destId="{6B4FB42D-6842-C44A-A546-82DBAAA698CA}" srcOrd="0" destOrd="0" presId="urn:microsoft.com/office/officeart/2005/8/layout/process2"/>
    <dgm:cxn modelId="{B24834FC-538A-5846-A5D2-B75919B089E8}" type="presParOf" srcId="{8C5748C0-5B17-A049-97F2-D3797F152837}" destId="{AE1A5D09-DD17-3A44-A0BD-238AC470C405}" srcOrd="10" destOrd="0" presId="urn:microsoft.com/office/officeart/2005/8/layout/process2"/>
    <dgm:cxn modelId="{AED46955-EE84-6A49-AB6D-62B9D4957824}" type="presParOf" srcId="{8C5748C0-5B17-A049-97F2-D3797F152837}" destId="{425D69B2-EFB1-4144-AE49-351BB670BA4D}" srcOrd="11" destOrd="0" presId="urn:microsoft.com/office/officeart/2005/8/layout/process2"/>
    <dgm:cxn modelId="{2B5C9825-A22B-684A-A117-CE7261D86C92}" type="presParOf" srcId="{425D69B2-EFB1-4144-AE49-351BB670BA4D}" destId="{C2B7D453-F214-3942-B91E-8C69FACCC816}" srcOrd="0" destOrd="0" presId="urn:microsoft.com/office/officeart/2005/8/layout/process2"/>
    <dgm:cxn modelId="{27D1AD00-D177-274A-8802-CA7D7FAC056B}" type="presParOf" srcId="{8C5748C0-5B17-A049-97F2-D3797F152837}" destId="{020AAF12-9014-4348-9059-E8F4128A7ACB}"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VariantCalling</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Alignment</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tyle>
          <a:lnRef idx="2">
            <a:schemeClr val="accent1"/>
          </a:lnRef>
          <a:fillRef idx="1">
            <a:schemeClr val="lt1"/>
          </a:fillRef>
          <a:effectRef idx="0">
            <a:schemeClr val="accent1"/>
          </a:effectRef>
          <a:fontRef idx="minor">
            <a:schemeClr val="dk1"/>
          </a:fontRef>
        </dgm:style>
      </dgm:prSet>
      <dgm:spPr>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rgbClr val="89AE00"/>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91E8EF2C-C745-E743-A820-455919B713B3}">
      <dgm:prSet phldrT="[Text]"/>
      <dgm:spPr>
        <a:ln>
          <a:noFill/>
        </a:ln>
      </dgm:spPr>
      <dgm:t>
        <a:bodyPr/>
        <a:lstStyle/>
        <a:p>
          <a:r>
            <a:rPr lang="sv-SE" b="0" i="0" u="none" dirty="0"/>
            <a:t>HG00097</a:t>
          </a:r>
          <a:r>
            <a:rPr lang="en-US" dirty="0"/>
            <a:t>.</a:t>
          </a:r>
          <a:r>
            <a:rPr lang="en-US" dirty="0" err="1"/>
            <a:t>vcf</a:t>
          </a:r>
          <a:endParaRPr lang="en-US" dirty="0"/>
        </a:p>
      </dgm:t>
    </dgm:pt>
    <dgm:pt modelId="{7C0349A9-C91D-8F4E-A727-560E17BFE790}" type="parTrans" cxnId="{7EA51FAA-13FC-B14F-B0A2-1EB6DB36D574}">
      <dgm:prSet/>
      <dgm:spPr/>
      <dgm:t>
        <a:bodyPr/>
        <a:lstStyle/>
        <a:p>
          <a:endParaRPr lang="sv-SE"/>
        </a:p>
      </dgm:t>
    </dgm:pt>
    <dgm:pt modelId="{B5E046C1-D247-CD4A-81A5-C92C521FE9A0}" type="sibTrans" cxnId="{7EA51FAA-13FC-B14F-B0A2-1EB6DB36D574}">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86E9699D-C5F9-4E44-B1C0-986B52C2D293}" type="pres">
      <dgm:prSet presAssocID="{B949C7BA-55DA-7C4A-9A70-2C84ACBCF86B}" presName="sibTrans" presStyleLbl="sibTrans2D1" presStyleIdx="3" presStyleCnt="4"/>
      <dgm:spPr/>
    </dgm:pt>
    <dgm:pt modelId="{25C08FAD-F8C6-7342-8439-6A1DA31F5E4B}" type="pres">
      <dgm:prSet presAssocID="{B949C7BA-55DA-7C4A-9A70-2C84ACBCF86B}" presName="connectorText" presStyleLbl="sibTrans2D1" presStyleIdx="3" presStyleCnt="4"/>
      <dgm:spPr/>
    </dgm:pt>
    <dgm:pt modelId="{591960D2-A7A4-DC49-B26A-61208A5B5EC4}" type="pres">
      <dgm:prSet presAssocID="{91E8EF2C-C745-E743-A820-455919B713B3}"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9C476BA7-8BD1-CD47-A670-AC86A8FC1318}" type="presOf" srcId="{B949C7BA-55DA-7C4A-9A70-2C84ACBCF86B}" destId="{25C08FAD-F8C6-7342-8439-6A1DA31F5E4B}" srcOrd="1" destOrd="0" presId="urn:microsoft.com/office/officeart/2005/8/layout/process2"/>
    <dgm:cxn modelId="{7EA51FAA-13FC-B14F-B0A2-1EB6DB36D574}" srcId="{033269AF-3438-AD40-AE99-E85C4961387D}" destId="{91E8EF2C-C745-E743-A820-455919B713B3}" srcOrd="4" destOrd="0" parTransId="{7C0349A9-C91D-8F4E-A727-560E17BFE790}" sibTransId="{B5E046C1-D247-CD4A-81A5-C92C521FE9A0}"/>
    <dgm:cxn modelId="{D4E50AB1-2DAD-8E44-9E2E-F8032FAB6E2E}" type="presOf" srcId="{91E8EF2C-C745-E743-A820-455919B713B3}" destId="{591960D2-A7A4-DC49-B26A-61208A5B5EC4}" srcOrd="0" destOrd="0" presId="urn:microsoft.com/office/officeart/2005/8/layout/process2"/>
    <dgm:cxn modelId="{288247B5-3290-AF47-B258-CFD5740A8139}" type="presOf" srcId="{B949C7BA-55DA-7C4A-9A70-2C84ACBCF86B}" destId="{86E9699D-C5F9-4E44-B1C0-986B52C2D293}"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99C00444-661A-0F4C-AA17-0D2EE451C25B}" type="presParOf" srcId="{8C5748C0-5B17-A049-97F2-D3797F152837}" destId="{86E9699D-C5F9-4E44-B1C0-986B52C2D293}" srcOrd="7" destOrd="0" presId="urn:microsoft.com/office/officeart/2005/8/layout/process2"/>
    <dgm:cxn modelId="{F2051E90-320D-6A40-8D69-97A7A608071F}" type="presParOf" srcId="{86E9699D-C5F9-4E44-B1C0-986B52C2D293}" destId="{25C08FAD-F8C6-7342-8439-6A1DA31F5E4B}" srcOrd="0" destOrd="0" presId="urn:microsoft.com/office/officeart/2005/8/layout/process2"/>
    <dgm:cxn modelId="{A7382341-9125-0E47-B6D7-A99F93000A76}" type="presParOf" srcId="{8C5748C0-5B17-A049-97F2-D3797F152837}" destId="{591960D2-A7A4-DC49-B26A-61208A5B5EC4}"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no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solidFill>
          <a:srgbClr val="89AE00"/>
        </a:solidFill>
        <a:ln>
          <a:no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no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C429ADE6-26B7-7443-966A-94972F73AA6C}">
      <dgm:prSet phldrT="[Text]"/>
      <dgm:spPr>
        <a:ln>
          <a:noFill/>
        </a:ln>
      </dgm:spPr>
      <dgm:t>
        <a:bodyPr/>
        <a:lstStyle/>
        <a:p>
          <a:r>
            <a:rPr lang="sv-SE" b="0" i="0" u="none" dirty="0"/>
            <a:t>HG00097</a:t>
          </a:r>
          <a:r>
            <a:rPr lang="en-US" dirty="0"/>
            <a:t>.</a:t>
          </a:r>
          <a:r>
            <a:rPr lang="en-US" dirty="0" err="1"/>
            <a:t>vcf</a:t>
          </a:r>
          <a:endParaRPr lang="en-US" dirty="0"/>
        </a:p>
      </dgm:t>
    </dgm:pt>
    <dgm:pt modelId="{DE4E6B94-C9BA-4E49-AE54-7AFEB250F33A}" type="parTrans" cxnId="{912E8D8D-F4B6-AF4D-84DC-04EB017A2DFF}">
      <dgm:prSet/>
      <dgm:spPr/>
      <dgm:t>
        <a:bodyPr/>
        <a:lstStyle/>
        <a:p>
          <a:endParaRPr lang="sv-SE"/>
        </a:p>
      </dgm:t>
    </dgm:pt>
    <dgm:pt modelId="{AE415D09-78B4-A648-A3D0-85498EA3180B}" type="sibTrans" cxnId="{912E8D8D-F4B6-AF4D-84DC-04EB017A2DFF}">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A40882C2-5303-754F-8227-3E06D42C1B5F}" type="pres">
      <dgm:prSet presAssocID="{B949C7BA-55DA-7C4A-9A70-2C84ACBCF86B}" presName="sibTrans" presStyleLbl="sibTrans2D1" presStyleIdx="3" presStyleCnt="4"/>
      <dgm:spPr/>
    </dgm:pt>
    <dgm:pt modelId="{7ACC4AE4-62C3-1E4C-9E13-DFB22F3FADF6}" type="pres">
      <dgm:prSet presAssocID="{B949C7BA-55DA-7C4A-9A70-2C84ACBCF86B}" presName="connectorText" presStyleLbl="sibTrans2D1" presStyleIdx="3" presStyleCnt="4"/>
      <dgm:spPr/>
    </dgm:pt>
    <dgm:pt modelId="{3C650B5D-7D89-434A-9B76-663633D3077A}" type="pres">
      <dgm:prSet presAssocID="{C429ADE6-26B7-7443-966A-94972F73AA6C}"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912E8D8D-F4B6-AF4D-84DC-04EB017A2DFF}" srcId="{033269AF-3438-AD40-AE99-E85C4961387D}" destId="{C429ADE6-26B7-7443-966A-94972F73AA6C}" srcOrd="4" destOrd="0" parTransId="{DE4E6B94-C9BA-4E49-AE54-7AFEB250F33A}" sibTransId="{AE415D09-78B4-A648-A3D0-85498EA3180B}"/>
    <dgm:cxn modelId="{B376858F-C479-0C47-9E23-306162A3B267}" type="presOf" srcId="{172A6017-A754-1E42-B064-0DF06E4F17B6}" destId="{C9BF42DD-7B11-4E40-9497-E1EABD250674}" srcOrd="0" destOrd="0" presId="urn:microsoft.com/office/officeart/2005/8/layout/process2"/>
    <dgm:cxn modelId="{A3DE24BE-BB67-3144-8B32-0AB41F792DAF}" type="presOf" srcId="{B949C7BA-55DA-7C4A-9A70-2C84ACBCF86B}" destId="{7ACC4AE4-62C3-1E4C-9E13-DFB22F3FADF6}" srcOrd="1"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966F03DD-C3A0-4E43-9830-CCB9D0ADBF9A}" type="presOf" srcId="{C429ADE6-26B7-7443-966A-94972F73AA6C}" destId="{3C650B5D-7D89-434A-9B76-663633D3077A}"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A1222BF1-B2A3-3149-B65F-93E3C4434DEF}" type="presOf" srcId="{B949C7BA-55DA-7C4A-9A70-2C84ACBCF86B}" destId="{A40882C2-5303-754F-8227-3E06D42C1B5F}"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B32C1803-14C6-144D-93FC-866F29F0BBAE}" type="presParOf" srcId="{8C5748C0-5B17-A049-97F2-D3797F152837}" destId="{A40882C2-5303-754F-8227-3E06D42C1B5F}" srcOrd="7" destOrd="0" presId="urn:microsoft.com/office/officeart/2005/8/layout/process2"/>
    <dgm:cxn modelId="{36C9081E-3493-E243-A172-8B123C685A20}" type="presParOf" srcId="{A40882C2-5303-754F-8227-3E06D42C1B5F}" destId="{7ACC4AE4-62C3-1E4C-9E13-DFB22F3FADF6}" srcOrd="0" destOrd="0" presId="urn:microsoft.com/office/officeart/2005/8/layout/process2"/>
    <dgm:cxn modelId="{87E6FBF4-14FD-8A45-8B7D-65D064504CCB}" type="presParOf" srcId="{8C5748C0-5B17-A049-97F2-D3797F152837}" destId="{3C650B5D-7D89-434A-9B76-663633D3077A}"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33269AF-3438-AD40-AE99-E85C4961387D}" type="doc">
      <dgm:prSet loTypeId="urn:microsoft.com/office/officeart/2005/8/layout/process2" loCatId="" qsTypeId="urn:microsoft.com/office/officeart/2005/8/quickstyle/simple1" qsCatId="simple" csTypeId="urn:microsoft.com/office/officeart/2005/8/colors/accent1_1" csCatId="accent1" phldr="1"/>
      <dgm:spPr/>
      <dgm:t>
        <a:bodyPr/>
        <a:lstStyle/>
        <a:p>
          <a:endParaRPr lang="en-US"/>
        </a:p>
      </dgm:t>
    </dgm:pt>
    <dgm:pt modelId="{3D0E4A71-3559-6F41-82EF-4399AAF3F665}">
      <dgm:prSet phldrT="[Text]"/>
      <dgm:spPr>
        <a:solidFill>
          <a:schemeClr val="bg1"/>
        </a:solidFill>
        <a:ln>
          <a:noFill/>
        </a:ln>
      </dgm:spPr>
      <dgm:t>
        <a:bodyPr/>
        <a:lstStyle/>
        <a:p>
          <a:r>
            <a:rPr lang="en-US" baseline="0" dirty="0"/>
            <a:t>HG00097.bam</a:t>
          </a:r>
          <a:endParaRPr lang="en-US" dirty="0"/>
        </a:p>
      </dgm:t>
    </dgm:pt>
    <dgm:pt modelId="{CE2C5B43-01EB-9247-8F63-33401C75BA22}" type="parTrans" cxnId="{1EB96A22-7123-344A-8E1E-305250BE80FE}">
      <dgm:prSet/>
      <dgm:spPr/>
      <dgm:t>
        <a:bodyPr/>
        <a:lstStyle/>
        <a:p>
          <a:endParaRPr lang="en-US"/>
        </a:p>
      </dgm:t>
    </dgm:pt>
    <dgm:pt modelId="{F46FD193-A56F-674B-A5EF-160928253438}" type="sibTrans" cxnId="{1EB96A22-7123-344A-8E1E-305250BE80FE}">
      <dgm:prSet/>
      <dgm:spPr/>
      <dgm:t>
        <a:bodyPr/>
        <a:lstStyle/>
        <a:p>
          <a:endParaRPr lang="en-US"/>
        </a:p>
      </dgm:t>
    </dgm:pt>
    <dgm:pt modelId="{438F6A36-A432-B943-B012-9C9B9FA5A885}">
      <dgm:prSet phldrT="[Text]"/>
      <dgm:spPr>
        <a:ln>
          <a:solidFill>
            <a:srgbClr val="89AE00"/>
          </a:solidFill>
        </a:ln>
      </dgm:spPr>
      <dgm:t>
        <a:bodyPr/>
        <a:lstStyle/>
        <a:p>
          <a:r>
            <a:rPr lang="en-US" baseline="0" dirty="0" err="1"/>
            <a:t>HaplotypeCaller</a:t>
          </a:r>
          <a:r>
            <a:rPr lang="en-US" baseline="0" dirty="0"/>
            <a:t> </a:t>
          </a:r>
          <a:endParaRPr lang="en-US" dirty="0"/>
        </a:p>
      </dgm:t>
    </dgm:pt>
    <dgm:pt modelId="{1D533D93-C634-304E-8514-70CAF93F4945}" type="parTrans" cxnId="{4941676E-1CC8-734E-80B7-004A407D9D9E}">
      <dgm:prSet/>
      <dgm:spPr/>
      <dgm:t>
        <a:bodyPr/>
        <a:lstStyle/>
        <a:p>
          <a:endParaRPr lang="en-US"/>
        </a:p>
      </dgm:t>
    </dgm:pt>
    <dgm:pt modelId="{B949C7BA-55DA-7C4A-9A70-2C84ACBCF86B}" type="sibTrans" cxnId="{4941676E-1CC8-734E-80B7-004A407D9D9E}">
      <dgm:prSet/>
      <dgm:spPr/>
      <dgm:t>
        <a:bodyPr/>
        <a:lstStyle/>
        <a:p>
          <a:endParaRPr lang="en-US"/>
        </a:p>
      </dgm:t>
    </dgm:pt>
    <dgm:pt modelId="{44CDF938-2425-FF4F-85B3-425F6EAB454E}">
      <dgm:prSet phldrT="[Text]"/>
      <dgm:spPr>
        <a:noFill/>
        <a:ln>
          <a:noFill/>
        </a:ln>
      </dgm:spPr>
      <dgm:t>
        <a:bodyPr/>
        <a:lstStyle/>
        <a:p>
          <a:r>
            <a:rPr lang="sv-SE" b="0" i="0" u="none" dirty="0"/>
            <a:t>HG00097</a:t>
          </a:r>
          <a:r>
            <a:rPr lang="en-US" b="0" dirty="0">
              <a:solidFill>
                <a:schemeClr val="tx1"/>
              </a:solidFill>
            </a:rPr>
            <a:t>_1.fastq</a:t>
          </a:r>
        </a:p>
        <a:p>
          <a:r>
            <a:rPr lang="sv-SE" b="0" i="0" u="none" dirty="0"/>
            <a:t>HG00097</a:t>
          </a:r>
          <a:r>
            <a:rPr lang="en-US" b="0" dirty="0">
              <a:solidFill>
                <a:schemeClr val="tx1"/>
              </a:solidFill>
            </a:rPr>
            <a:t>_2.fastq</a:t>
          </a:r>
        </a:p>
      </dgm:t>
    </dgm:pt>
    <dgm:pt modelId="{62E42C04-2EB1-6844-ABBB-2943F94AF1E4}" type="parTrans" cxnId="{104EA625-1EC7-564E-967E-F317A16F26A8}">
      <dgm:prSet/>
      <dgm:spPr/>
      <dgm:t>
        <a:bodyPr/>
        <a:lstStyle/>
        <a:p>
          <a:endParaRPr lang="sv-SE"/>
        </a:p>
      </dgm:t>
    </dgm:pt>
    <dgm:pt modelId="{172A6017-A754-1E42-B064-0DF06E4F17B6}" type="sibTrans" cxnId="{104EA625-1EC7-564E-967E-F317A16F26A8}">
      <dgm:prSet/>
      <dgm:spPr/>
      <dgm:t>
        <a:bodyPr/>
        <a:lstStyle/>
        <a:p>
          <a:endParaRPr lang="sv-SE"/>
        </a:p>
      </dgm:t>
    </dgm:pt>
    <dgm:pt modelId="{B417EA5F-2296-A147-9FDF-EDA41B1E9EE9}">
      <dgm:prSet phldrT="[Text]"/>
      <dgm:spPr>
        <a:solidFill>
          <a:schemeClr val="bg1"/>
        </a:solidFill>
      </dgm:spPr>
      <dgm:t>
        <a:bodyPr/>
        <a:lstStyle/>
        <a:p>
          <a:r>
            <a:rPr lang="en-US" dirty="0"/>
            <a:t>BWA mem</a:t>
          </a:r>
        </a:p>
      </dgm:t>
    </dgm:pt>
    <dgm:pt modelId="{92C89E69-360A-3844-9404-2B808F1AEA27}" type="parTrans" cxnId="{E2AD8307-8605-E54F-8A5F-58BFD880C5C6}">
      <dgm:prSet/>
      <dgm:spPr/>
      <dgm:t>
        <a:bodyPr/>
        <a:lstStyle/>
        <a:p>
          <a:endParaRPr lang="sv-SE"/>
        </a:p>
      </dgm:t>
    </dgm:pt>
    <dgm:pt modelId="{0831C494-9D41-D543-B6BF-9E3F993709FF}" type="sibTrans" cxnId="{E2AD8307-8605-E54F-8A5F-58BFD880C5C6}">
      <dgm:prSet/>
      <dgm:spPr/>
      <dgm:t>
        <a:bodyPr/>
        <a:lstStyle/>
        <a:p>
          <a:endParaRPr lang="sv-SE"/>
        </a:p>
      </dgm:t>
    </dgm:pt>
    <dgm:pt modelId="{A9D78C8D-C7DA-D24A-A185-B9D4F3569020}">
      <dgm:prSet phldrT="[Text]"/>
      <dgm:spPr>
        <a:ln>
          <a:noFill/>
        </a:ln>
      </dgm:spPr>
      <dgm:t>
        <a:bodyPr/>
        <a:lstStyle/>
        <a:p>
          <a:r>
            <a:rPr lang="sv-SE" b="0" i="0" u="none" dirty="0"/>
            <a:t>HG00097</a:t>
          </a:r>
          <a:r>
            <a:rPr lang="en-US" dirty="0"/>
            <a:t>.</a:t>
          </a:r>
          <a:r>
            <a:rPr lang="en-US" dirty="0" err="1"/>
            <a:t>vcf</a:t>
          </a:r>
          <a:endParaRPr lang="en-US" dirty="0"/>
        </a:p>
      </dgm:t>
    </dgm:pt>
    <dgm:pt modelId="{D748B4F6-7D52-CC41-B53F-C130A31A95CF}" type="parTrans" cxnId="{AE3D96AA-CCAC-BB4E-9B3F-8FB0B15CAF56}">
      <dgm:prSet/>
      <dgm:spPr/>
      <dgm:t>
        <a:bodyPr/>
        <a:lstStyle/>
        <a:p>
          <a:endParaRPr lang="sv-SE"/>
        </a:p>
      </dgm:t>
    </dgm:pt>
    <dgm:pt modelId="{EC379748-A0DC-0747-B2A3-D1E7C8696DBC}" type="sibTrans" cxnId="{AE3D96AA-CCAC-BB4E-9B3F-8FB0B15CAF56}">
      <dgm:prSet/>
      <dgm:spPr/>
      <dgm:t>
        <a:bodyPr/>
        <a:lstStyle/>
        <a:p>
          <a:endParaRPr lang="sv-SE"/>
        </a:p>
      </dgm:t>
    </dgm:pt>
    <dgm:pt modelId="{8C5748C0-5B17-A049-97F2-D3797F152837}" type="pres">
      <dgm:prSet presAssocID="{033269AF-3438-AD40-AE99-E85C4961387D}" presName="linearFlow" presStyleCnt="0">
        <dgm:presLayoutVars>
          <dgm:resizeHandles val="exact"/>
        </dgm:presLayoutVars>
      </dgm:prSet>
      <dgm:spPr/>
    </dgm:pt>
    <dgm:pt modelId="{55F90091-8607-C84C-BBE9-FF8FC29CD4AD}" type="pres">
      <dgm:prSet presAssocID="{44CDF938-2425-FF4F-85B3-425F6EAB454E}" presName="node" presStyleLbl="node1" presStyleIdx="0" presStyleCnt="5">
        <dgm:presLayoutVars>
          <dgm:bulletEnabled val="1"/>
        </dgm:presLayoutVars>
      </dgm:prSet>
      <dgm:spPr/>
    </dgm:pt>
    <dgm:pt modelId="{C9BF42DD-7B11-4E40-9497-E1EABD250674}" type="pres">
      <dgm:prSet presAssocID="{172A6017-A754-1E42-B064-0DF06E4F17B6}" presName="sibTrans" presStyleLbl="sibTrans2D1" presStyleIdx="0" presStyleCnt="4"/>
      <dgm:spPr/>
    </dgm:pt>
    <dgm:pt modelId="{03BB3DEF-D1DA-CC40-A4C5-4165E063959D}" type="pres">
      <dgm:prSet presAssocID="{172A6017-A754-1E42-B064-0DF06E4F17B6}" presName="connectorText" presStyleLbl="sibTrans2D1" presStyleIdx="0" presStyleCnt="4"/>
      <dgm:spPr/>
    </dgm:pt>
    <dgm:pt modelId="{FA156E63-B30A-234D-BA80-F46C365C0D70}" type="pres">
      <dgm:prSet presAssocID="{B417EA5F-2296-A147-9FDF-EDA41B1E9EE9}" presName="node" presStyleLbl="node1" presStyleIdx="1" presStyleCnt="5">
        <dgm:presLayoutVars>
          <dgm:bulletEnabled val="1"/>
        </dgm:presLayoutVars>
      </dgm:prSet>
      <dgm:spPr/>
    </dgm:pt>
    <dgm:pt modelId="{D863175A-CB6F-F44E-AC77-7A9B2760E9F8}" type="pres">
      <dgm:prSet presAssocID="{0831C494-9D41-D543-B6BF-9E3F993709FF}" presName="sibTrans" presStyleLbl="sibTrans2D1" presStyleIdx="1" presStyleCnt="4"/>
      <dgm:spPr/>
    </dgm:pt>
    <dgm:pt modelId="{1B1CC1B9-2FB7-E248-94AA-93A72202CAE6}" type="pres">
      <dgm:prSet presAssocID="{0831C494-9D41-D543-B6BF-9E3F993709FF}" presName="connectorText" presStyleLbl="sibTrans2D1" presStyleIdx="1" presStyleCnt="4"/>
      <dgm:spPr/>
    </dgm:pt>
    <dgm:pt modelId="{D4F55BBC-0AA4-9048-B86F-661F429757BB}" type="pres">
      <dgm:prSet presAssocID="{3D0E4A71-3559-6F41-82EF-4399AAF3F665}" presName="node" presStyleLbl="node1" presStyleIdx="2" presStyleCnt="5">
        <dgm:presLayoutVars>
          <dgm:bulletEnabled val="1"/>
        </dgm:presLayoutVars>
      </dgm:prSet>
      <dgm:spPr/>
    </dgm:pt>
    <dgm:pt modelId="{8101AA47-DDA9-A447-BE9D-4492B028B7B4}" type="pres">
      <dgm:prSet presAssocID="{F46FD193-A56F-674B-A5EF-160928253438}" presName="sibTrans" presStyleLbl="sibTrans2D1" presStyleIdx="2" presStyleCnt="4"/>
      <dgm:spPr/>
    </dgm:pt>
    <dgm:pt modelId="{8E843A19-0EC6-464F-90BE-A670AA2F0661}" type="pres">
      <dgm:prSet presAssocID="{F46FD193-A56F-674B-A5EF-160928253438}" presName="connectorText" presStyleLbl="sibTrans2D1" presStyleIdx="2" presStyleCnt="4"/>
      <dgm:spPr/>
    </dgm:pt>
    <dgm:pt modelId="{428727D4-D257-D543-A8BE-83021F6A69D0}" type="pres">
      <dgm:prSet presAssocID="{438F6A36-A432-B943-B012-9C9B9FA5A885}" presName="node" presStyleLbl="node1" presStyleIdx="3" presStyleCnt="5">
        <dgm:presLayoutVars>
          <dgm:bulletEnabled val="1"/>
        </dgm:presLayoutVars>
      </dgm:prSet>
      <dgm:spPr/>
    </dgm:pt>
    <dgm:pt modelId="{2D3D5A02-249C-6F4E-97BF-DAF5E97B2CB0}" type="pres">
      <dgm:prSet presAssocID="{B949C7BA-55DA-7C4A-9A70-2C84ACBCF86B}" presName="sibTrans" presStyleLbl="sibTrans2D1" presStyleIdx="3" presStyleCnt="4"/>
      <dgm:spPr/>
    </dgm:pt>
    <dgm:pt modelId="{32803816-2935-F74C-99A3-2B3EACBF402B}" type="pres">
      <dgm:prSet presAssocID="{B949C7BA-55DA-7C4A-9A70-2C84ACBCF86B}" presName="connectorText" presStyleLbl="sibTrans2D1" presStyleIdx="3" presStyleCnt="4"/>
      <dgm:spPr/>
    </dgm:pt>
    <dgm:pt modelId="{83DD6050-A8F1-B345-97F3-B84086A453D8}" type="pres">
      <dgm:prSet presAssocID="{A9D78C8D-C7DA-D24A-A185-B9D4F3569020}" presName="node" presStyleLbl="node1" presStyleIdx="4" presStyleCnt="5">
        <dgm:presLayoutVars>
          <dgm:bulletEnabled val="1"/>
        </dgm:presLayoutVars>
      </dgm:prSet>
      <dgm:spPr/>
    </dgm:pt>
  </dgm:ptLst>
  <dgm:cxnLst>
    <dgm:cxn modelId="{E2AD8307-8605-E54F-8A5F-58BFD880C5C6}" srcId="{033269AF-3438-AD40-AE99-E85C4961387D}" destId="{B417EA5F-2296-A147-9FDF-EDA41B1E9EE9}" srcOrd="1" destOrd="0" parTransId="{92C89E69-360A-3844-9404-2B808F1AEA27}" sibTransId="{0831C494-9D41-D543-B6BF-9E3F993709FF}"/>
    <dgm:cxn modelId="{1EB96A22-7123-344A-8E1E-305250BE80FE}" srcId="{033269AF-3438-AD40-AE99-E85C4961387D}" destId="{3D0E4A71-3559-6F41-82EF-4399AAF3F665}" srcOrd="2" destOrd="0" parTransId="{CE2C5B43-01EB-9247-8F63-33401C75BA22}" sibTransId="{F46FD193-A56F-674B-A5EF-160928253438}"/>
    <dgm:cxn modelId="{104EA625-1EC7-564E-967E-F317A16F26A8}" srcId="{033269AF-3438-AD40-AE99-E85C4961387D}" destId="{44CDF938-2425-FF4F-85B3-425F6EAB454E}" srcOrd="0" destOrd="0" parTransId="{62E42C04-2EB1-6844-ABBB-2943F94AF1E4}" sibTransId="{172A6017-A754-1E42-B064-0DF06E4F17B6}"/>
    <dgm:cxn modelId="{7B65F72F-59AC-9A42-85C6-409B36C64F29}" type="presOf" srcId="{B417EA5F-2296-A147-9FDF-EDA41B1E9EE9}" destId="{FA156E63-B30A-234D-BA80-F46C365C0D70}" srcOrd="0" destOrd="0" presId="urn:microsoft.com/office/officeart/2005/8/layout/process2"/>
    <dgm:cxn modelId="{4A649139-99EB-8242-8378-7410B27B2B3C}" type="presOf" srcId="{033269AF-3438-AD40-AE99-E85C4961387D}" destId="{8C5748C0-5B17-A049-97F2-D3797F152837}" srcOrd="0" destOrd="0" presId="urn:microsoft.com/office/officeart/2005/8/layout/process2"/>
    <dgm:cxn modelId="{423F243E-9F70-754A-902D-8B016BBDDEE0}" type="presOf" srcId="{F46FD193-A56F-674B-A5EF-160928253438}" destId="{8E843A19-0EC6-464F-90BE-A670AA2F0661}" srcOrd="1" destOrd="0" presId="urn:microsoft.com/office/officeart/2005/8/layout/process2"/>
    <dgm:cxn modelId="{1CFDB43E-1F8E-A642-910D-32083D7491C1}" type="presOf" srcId="{F46FD193-A56F-674B-A5EF-160928253438}" destId="{8101AA47-DDA9-A447-BE9D-4492B028B7B4}" srcOrd="0" destOrd="0" presId="urn:microsoft.com/office/officeart/2005/8/layout/process2"/>
    <dgm:cxn modelId="{A554A45A-EF00-C941-9F3A-209EEB0AB2BF}" type="presOf" srcId="{0831C494-9D41-D543-B6BF-9E3F993709FF}" destId="{D863175A-CB6F-F44E-AC77-7A9B2760E9F8}" srcOrd="0" destOrd="0" presId="urn:microsoft.com/office/officeart/2005/8/layout/process2"/>
    <dgm:cxn modelId="{E5C5765B-BB60-3E41-91E6-5CE564550307}" type="presOf" srcId="{3D0E4A71-3559-6F41-82EF-4399AAF3F665}" destId="{D4F55BBC-0AA4-9048-B86F-661F429757BB}" srcOrd="0" destOrd="0" presId="urn:microsoft.com/office/officeart/2005/8/layout/process2"/>
    <dgm:cxn modelId="{FA245765-7D9A-624C-9922-5FD3E9721FC8}" type="presOf" srcId="{B949C7BA-55DA-7C4A-9A70-2C84ACBCF86B}" destId="{2D3D5A02-249C-6F4E-97BF-DAF5E97B2CB0}" srcOrd="0" destOrd="0" presId="urn:microsoft.com/office/officeart/2005/8/layout/process2"/>
    <dgm:cxn modelId="{4941676E-1CC8-734E-80B7-004A407D9D9E}" srcId="{033269AF-3438-AD40-AE99-E85C4961387D}" destId="{438F6A36-A432-B943-B012-9C9B9FA5A885}" srcOrd="3" destOrd="0" parTransId="{1D533D93-C634-304E-8514-70CAF93F4945}" sibTransId="{B949C7BA-55DA-7C4A-9A70-2C84ACBCF86B}"/>
    <dgm:cxn modelId="{B376858F-C479-0C47-9E23-306162A3B267}" type="presOf" srcId="{172A6017-A754-1E42-B064-0DF06E4F17B6}" destId="{C9BF42DD-7B11-4E40-9497-E1EABD250674}" srcOrd="0" destOrd="0" presId="urn:microsoft.com/office/officeart/2005/8/layout/process2"/>
    <dgm:cxn modelId="{AE3D96AA-CCAC-BB4E-9B3F-8FB0B15CAF56}" srcId="{033269AF-3438-AD40-AE99-E85C4961387D}" destId="{A9D78C8D-C7DA-D24A-A185-B9D4F3569020}" srcOrd="4" destOrd="0" parTransId="{D748B4F6-7D52-CC41-B53F-C130A31A95CF}" sibTransId="{EC379748-A0DC-0747-B2A3-D1E7C8696DBC}"/>
    <dgm:cxn modelId="{40D66BAD-5E53-CE48-A238-2A0F35F19673}" type="presOf" srcId="{B949C7BA-55DA-7C4A-9A70-2C84ACBCF86B}" destId="{32803816-2935-F74C-99A3-2B3EACBF402B}" srcOrd="1" destOrd="0" presId="urn:microsoft.com/office/officeart/2005/8/layout/process2"/>
    <dgm:cxn modelId="{BF5AAFB8-6130-1B44-A279-2E433351575B}" type="presOf" srcId="{A9D78C8D-C7DA-D24A-A185-B9D4F3569020}" destId="{83DD6050-A8F1-B345-97F3-B84086A453D8}" srcOrd="0" destOrd="0" presId="urn:microsoft.com/office/officeart/2005/8/layout/process2"/>
    <dgm:cxn modelId="{DB7B2AC7-9D69-024C-AEF5-57FD4B714A21}" type="presOf" srcId="{0831C494-9D41-D543-B6BF-9E3F993709FF}" destId="{1B1CC1B9-2FB7-E248-94AA-93A72202CAE6}" srcOrd="1" destOrd="0" presId="urn:microsoft.com/office/officeart/2005/8/layout/process2"/>
    <dgm:cxn modelId="{F444B9D6-61A7-7144-B2F8-70451C4BEDCD}" type="presOf" srcId="{44CDF938-2425-FF4F-85B3-425F6EAB454E}" destId="{55F90091-8607-C84C-BBE9-FF8FC29CD4AD}" srcOrd="0" destOrd="0" presId="urn:microsoft.com/office/officeart/2005/8/layout/process2"/>
    <dgm:cxn modelId="{AC56CDE2-111F-6F49-A171-17A31DB9DBB4}" type="presOf" srcId="{172A6017-A754-1E42-B064-0DF06E4F17B6}" destId="{03BB3DEF-D1DA-CC40-A4C5-4165E063959D}" srcOrd="1" destOrd="0" presId="urn:microsoft.com/office/officeart/2005/8/layout/process2"/>
    <dgm:cxn modelId="{679EFCE3-1B55-EC48-BC2C-23FE3B1B5BBC}" type="presOf" srcId="{438F6A36-A432-B943-B012-9C9B9FA5A885}" destId="{428727D4-D257-D543-A8BE-83021F6A69D0}" srcOrd="0" destOrd="0" presId="urn:microsoft.com/office/officeart/2005/8/layout/process2"/>
    <dgm:cxn modelId="{16818151-E172-2A4C-A245-58F2C5A1BDD8}" type="presParOf" srcId="{8C5748C0-5B17-A049-97F2-D3797F152837}" destId="{55F90091-8607-C84C-BBE9-FF8FC29CD4AD}" srcOrd="0" destOrd="0" presId="urn:microsoft.com/office/officeart/2005/8/layout/process2"/>
    <dgm:cxn modelId="{D1C2268E-14E6-2740-AFFC-C11FAA730DF0}" type="presParOf" srcId="{8C5748C0-5B17-A049-97F2-D3797F152837}" destId="{C9BF42DD-7B11-4E40-9497-E1EABD250674}" srcOrd="1" destOrd="0" presId="urn:microsoft.com/office/officeart/2005/8/layout/process2"/>
    <dgm:cxn modelId="{F347BD2D-FED9-7C43-BD99-1719E27FDA1C}" type="presParOf" srcId="{C9BF42DD-7B11-4E40-9497-E1EABD250674}" destId="{03BB3DEF-D1DA-CC40-A4C5-4165E063959D}" srcOrd="0" destOrd="0" presId="urn:microsoft.com/office/officeart/2005/8/layout/process2"/>
    <dgm:cxn modelId="{694140C2-3E5C-884F-9E08-E7B12ADEC6E8}" type="presParOf" srcId="{8C5748C0-5B17-A049-97F2-D3797F152837}" destId="{FA156E63-B30A-234D-BA80-F46C365C0D70}" srcOrd="2" destOrd="0" presId="urn:microsoft.com/office/officeart/2005/8/layout/process2"/>
    <dgm:cxn modelId="{8CC3CB5F-FC55-6444-A240-4AA9B059CA3C}" type="presParOf" srcId="{8C5748C0-5B17-A049-97F2-D3797F152837}" destId="{D863175A-CB6F-F44E-AC77-7A9B2760E9F8}" srcOrd="3" destOrd="0" presId="urn:microsoft.com/office/officeart/2005/8/layout/process2"/>
    <dgm:cxn modelId="{5090B167-E122-4547-B96C-B902BBFC09E7}" type="presParOf" srcId="{D863175A-CB6F-F44E-AC77-7A9B2760E9F8}" destId="{1B1CC1B9-2FB7-E248-94AA-93A72202CAE6}" srcOrd="0" destOrd="0" presId="urn:microsoft.com/office/officeart/2005/8/layout/process2"/>
    <dgm:cxn modelId="{6226463C-580D-6D43-AD32-1A5E4CE08887}" type="presParOf" srcId="{8C5748C0-5B17-A049-97F2-D3797F152837}" destId="{D4F55BBC-0AA4-9048-B86F-661F429757BB}" srcOrd="4" destOrd="0" presId="urn:microsoft.com/office/officeart/2005/8/layout/process2"/>
    <dgm:cxn modelId="{672C6B15-9F69-F646-A0FF-033672372B2A}" type="presParOf" srcId="{8C5748C0-5B17-A049-97F2-D3797F152837}" destId="{8101AA47-DDA9-A447-BE9D-4492B028B7B4}" srcOrd="5" destOrd="0" presId="urn:microsoft.com/office/officeart/2005/8/layout/process2"/>
    <dgm:cxn modelId="{D142EB9A-45B8-BE42-B149-C0CE94DC6974}" type="presParOf" srcId="{8101AA47-DDA9-A447-BE9D-4492B028B7B4}" destId="{8E843A19-0EC6-464F-90BE-A670AA2F0661}" srcOrd="0" destOrd="0" presId="urn:microsoft.com/office/officeart/2005/8/layout/process2"/>
    <dgm:cxn modelId="{73D9FB29-7BEF-7541-9BC9-A808A85B0593}" type="presParOf" srcId="{8C5748C0-5B17-A049-97F2-D3797F152837}" destId="{428727D4-D257-D543-A8BE-83021F6A69D0}" srcOrd="6" destOrd="0" presId="urn:microsoft.com/office/officeart/2005/8/layout/process2"/>
    <dgm:cxn modelId="{3F8A6964-D870-9B4A-BC84-58AAE55AD53F}" type="presParOf" srcId="{8C5748C0-5B17-A049-97F2-D3797F152837}" destId="{2D3D5A02-249C-6F4E-97BF-DAF5E97B2CB0}" srcOrd="7" destOrd="0" presId="urn:microsoft.com/office/officeart/2005/8/layout/process2"/>
    <dgm:cxn modelId="{E1032A0D-644C-DD4C-98B4-596B7E1F40FB}" type="presParOf" srcId="{2D3D5A02-249C-6F4E-97BF-DAF5E97B2CB0}" destId="{32803816-2935-F74C-99A3-2B3EACBF402B}" srcOrd="0" destOrd="0" presId="urn:microsoft.com/office/officeart/2005/8/layout/process2"/>
    <dgm:cxn modelId="{A8D7DFB9-5D24-D342-AF27-549B10115D5D}" type="presParOf" srcId="{8C5748C0-5B17-A049-97F2-D3797F152837}" destId="{83DD6050-A8F1-B345-97F3-B84086A453D8}" srcOrd="8"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953931" y="2963"/>
          <a:ext cx="1940487" cy="485121"/>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input_data.txt</a:t>
          </a:r>
          <a:endParaRPr lang="en-US" sz="1800" kern="1200" dirty="0"/>
        </a:p>
      </dsp:txBody>
      <dsp:txXfrm>
        <a:off x="1968140" y="17172"/>
        <a:ext cx="1912069" cy="456703"/>
      </dsp:txXfrm>
    </dsp:sp>
    <dsp:sp modelId="{C9BF42DD-7B11-4E40-9497-E1EABD250674}">
      <dsp:nvSpPr>
        <dsp:cNvPr id="0" name=""/>
        <dsp:cNvSpPr/>
      </dsp:nvSpPr>
      <dsp:spPr>
        <a:xfrm rot="5400000">
          <a:off x="2833214" y="500213"/>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518405"/>
        <a:ext cx="130982" cy="127344"/>
      </dsp:txXfrm>
    </dsp:sp>
    <dsp:sp modelId="{FA156E63-B30A-234D-BA80-F46C365C0D70}">
      <dsp:nvSpPr>
        <dsp:cNvPr id="0" name=""/>
        <dsp:cNvSpPr/>
      </dsp:nvSpPr>
      <dsp:spPr>
        <a:xfrm>
          <a:off x="1953931" y="730646"/>
          <a:ext cx="1940487" cy="485121"/>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1</a:t>
          </a:r>
        </a:p>
      </dsp:txBody>
      <dsp:txXfrm>
        <a:off x="1968140" y="744855"/>
        <a:ext cx="1912069" cy="456703"/>
      </dsp:txXfrm>
    </dsp:sp>
    <dsp:sp modelId="{D863175A-CB6F-F44E-AC77-7A9B2760E9F8}">
      <dsp:nvSpPr>
        <dsp:cNvPr id="0" name=""/>
        <dsp:cNvSpPr/>
      </dsp:nvSpPr>
      <dsp:spPr>
        <a:xfrm rot="5400000">
          <a:off x="2833214" y="1227896"/>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1246088"/>
        <a:ext cx="130982" cy="127344"/>
      </dsp:txXfrm>
    </dsp:sp>
    <dsp:sp modelId="{E1F446B3-B727-EA49-9EF8-8A50A4B3721B}">
      <dsp:nvSpPr>
        <dsp:cNvPr id="0" name=""/>
        <dsp:cNvSpPr/>
      </dsp:nvSpPr>
      <dsp:spPr>
        <a:xfrm>
          <a:off x="1390646" y="1458329"/>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Intermediary_file_1.txt</a:t>
          </a:r>
        </a:p>
      </dsp:txBody>
      <dsp:txXfrm>
        <a:off x="1404855" y="1472538"/>
        <a:ext cx="3038639" cy="456703"/>
      </dsp:txXfrm>
    </dsp:sp>
    <dsp:sp modelId="{06ABA543-87B7-1149-AE03-CE7AB948660B}">
      <dsp:nvSpPr>
        <dsp:cNvPr id="0" name=""/>
        <dsp:cNvSpPr/>
      </dsp:nvSpPr>
      <dsp:spPr>
        <a:xfrm rot="5400000">
          <a:off x="2833214" y="1955579"/>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1973771"/>
        <a:ext cx="130982" cy="127344"/>
      </dsp:txXfrm>
    </dsp:sp>
    <dsp:sp modelId="{D4F55BBC-0AA4-9048-B86F-661F429757BB}">
      <dsp:nvSpPr>
        <dsp:cNvPr id="0" name=""/>
        <dsp:cNvSpPr/>
      </dsp:nvSpPr>
      <dsp:spPr>
        <a:xfrm>
          <a:off x="1953931" y="2186012"/>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2</a:t>
          </a:r>
        </a:p>
      </dsp:txBody>
      <dsp:txXfrm>
        <a:off x="1968140" y="2200221"/>
        <a:ext cx="1912069" cy="456703"/>
      </dsp:txXfrm>
    </dsp:sp>
    <dsp:sp modelId="{8101AA47-DDA9-A447-BE9D-4492B028B7B4}">
      <dsp:nvSpPr>
        <dsp:cNvPr id="0" name=""/>
        <dsp:cNvSpPr/>
      </dsp:nvSpPr>
      <dsp:spPr>
        <a:xfrm rot="5400000">
          <a:off x="2833214" y="2683262"/>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2701454"/>
        <a:ext cx="130982" cy="127344"/>
      </dsp:txXfrm>
    </dsp:sp>
    <dsp:sp modelId="{428727D4-D257-D543-A8BE-83021F6A69D0}">
      <dsp:nvSpPr>
        <dsp:cNvPr id="0" name=""/>
        <dsp:cNvSpPr/>
      </dsp:nvSpPr>
      <dsp:spPr>
        <a:xfrm>
          <a:off x="1390646" y="2913695"/>
          <a:ext cx="306705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Intermediary_file_2.csv</a:t>
          </a:r>
        </a:p>
      </dsp:txBody>
      <dsp:txXfrm>
        <a:off x="1404855" y="2927904"/>
        <a:ext cx="3038639" cy="456703"/>
      </dsp:txXfrm>
    </dsp:sp>
    <dsp:sp modelId="{3FB1ABA6-9860-DF42-941A-31CADEF69D4F}">
      <dsp:nvSpPr>
        <dsp:cNvPr id="0" name=""/>
        <dsp:cNvSpPr/>
      </dsp:nvSpPr>
      <dsp:spPr>
        <a:xfrm rot="5400000">
          <a:off x="2833214" y="3410945"/>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858683" y="3429137"/>
        <a:ext cx="130982" cy="127344"/>
      </dsp:txXfrm>
    </dsp:sp>
    <dsp:sp modelId="{AE1A5D09-DD17-3A44-A0BD-238AC470C405}">
      <dsp:nvSpPr>
        <dsp:cNvPr id="0" name=""/>
        <dsp:cNvSpPr/>
      </dsp:nvSpPr>
      <dsp:spPr>
        <a:xfrm>
          <a:off x="1953931" y="3641378"/>
          <a:ext cx="1940487" cy="48512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Process 3</a:t>
          </a:r>
        </a:p>
      </dsp:txBody>
      <dsp:txXfrm>
        <a:off x="1968140" y="3655587"/>
        <a:ext cx="1912069" cy="456703"/>
      </dsp:txXfrm>
    </dsp:sp>
    <dsp:sp modelId="{425D69B2-EFB1-4144-AE49-351BB670BA4D}">
      <dsp:nvSpPr>
        <dsp:cNvPr id="0" name=""/>
        <dsp:cNvSpPr/>
      </dsp:nvSpPr>
      <dsp:spPr>
        <a:xfrm rot="5400000">
          <a:off x="2833214" y="4138628"/>
          <a:ext cx="181920" cy="2183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sv-SE" sz="1800" kern="1200"/>
        </a:p>
      </dsp:txBody>
      <dsp:txXfrm rot="-5400000">
        <a:off x="2858683" y="4156820"/>
        <a:ext cx="130982" cy="127344"/>
      </dsp:txXfrm>
    </dsp:sp>
    <dsp:sp modelId="{020AAF12-9014-4348-9059-E8F4128A7ACB}">
      <dsp:nvSpPr>
        <dsp:cNvPr id="0" name=""/>
        <dsp:cNvSpPr/>
      </dsp:nvSpPr>
      <dsp:spPr>
        <a:xfrm>
          <a:off x="1953931" y="4369061"/>
          <a:ext cx="1940487" cy="485121"/>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output.pdf</a:t>
          </a:r>
          <a:endParaRPr lang="en-US" sz="1800" kern="1200" dirty="0"/>
        </a:p>
      </dsp:txBody>
      <dsp:txXfrm>
        <a:off x="1968140" y="4383270"/>
        <a:ext cx="1912069" cy="456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Alignment</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VariantCalling</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rgbClr val="89AE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86E9699D-C5F9-4E44-B1C0-986B52C2D293}">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591960D2-A7A4-DC49-B26A-61208A5B5EC4}">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rgbClr val="89AE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A40882C2-5303-754F-8227-3E06D42C1B5F}">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3C650B5D-7D89-434A-9B76-663633D3077A}">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90091-8607-C84C-BBE9-FF8FC29CD4AD}">
      <dsp:nvSpPr>
        <dsp:cNvPr id="0" name=""/>
        <dsp:cNvSpPr/>
      </dsp:nvSpPr>
      <dsp:spPr>
        <a:xfrm>
          <a:off x="1556966" y="593"/>
          <a:ext cx="1536889" cy="69463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_1.fastq</a:t>
          </a:r>
        </a:p>
        <a:p>
          <a:pPr marL="0" lvl="0" indent="0" algn="ctr" defTabSz="666750">
            <a:lnSpc>
              <a:spcPct val="90000"/>
            </a:lnSpc>
            <a:spcBef>
              <a:spcPct val="0"/>
            </a:spcBef>
            <a:spcAft>
              <a:spcPct val="35000"/>
            </a:spcAft>
            <a:buNone/>
          </a:pPr>
          <a:r>
            <a:rPr lang="sv-SE" sz="1500" b="0" i="0" u="none" kern="1200" dirty="0"/>
            <a:t>HG00097</a:t>
          </a:r>
          <a:r>
            <a:rPr lang="en-US" sz="1500" b="0" kern="1200" dirty="0">
              <a:solidFill>
                <a:schemeClr val="tx1"/>
              </a:solidFill>
            </a:rPr>
            <a:t>_2.fastq</a:t>
          </a:r>
        </a:p>
      </dsp:txBody>
      <dsp:txXfrm>
        <a:off x="1577311" y="20938"/>
        <a:ext cx="1496199" cy="653949"/>
      </dsp:txXfrm>
    </dsp:sp>
    <dsp:sp modelId="{C9BF42DD-7B11-4E40-9497-E1EABD250674}">
      <dsp:nvSpPr>
        <dsp:cNvPr id="0" name=""/>
        <dsp:cNvSpPr/>
      </dsp:nvSpPr>
      <dsp:spPr>
        <a:xfrm rot="5400000">
          <a:off x="2195166" y="712598"/>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738647"/>
        <a:ext cx="187553" cy="182342"/>
      </dsp:txXfrm>
    </dsp:sp>
    <dsp:sp modelId="{FA156E63-B30A-234D-BA80-F46C365C0D70}">
      <dsp:nvSpPr>
        <dsp:cNvPr id="0" name=""/>
        <dsp:cNvSpPr/>
      </dsp:nvSpPr>
      <dsp:spPr>
        <a:xfrm>
          <a:off x="1556966" y="1042552"/>
          <a:ext cx="1536889" cy="694639"/>
        </a:xfrm>
        <a:prstGeom prst="roundRect">
          <a:avLst>
            <a:gd name="adj" fmla="val 10000"/>
          </a:avLst>
        </a:prstGeom>
        <a:solidFill>
          <a:schemeClr val="bg1"/>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BWA mem</a:t>
          </a:r>
        </a:p>
      </dsp:txBody>
      <dsp:txXfrm>
        <a:off x="1577311" y="1062897"/>
        <a:ext cx="1496199" cy="653949"/>
      </dsp:txXfrm>
    </dsp:sp>
    <dsp:sp modelId="{D863175A-CB6F-F44E-AC77-7A9B2760E9F8}">
      <dsp:nvSpPr>
        <dsp:cNvPr id="0" name=""/>
        <dsp:cNvSpPr/>
      </dsp:nvSpPr>
      <dsp:spPr>
        <a:xfrm rot="5400000">
          <a:off x="2195166" y="1754557"/>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sv-SE" sz="1200" kern="1200"/>
        </a:p>
      </dsp:txBody>
      <dsp:txXfrm rot="-5400000">
        <a:off x="2231635" y="1780606"/>
        <a:ext cx="187553" cy="182342"/>
      </dsp:txXfrm>
    </dsp:sp>
    <dsp:sp modelId="{D4F55BBC-0AA4-9048-B86F-661F429757BB}">
      <dsp:nvSpPr>
        <dsp:cNvPr id="0" name=""/>
        <dsp:cNvSpPr/>
      </dsp:nvSpPr>
      <dsp:spPr>
        <a:xfrm>
          <a:off x="1556966" y="2084511"/>
          <a:ext cx="1536889" cy="694639"/>
        </a:xfrm>
        <a:prstGeom prst="roundRect">
          <a:avLst>
            <a:gd name="adj" fmla="val 1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HG00097.bam</a:t>
          </a:r>
          <a:endParaRPr lang="en-US" sz="1500" kern="1200" dirty="0"/>
        </a:p>
      </dsp:txBody>
      <dsp:txXfrm>
        <a:off x="1577311" y="2104856"/>
        <a:ext cx="1496199" cy="653949"/>
      </dsp:txXfrm>
    </dsp:sp>
    <dsp:sp modelId="{8101AA47-DDA9-A447-BE9D-4492B028B7B4}">
      <dsp:nvSpPr>
        <dsp:cNvPr id="0" name=""/>
        <dsp:cNvSpPr/>
      </dsp:nvSpPr>
      <dsp:spPr>
        <a:xfrm rot="5400000">
          <a:off x="2195166" y="2796516"/>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2822565"/>
        <a:ext cx="187553" cy="182342"/>
      </dsp:txXfrm>
    </dsp:sp>
    <dsp:sp modelId="{428727D4-D257-D543-A8BE-83021F6A69D0}">
      <dsp:nvSpPr>
        <dsp:cNvPr id="0" name=""/>
        <dsp:cNvSpPr/>
      </dsp:nvSpPr>
      <dsp:spPr>
        <a:xfrm>
          <a:off x="1556966" y="3126470"/>
          <a:ext cx="1536889" cy="694639"/>
        </a:xfrm>
        <a:prstGeom prst="roundRect">
          <a:avLst>
            <a:gd name="adj" fmla="val 10000"/>
          </a:avLst>
        </a:prstGeom>
        <a:solidFill>
          <a:schemeClr val="lt1">
            <a:hueOff val="0"/>
            <a:satOff val="0"/>
            <a:lumOff val="0"/>
            <a:alphaOff val="0"/>
          </a:schemeClr>
        </a:solidFill>
        <a:ln w="12700" cap="flat" cmpd="sng" algn="ctr">
          <a:solidFill>
            <a:srgbClr val="89AE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dirty="0" err="1"/>
            <a:t>HaplotypeCaller</a:t>
          </a:r>
          <a:r>
            <a:rPr lang="en-US" sz="1500" kern="1200" baseline="0" dirty="0"/>
            <a:t> </a:t>
          </a:r>
          <a:endParaRPr lang="en-US" sz="1500" kern="1200" dirty="0"/>
        </a:p>
      </dsp:txBody>
      <dsp:txXfrm>
        <a:off x="1577311" y="3146815"/>
        <a:ext cx="1496199" cy="653949"/>
      </dsp:txXfrm>
    </dsp:sp>
    <dsp:sp modelId="{2D3D5A02-249C-6F4E-97BF-DAF5E97B2CB0}">
      <dsp:nvSpPr>
        <dsp:cNvPr id="0" name=""/>
        <dsp:cNvSpPr/>
      </dsp:nvSpPr>
      <dsp:spPr>
        <a:xfrm rot="5400000">
          <a:off x="2195166" y="3838475"/>
          <a:ext cx="260489" cy="312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231635" y="3864524"/>
        <a:ext cx="187553" cy="182342"/>
      </dsp:txXfrm>
    </dsp:sp>
    <dsp:sp modelId="{83DD6050-A8F1-B345-97F3-B84086A453D8}">
      <dsp:nvSpPr>
        <dsp:cNvPr id="0" name=""/>
        <dsp:cNvSpPr/>
      </dsp:nvSpPr>
      <dsp:spPr>
        <a:xfrm>
          <a:off x="1556966" y="4168429"/>
          <a:ext cx="1536889" cy="694639"/>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0" i="0" u="none" kern="1200" dirty="0"/>
            <a:t>HG00097</a:t>
          </a:r>
          <a:r>
            <a:rPr lang="en-US" sz="1500" kern="1200" dirty="0"/>
            <a:t>.</a:t>
          </a:r>
          <a:r>
            <a:rPr lang="en-US" sz="1500" kern="1200" dirty="0" err="1"/>
            <a:t>vcf</a:t>
          </a:r>
          <a:endParaRPr lang="en-US" sz="1500" kern="1200" dirty="0"/>
        </a:p>
      </dsp:txBody>
      <dsp:txXfrm>
        <a:off x="1577311" y="4188774"/>
        <a:ext cx="1496199" cy="6539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B0AB0B-397C-384A-80F3-24D7E6683B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4" name="Footer Placeholder 3">
            <a:extLst>
              <a:ext uri="{FF2B5EF4-FFF2-40B4-BE49-F238E27FC236}">
                <a16:creationId xmlns:a16="http://schemas.microsoft.com/office/drawing/2014/main" id="{6F5FB158-5D5F-B441-8087-2A446C241B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3729AD04-1A41-444B-B0A2-9229EA1CDE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8015E-433B-7744-8451-0A14B9989325}" type="slidenum">
              <a:rPr lang="en-SE" smtClean="0"/>
              <a:t>‹#›</a:t>
            </a:fld>
            <a:endParaRPr lang="en-SE"/>
          </a:p>
        </p:txBody>
      </p:sp>
      <p:sp>
        <p:nvSpPr>
          <p:cNvPr id="3" name="Date Placeholder 2">
            <a:extLst>
              <a:ext uri="{FF2B5EF4-FFF2-40B4-BE49-F238E27FC236}">
                <a16:creationId xmlns:a16="http://schemas.microsoft.com/office/drawing/2014/main" id="{A4BD7CB2-029F-0E4C-9C18-5EBFA0C799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4F295-D1F4-D54B-BA69-832D96C6432A}" type="datetimeFigureOut">
              <a:rPr lang="en-SE" smtClean="0"/>
              <a:t>2024-11-27</a:t>
            </a:fld>
            <a:endParaRPr lang="en-SE"/>
          </a:p>
        </p:txBody>
      </p:sp>
    </p:spTree>
    <p:extLst>
      <p:ext uri="{BB962C8B-B14F-4D97-AF65-F5344CB8AC3E}">
        <p14:creationId xmlns:p14="http://schemas.microsoft.com/office/powerpoint/2010/main" val="330014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88F62-802F-2448-8EA8-1562273BBAF4}" type="datetimeFigureOut">
              <a:rPr lang="en-SE" smtClean="0"/>
              <a:t>2024-11-27</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BA1A2-6287-9245-9FC9-020813467484}" type="slidenum">
              <a:rPr lang="en-SE" smtClean="0"/>
              <a:t>‹#›</a:t>
            </a:fld>
            <a:endParaRPr lang="en-SE"/>
          </a:p>
        </p:txBody>
      </p:sp>
    </p:spTree>
    <p:extLst>
      <p:ext uri="{BB962C8B-B14F-4D97-AF65-F5344CB8AC3E}">
        <p14:creationId xmlns:p14="http://schemas.microsoft.com/office/powerpoint/2010/main" val="274064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a:t>
            </a:fld>
            <a:endParaRPr lang="en-US"/>
          </a:p>
        </p:txBody>
      </p:sp>
    </p:spTree>
    <p:extLst>
      <p:ext uri="{BB962C8B-B14F-4D97-AF65-F5344CB8AC3E}">
        <p14:creationId xmlns:p14="http://schemas.microsoft.com/office/powerpoint/2010/main" val="701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Genetic variation range in size from large chunks of the chromosome down to single nucleotides. We will focus on SNVs and short insertions and deletions in todays exercise. </a:t>
            </a:r>
          </a:p>
        </p:txBody>
      </p:sp>
      <p:sp>
        <p:nvSpPr>
          <p:cNvPr id="4" name="Platshållare för bildnummer 3"/>
          <p:cNvSpPr>
            <a:spLocks noGrp="1"/>
          </p:cNvSpPr>
          <p:nvPr>
            <p:ph type="sldNum" sz="quarter" idx="5"/>
          </p:nvPr>
        </p:nvSpPr>
        <p:spPr/>
        <p:txBody>
          <a:bodyPr/>
          <a:lstStyle/>
          <a:p>
            <a:fld id="{93028652-11D1-8A42-9F26-9AC760C0492B}" type="slidenum">
              <a:rPr lang="en-US" smtClean="0"/>
              <a:t>19</a:t>
            </a:fld>
            <a:endParaRPr lang="en-US"/>
          </a:p>
        </p:txBody>
      </p:sp>
    </p:spTree>
    <p:extLst>
      <p:ext uri="{BB962C8B-B14F-4D97-AF65-F5344CB8AC3E}">
        <p14:creationId xmlns:p14="http://schemas.microsoft.com/office/powerpoint/2010/main" val="140528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Variant calling is looking for positions where some number of reads disagree with the reference genome. Here for example the reference sample says the position should be a C whereas 6 of the reads say it is an A in the sample. This is also what is meant with the allelic frequency of a variant, out of 10 reads 6 are variant therefore the allelic frequency of A is 60%. </a:t>
            </a:r>
          </a:p>
          <a:p>
            <a:endParaRPr lang="en-US" baseline="0" dirty="0"/>
          </a:p>
          <a:p>
            <a:r>
              <a:rPr lang="en-US" baseline="0" dirty="0"/>
              <a:t>Note that this is not the same as population based allele frequencies that measures the relative frequency of an allele in a population.</a:t>
            </a:r>
          </a:p>
        </p:txBody>
      </p:sp>
      <p:sp>
        <p:nvSpPr>
          <p:cNvPr id="4" name="Slide Number Placeholder 3"/>
          <p:cNvSpPr>
            <a:spLocks noGrp="1"/>
          </p:cNvSpPr>
          <p:nvPr>
            <p:ph type="sldNum" sz="quarter" idx="10"/>
          </p:nvPr>
        </p:nvSpPr>
        <p:spPr/>
        <p:txBody>
          <a:bodyPr/>
          <a:lstStyle/>
          <a:p>
            <a:fld id="{93028652-11D1-8A42-9F26-9AC760C0492B}" type="slidenum">
              <a:rPr lang="en-US" smtClean="0"/>
              <a:t>20</a:t>
            </a:fld>
            <a:endParaRPr lang="en-US"/>
          </a:p>
        </p:txBody>
      </p:sp>
    </p:spTree>
    <p:extLst>
      <p:ext uri="{BB962C8B-B14F-4D97-AF65-F5344CB8AC3E}">
        <p14:creationId xmlns:p14="http://schemas.microsoft.com/office/powerpoint/2010/main" val="992180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p>
          <a:p>
            <a:endParaRPr lang="en-US" baseline="0" dirty="0"/>
          </a:p>
          <a:p>
            <a:r>
              <a:rPr lang="en-US" baseline="0" dirty="0"/>
              <a:t>On this slide – go through meta data and columns 1-9</a:t>
            </a:r>
            <a:endParaRPr lang="en-US" dirty="0"/>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24</a:t>
            </a:fld>
            <a:endParaRPr lang="en-US"/>
          </a:p>
        </p:txBody>
      </p:sp>
    </p:spTree>
    <p:extLst>
      <p:ext uri="{BB962C8B-B14F-4D97-AF65-F5344CB8AC3E}">
        <p14:creationId xmlns:p14="http://schemas.microsoft.com/office/powerpoint/2010/main" val="183253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a:t>
            </a:r>
            <a:r>
              <a:rPr lang="en-US" sz="1200" b="0" i="0" kern="1200" baseline="0" dirty="0">
                <a:solidFill>
                  <a:schemeClr val="tx1"/>
                </a:solidFill>
                <a:effectLst/>
                <a:latin typeface="+mn-lt"/>
                <a:ea typeface="+mn-ea"/>
                <a:cs typeface="+mn-cs"/>
              </a:rPr>
              <a:t> joint genotyping projects we use a different kind of VCF file.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 has the same format as a VCF file but it has information for all sites, not just variants. There are two kinds of </a:t>
            </a:r>
            <a:r>
              <a:rPr lang="en-US" sz="1200" b="0" i="0" kern="1200" baseline="0" dirty="0" err="1">
                <a:solidFill>
                  <a:schemeClr val="tx1"/>
                </a:solidFill>
                <a:effectLst/>
                <a:latin typeface="+mn-lt"/>
                <a:ea typeface="+mn-ea"/>
                <a:cs typeface="+mn-cs"/>
              </a:rPr>
              <a:t>gVCF</a:t>
            </a:r>
            <a:r>
              <a:rPr lang="en-US" sz="1200" b="0" i="0" kern="1200" baseline="0" dirty="0">
                <a:solidFill>
                  <a:schemeClr val="tx1"/>
                </a:solidFill>
                <a:effectLst/>
                <a:latin typeface="+mn-lt"/>
                <a:ea typeface="+mn-ea"/>
                <a:cs typeface="+mn-cs"/>
              </a:rPr>
              <a:t> files, the older ones had individual records for each site but this is space inefficient.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 new ones have </a:t>
            </a:r>
            <a:r>
              <a:rPr lang="en-US" sz="1200" b="0" i="0" kern="1200" dirty="0">
                <a:solidFill>
                  <a:schemeClr val="tx1"/>
                </a:solidFill>
                <a:effectLst/>
                <a:latin typeface="+mn-lt"/>
                <a:ea typeface="+mn-ea"/>
                <a:cs typeface="+mn-cs"/>
              </a:rPr>
              <a:t>individual variant records for variant sites, but the non-variant sites are grouped together into non-variant block records that represent intervals of sites for which the genotype quality (GQ) is within a certain range or band.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a:t>
            </a:r>
            <a:r>
              <a:rPr lang="en-US" sz="1200" b="0" i="0" kern="1200" dirty="0" err="1">
                <a:solidFill>
                  <a:schemeClr val="tx1"/>
                </a:solidFill>
                <a:effectLst/>
                <a:latin typeface="+mn-lt"/>
                <a:ea typeface="+mn-ea"/>
                <a:cs typeface="+mn-cs"/>
              </a:rPr>
              <a:t>gatkforums.broadinstitute.org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wdl</a:t>
            </a:r>
            <a:r>
              <a:rPr lang="en-US" sz="1200" b="0" i="0" kern="1200" dirty="0">
                <a:solidFill>
                  <a:schemeClr val="tx1"/>
                </a:solidFill>
                <a:effectLst/>
                <a:latin typeface="+mn-lt"/>
                <a:ea typeface="+mn-ea"/>
                <a:cs typeface="+mn-cs"/>
              </a:rPr>
              <a:t>/discussion/4017/what-is-a-</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-and-how-is-it-different-from-a-regular-</a:t>
            </a:r>
            <a:r>
              <a:rPr lang="en-US" sz="1200" b="0" i="0" kern="1200" dirty="0" err="1">
                <a:solidFill>
                  <a:schemeClr val="tx1"/>
                </a:solidFill>
                <a:effectLst/>
                <a:latin typeface="+mn-lt"/>
                <a:ea typeface="+mn-ea"/>
                <a:cs typeface="+mn-cs"/>
              </a:rPr>
              <a:t>vcf</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so-called GVCF mode used for scalable variant calling in DNA sequence data, </a:t>
            </a:r>
            <a:r>
              <a:rPr lang="en-US" sz="1200" b="0" i="0" kern="1200" dirty="0" err="1">
                <a:solidFill>
                  <a:schemeClr val="tx1"/>
                </a:solidFill>
                <a:effectLst/>
                <a:latin typeface="+mn-lt"/>
                <a:ea typeface="+mn-ea"/>
                <a:cs typeface="+mn-cs"/>
              </a:rPr>
              <a:t>HaplotypeCaller</a:t>
            </a:r>
            <a:r>
              <a:rPr lang="en-US" sz="1200" b="0" i="0" kern="1200" dirty="0">
                <a:solidFill>
                  <a:schemeClr val="tx1"/>
                </a:solidFill>
                <a:effectLst/>
                <a:latin typeface="+mn-lt"/>
                <a:ea typeface="+mn-ea"/>
                <a:cs typeface="+mn-cs"/>
              </a:rPr>
              <a:t> runs per-sample to generate an intermediate genomic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gVCF</a:t>
            </a:r>
            <a:r>
              <a:rPr lang="en-US" sz="1200" b="0" i="0" kern="1200" dirty="0">
                <a:solidFill>
                  <a:schemeClr val="tx1"/>
                </a:solidFill>
                <a:effectLst/>
                <a:latin typeface="+mn-lt"/>
                <a:ea typeface="+mn-ea"/>
                <a:cs typeface="+mn-cs"/>
              </a:rPr>
              <a:t>), which can then be used for joint genotyping of multiple samples in a very efficient way, which enables rapid incremental processing of samples as they roll off the sequencer, as well as scaling to very large cohort sizes (e.g. the 92K exomes of </a:t>
            </a:r>
            <a:r>
              <a:rPr lang="en-US" sz="1200" b="0" i="0" kern="1200" dirty="0" err="1">
                <a:solidFill>
                  <a:schemeClr val="tx1"/>
                </a:solidFill>
                <a:effectLst/>
                <a:latin typeface="+mn-lt"/>
                <a:ea typeface="+mn-ea"/>
                <a:cs typeface="+mn-cs"/>
              </a:rPr>
              <a:t>ExAC</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27</a:t>
            </a:fld>
            <a:endParaRPr lang="en-US"/>
          </a:p>
        </p:txBody>
      </p:sp>
    </p:spTree>
    <p:extLst>
      <p:ext uri="{BB962C8B-B14F-4D97-AF65-F5344CB8AC3E}">
        <p14:creationId xmlns:p14="http://schemas.microsoft.com/office/powerpoint/2010/main" val="92256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DA3BA1A2-6287-9245-9FC9-020813467484}" type="slidenum">
              <a:rPr lang="en-SE" smtClean="0"/>
              <a:t>28</a:t>
            </a:fld>
            <a:endParaRPr lang="en-SE"/>
          </a:p>
        </p:txBody>
      </p:sp>
    </p:spTree>
    <p:extLst>
      <p:ext uri="{BB962C8B-B14F-4D97-AF65-F5344CB8AC3E}">
        <p14:creationId xmlns:p14="http://schemas.microsoft.com/office/powerpoint/2010/main" val="406996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29</a:t>
            </a:fld>
            <a:endParaRPr lang="en-US"/>
          </a:p>
        </p:txBody>
      </p:sp>
    </p:spTree>
    <p:extLst>
      <p:ext uri="{BB962C8B-B14F-4D97-AF65-F5344CB8AC3E}">
        <p14:creationId xmlns:p14="http://schemas.microsoft.com/office/powerpoint/2010/main" val="89714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31</a:t>
            </a:fld>
            <a:endParaRPr lang="en-US"/>
          </a:p>
        </p:txBody>
      </p:sp>
    </p:spTree>
    <p:extLst>
      <p:ext uri="{BB962C8B-B14F-4D97-AF65-F5344CB8AC3E}">
        <p14:creationId xmlns:p14="http://schemas.microsoft.com/office/powerpoint/2010/main" val="185390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32</a:t>
            </a:fld>
            <a:endParaRPr lang="en-US"/>
          </a:p>
        </p:txBody>
      </p:sp>
    </p:spTree>
    <p:extLst>
      <p:ext uri="{BB962C8B-B14F-4D97-AF65-F5344CB8AC3E}">
        <p14:creationId xmlns:p14="http://schemas.microsoft.com/office/powerpoint/2010/main" val="167866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33</a:t>
            </a:fld>
            <a:endParaRPr lang="en-US"/>
          </a:p>
        </p:txBody>
      </p:sp>
    </p:spTree>
    <p:extLst>
      <p:ext uri="{BB962C8B-B14F-4D97-AF65-F5344CB8AC3E}">
        <p14:creationId xmlns:p14="http://schemas.microsoft.com/office/powerpoint/2010/main" val="319390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Most </a:t>
            </a:r>
            <a:r>
              <a:rPr lang="sv-SE" sz="1200" kern="1200" dirty="0" err="1">
                <a:solidFill>
                  <a:schemeClr val="tx1"/>
                </a:solidFill>
                <a:effectLst/>
                <a:latin typeface="+mn-lt"/>
                <a:ea typeface="+mn-ea"/>
                <a:cs typeface="+mn-cs"/>
              </a:rPr>
              <a:t>people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are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born</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with</a:t>
            </a:r>
            <a:r>
              <a:rPr lang="sv-SE" sz="1200" kern="1200" dirty="0">
                <a:solidFill>
                  <a:schemeClr val="tx1"/>
                </a:solidFill>
                <a:effectLst/>
                <a:latin typeface="+mn-lt"/>
                <a:ea typeface="+mn-ea"/>
                <a:cs typeface="+mn-cs"/>
              </a:rPr>
              <a:t> the </a:t>
            </a:r>
            <a:r>
              <a:rPr lang="sv-SE" sz="1200" kern="1200" dirty="0" err="1">
                <a:solidFill>
                  <a:schemeClr val="tx1"/>
                </a:solidFill>
                <a:effectLst/>
                <a:latin typeface="+mn-lt"/>
                <a:ea typeface="+mn-ea"/>
                <a:cs typeface="+mn-cs"/>
              </a:rPr>
              <a:t>ability</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digest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lactose</a:t>
            </a:r>
            <a:r>
              <a:rPr lang="sv-SE" sz="1200" kern="1200" dirty="0">
                <a:solidFill>
                  <a:schemeClr val="tx1"/>
                </a:solidFill>
                <a:effectLst/>
                <a:latin typeface="+mn-lt"/>
                <a:ea typeface="+mn-ea"/>
                <a:cs typeface="+mn-cs"/>
              </a:rPr>
              <a:t>, the major </a:t>
            </a:r>
            <a:r>
              <a:rPr lang="sv-SE" sz="1200" kern="1200" dirty="0" err="1">
                <a:solidFill>
                  <a:schemeClr val="tx1"/>
                </a:solidFill>
                <a:effectLst/>
                <a:latin typeface="+mn-lt"/>
                <a:ea typeface="+mn-ea"/>
                <a:cs typeface="+mn-cs"/>
              </a:rPr>
              <a:t>carbohydrate</a:t>
            </a:r>
            <a:r>
              <a:rPr lang="sv-SE" sz="1200" kern="1200" dirty="0">
                <a:solidFill>
                  <a:schemeClr val="tx1"/>
                </a:solidFill>
                <a:effectLst/>
                <a:latin typeface="+mn-lt"/>
                <a:ea typeface="+mn-ea"/>
                <a:cs typeface="+mn-cs"/>
              </a:rPr>
              <a:t> in milk and the </a:t>
            </a:r>
            <a:r>
              <a:rPr lang="sv-SE" sz="1200" kern="1200" dirty="0" err="1">
                <a:solidFill>
                  <a:schemeClr val="tx1"/>
                </a:solidFill>
                <a:effectLst/>
                <a:latin typeface="+mn-lt"/>
                <a:ea typeface="+mn-ea"/>
                <a:cs typeface="+mn-cs"/>
              </a:rPr>
              <a:t>main</a:t>
            </a:r>
            <a:r>
              <a:rPr lang="sv-SE" sz="1200" kern="1200" dirty="0">
                <a:solidFill>
                  <a:schemeClr val="tx1"/>
                </a:solidFill>
                <a:effectLst/>
                <a:latin typeface="+mn-lt"/>
                <a:ea typeface="+mn-ea"/>
                <a:cs typeface="+mn-cs"/>
              </a:rPr>
              <a:t> source </a:t>
            </a:r>
            <a:r>
              <a:rPr lang="sv-SE" sz="1200" kern="1200" dirty="0" err="1">
                <a:solidFill>
                  <a:schemeClr val="tx1"/>
                </a:solidFill>
                <a:effectLst/>
                <a:latin typeface="+mn-lt"/>
                <a:ea typeface="+mn-ea"/>
                <a:cs typeface="+mn-cs"/>
              </a:rPr>
              <a:t>of</a:t>
            </a:r>
            <a:r>
              <a:rPr lang="sv-SE" sz="1200" kern="1200" dirty="0">
                <a:solidFill>
                  <a:schemeClr val="tx1"/>
                </a:solidFill>
                <a:effectLst/>
                <a:latin typeface="+mn-lt"/>
                <a:ea typeface="+mn-ea"/>
                <a:cs typeface="+mn-cs"/>
              </a:rPr>
              <a:t> nutrition </a:t>
            </a:r>
            <a:r>
              <a:rPr lang="sv-SE" sz="1200" kern="1200" dirty="0" err="1">
                <a:solidFill>
                  <a:schemeClr val="tx1"/>
                </a:solidFill>
                <a:effectLst/>
                <a:latin typeface="+mn-lt"/>
                <a:ea typeface="+mn-ea"/>
                <a:cs typeface="+mn-cs"/>
              </a:rPr>
              <a:t>until</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weaning</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Lactase</a:t>
            </a:r>
            <a:r>
              <a:rPr lang="sv-SE" sz="1200" kern="1200" dirty="0">
                <a:solidFill>
                  <a:schemeClr val="tx1"/>
                </a:solidFill>
                <a:effectLst/>
                <a:latin typeface="+mn-lt"/>
                <a:ea typeface="+mn-ea"/>
                <a:cs typeface="+mn-cs"/>
              </a:rPr>
              <a:t> is an </a:t>
            </a:r>
            <a:r>
              <a:rPr lang="sv-SE" sz="1200" kern="1200" dirty="0" err="1">
                <a:solidFill>
                  <a:schemeClr val="tx1"/>
                </a:solidFill>
                <a:effectLst/>
                <a:latin typeface="+mn-lt"/>
                <a:ea typeface="+mn-ea"/>
                <a:cs typeface="+mn-cs"/>
              </a:rPr>
              <a:t>enzyme</a:t>
            </a:r>
            <a:r>
              <a:rPr lang="sv-SE" sz="1200" kern="1200" dirty="0">
                <a:solidFill>
                  <a:schemeClr val="tx1"/>
                </a:solidFill>
                <a:effectLst/>
                <a:latin typeface="+mn-lt"/>
                <a:ea typeface="+mn-ea"/>
                <a:cs typeface="+mn-cs"/>
              </a:rPr>
              <a:t> </a:t>
            </a:r>
            <a:r>
              <a:rPr lang="en-GB" dirty="0"/>
              <a:t>expressed in the small intestine.</a:t>
            </a:r>
          </a:p>
          <a:p>
            <a:endParaRPr lang="en-GB" dirty="0"/>
          </a:p>
          <a:p>
            <a:r>
              <a:rPr lang="en-GB" dirty="0"/>
              <a:t>Cuts the lactose molecule into one glucose and one galactose molecule. </a:t>
            </a:r>
          </a:p>
          <a:p>
            <a:endParaRPr lang="en-GB" dirty="0"/>
          </a:p>
          <a:p>
            <a:r>
              <a:rPr lang="en-GB" dirty="0"/>
              <a:t>Lactase is encoded by the LCT gene, located on chromosome 2. </a:t>
            </a:r>
          </a:p>
        </p:txBody>
      </p:sp>
      <p:sp>
        <p:nvSpPr>
          <p:cNvPr id="4" name="Platshållare för bildnummer 3"/>
          <p:cNvSpPr>
            <a:spLocks noGrp="1"/>
          </p:cNvSpPr>
          <p:nvPr>
            <p:ph type="sldNum" sz="quarter" idx="5"/>
          </p:nvPr>
        </p:nvSpPr>
        <p:spPr/>
        <p:txBody>
          <a:bodyPr/>
          <a:lstStyle/>
          <a:p>
            <a:fld id="{93028652-11D1-8A42-9F26-9AC760C0492B}" type="slidenum">
              <a:rPr lang="en-US" smtClean="0"/>
              <a:t>34</a:t>
            </a:fld>
            <a:endParaRPr lang="en-US"/>
          </a:p>
        </p:txBody>
      </p:sp>
    </p:spTree>
    <p:extLst>
      <p:ext uri="{BB962C8B-B14F-4D97-AF65-F5344CB8AC3E}">
        <p14:creationId xmlns:p14="http://schemas.microsoft.com/office/powerpoint/2010/main" val="428409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course of this talk I</a:t>
            </a:r>
            <a:r>
              <a:rPr lang="en-US" baseline="0" dirty="0"/>
              <a:t> hope to explain some core concepts around NGS data such as the basics surrounding what the reference genome, variants and paired-end data is. This will be background information for the main point which is to cover the main concepts of a typical best practice workflow, or as some people call it a “pipeline”, where we take the raw reads in </a:t>
            </a:r>
            <a:r>
              <a:rPr lang="en-US" baseline="0" dirty="0" err="1"/>
              <a:t>fastq</a:t>
            </a:r>
            <a:r>
              <a:rPr lang="en-US" baseline="0" dirty="0"/>
              <a:t> format all the way to variants. I will dive a little deeper into the output from variant calling, the VCFs or Variant Call Format, what joint genotyping is and the principal of annotating and filtering the variants.</a:t>
            </a:r>
          </a:p>
          <a:p>
            <a:endParaRPr lang="en-US" baseline="0" dirty="0"/>
          </a:p>
          <a:p>
            <a:r>
              <a:rPr lang="en-US" baseline="0" dirty="0"/>
              <a:t>As with anything there is more to know about each of these subjects and I encourage you to go deeper as needed.</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a:t>
            </a:fld>
            <a:endParaRPr lang="en-US"/>
          </a:p>
        </p:txBody>
      </p:sp>
    </p:spTree>
    <p:extLst>
      <p:ext uri="{BB962C8B-B14F-4D97-AF65-F5344CB8AC3E}">
        <p14:creationId xmlns:p14="http://schemas.microsoft.com/office/powerpoint/2010/main" val="1154612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35</a:t>
            </a:fld>
            <a:endParaRPr lang="en-US"/>
          </a:p>
        </p:txBody>
      </p:sp>
    </p:spTree>
    <p:extLst>
      <p:ext uri="{BB962C8B-B14F-4D97-AF65-F5344CB8AC3E}">
        <p14:creationId xmlns:p14="http://schemas.microsoft.com/office/powerpoint/2010/main" val="63313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37</a:t>
            </a:fld>
            <a:endParaRPr lang="en-US"/>
          </a:p>
        </p:txBody>
      </p:sp>
    </p:spTree>
    <p:extLst>
      <p:ext uri="{BB962C8B-B14F-4D97-AF65-F5344CB8AC3E}">
        <p14:creationId xmlns:p14="http://schemas.microsoft.com/office/powerpoint/2010/main" val="195019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39</a:t>
            </a:fld>
            <a:endParaRPr lang="en-US"/>
          </a:p>
        </p:txBody>
      </p:sp>
    </p:spTree>
    <p:extLst>
      <p:ext uri="{BB962C8B-B14F-4D97-AF65-F5344CB8AC3E}">
        <p14:creationId xmlns:p14="http://schemas.microsoft.com/office/powerpoint/2010/main" val="4282496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40</a:t>
            </a:fld>
            <a:endParaRPr lang="en-US"/>
          </a:p>
        </p:txBody>
      </p:sp>
    </p:spTree>
    <p:extLst>
      <p:ext uri="{BB962C8B-B14F-4D97-AF65-F5344CB8AC3E}">
        <p14:creationId xmlns:p14="http://schemas.microsoft.com/office/powerpoint/2010/main" val="354806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42</a:t>
            </a:fld>
            <a:endParaRPr lang="en-US"/>
          </a:p>
        </p:txBody>
      </p:sp>
    </p:spTree>
    <p:extLst>
      <p:ext uri="{BB962C8B-B14F-4D97-AF65-F5344CB8AC3E}">
        <p14:creationId xmlns:p14="http://schemas.microsoft.com/office/powerpoint/2010/main" val="276919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43</a:t>
            </a:fld>
            <a:endParaRPr lang="en-US"/>
          </a:p>
        </p:txBody>
      </p:sp>
    </p:spTree>
    <p:extLst>
      <p:ext uri="{BB962C8B-B14F-4D97-AF65-F5344CB8AC3E}">
        <p14:creationId xmlns:p14="http://schemas.microsoft.com/office/powerpoint/2010/main" val="384646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tool for this is </a:t>
            </a:r>
            <a:r>
              <a:rPr lang="en-US" baseline="0" dirty="0" err="1"/>
              <a:t>picards</a:t>
            </a:r>
            <a:r>
              <a:rPr lang="en-US" baseline="0" dirty="0"/>
              <a:t> </a:t>
            </a:r>
            <a:r>
              <a:rPr lang="en-US" baseline="0" dirty="0" err="1"/>
              <a:t>MarkDuplicates</a:t>
            </a:r>
            <a:r>
              <a:rPr lang="en-US" baseline="0" dirty="0"/>
              <a:t>. </a:t>
            </a:r>
          </a:p>
          <a:p>
            <a:endParaRPr lang="en-US" baseline="0" dirty="0"/>
          </a:p>
          <a:p>
            <a:r>
              <a:rPr lang="en-US" baseline="0" dirty="0"/>
              <a:t>Occur PCR</a:t>
            </a:r>
          </a:p>
          <a:p>
            <a:r>
              <a:rPr lang="en-US" baseline="0" dirty="0"/>
              <a:t>Copies same fragment </a:t>
            </a:r>
            <a:r>
              <a:rPr lang="en-US" baseline="0" dirty="0" err="1"/>
              <a:t>goto</a:t>
            </a:r>
            <a:r>
              <a:rPr lang="en-US" baseline="0" dirty="0"/>
              <a:t> different </a:t>
            </a:r>
            <a:r>
              <a:rPr lang="en-US" baseline="0" dirty="0" err="1"/>
              <a:t>flowcells</a:t>
            </a:r>
            <a:endParaRPr lang="en-US" baseline="0" dirty="0"/>
          </a:p>
          <a:p>
            <a:r>
              <a:rPr lang="en-US" baseline="0" dirty="0"/>
              <a:t>High library complexity is good</a:t>
            </a:r>
          </a:p>
          <a:p>
            <a:r>
              <a:rPr lang="en-US" baseline="0" dirty="0"/>
              <a:t>Don’t add information</a:t>
            </a:r>
          </a:p>
          <a:p>
            <a:endParaRPr lang="en-US" baseline="0" dirty="0"/>
          </a:p>
          <a:p>
            <a:r>
              <a:rPr lang="en-US" baseline="0" dirty="0"/>
              <a:t>Optical duplicates</a:t>
            </a:r>
          </a:p>
          <a:p>
            <a:r>
              <a:rPr lang="en-US" baseline="0" dirty="0"/>
              <a:t>Less talked about</a:t>
            </a:r>
          </a:p>
          <a:p>
            <a:r>
              <a:rPr lang="en-US" baseline="0" dirty="0"/>
              <a:t>One </a:t>
            </a:r>
            <a:r>
              <a:rPr lang="en-US" baseline="0" dirty="0" err="1"/>
              <a:t>flowcell</a:t>
            </a:r>
            <a:r>
              <a:rPr lang="en-US" baseline="0" dirty="0"/>
              <a:t> cluster</a:t>
            </a:r>
          </a:p>
          <a:p>
            <a:r>
              <a:rPr lang="en-US" baseline="0" dirty="0"/>
              <a:t>Incorrectly identified on several cells</a:t>
            </a:r>
          </a:p>
          <a:p>
            <a:endParaRPr lang="en-US" baseline="0" dirty="0"/>
          </a:p>
          <a:p>
            <a:r>
              <a:rPr lang="en-US" baseline="0" dirty="0"/>
              <a:t>Amplicon</a:t>
            </a:r>
          </a:p>
          <a:p>
            <a:endParaRPr lang="en-US" baseline="0" dirty="0"/>
          </a:p>
          <a:p>
            <a:r>
              <a:rPr lang="en-US" baseline="0" dirty="0"/>
              <a:t>Duplicates typically arise during PCR amplification of the fragments with adapters. We </a:t>
            </a:r>
            <a:r>
              <a:rPr lang="en-US" sz="1200" b="0" i="0" kern="1200" dirty="0">
                <a:solidFill>
                  <a:schemeClr val="tx1"/>
                </a:solidFill>
                <a:effectLst/>
                <a:latin typeface="+mn-lt"/>
                <a:ea typeface="+mn-ea"/>
                <a:cs typeface="+mn-cs"/>
              </a:rPr>
              <a:t>are </a:t>
            </a:r>
            <a:r>
              <a:rPr lang="en-US" sz="1200" b="0" i="1" kern="1200" dirty="0">
                <a:solidFill>
                  <a:schemeClr val="tx1"/>
                </a:solidFill>
                <a:effectLst/>
                <a:latin typeface="+mn-lt"/>
                <a:ea typeface="+mn-ea"/>
                <a:cs typeface="+mn-cs"/>
              </a:rPr>
              <a:t>intentionally</a:t>
            </a:r>
            <a:r>
              <a:rPr lang="en-US" sz="1200" b="0" i="0" kern="1200" dirty="0">
                <a:solidFill>
                  <a:schemeClr val="tx1"/>
                </a:solidFill>
                <a:effectLst/>
                <a:latin typeface="+mn-lt"/>
                <a:ea typeface="+mn-ea"/>
                <a:cs typeface="+mn-cs"/>
              </a:rPr>
              <a:t> creating multiple copies of each original genomic DNA molecule so that you have enough of them.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PCR duplicates occur when two copies of the same original molecule get onto different areas of the </a:t>
            </a:r>
            <a:r>
              <a:rPr lang="en-US" sz="1200" b="0" i="0" kern="1200" dirty="0" err="1">
                <a:solidFill>
                  <a:schemeClr val="tx1"/>
                </a:solidFill>
                <a:effectLst/>
                <a:latin typeface="+mn-lt"/>
                <a:ea typeface="+mn-ea"/>
                <a:cs typeface="+mn-cs"/>
              </a:rPr>
              <a:t>flowcell</a:t>
            </a:r>
            <a:r>
              <a:rPr lang="en-US" sz="1200" b="0" i="0" kern="1200" dirty="0">
                <a:solidFill>
                  <a:schemeClr val="tx1"/>
                </a:solidFill>
                <a:effectLst/>
                <a:latin typeface="+mn-lt"/>
                <a:ea typeface="+mn-ea"/>
                <a:cs typeface="+mn-cs"/>
              </a:rPr>
              <a:t>. A greater amount of starting material</a:t>
            </a:r>
            <a:r>
              <a:rPr lang="en-US" sz="1200" b="0" i="0" kern="1200" baseline="0" dirty="0">
                <a:solidFill>
                  <a:schemeClr val="tx1"/>
                </a:solidFill>
                <a:effectLst/>
                <a:latin typeface="+mn-lt"/>
                <a:ea typeface="+mn-ea"/>
                <a:cs typeface="+mn-cs"/>
              </a:rPr>
              <a:t>, often termed as having a high complexity library, is a good indicator of not having a big problem with duplicates.</a:t>
            </a:r>
            <a:endParaRPr lang="en-US" baseline="0" dirty="0"/>
          </a:p>
          <a:p>
            <a:endParaRPr lang="en-US" baseline="0" dirty="0"/>
          </a:p>
          <a:p>
            <a:r>
              <a:rPr lang="en-US" baseline="0" dirty="0"/>
              <a:t>And duplicates don</a:t>
            </a:r>
            <a:r>
              <a:rPr lang="uk-UA" baseline="0" dirty="0"/>
              <a:t>’</a:t>
            </a:r>
            <a:r>
              <a:rPr lang="en-US" baseline="0" dirty="0"/>
              <a:t>t give any additional information, as you can see here, what we want is reads slightly off from </a:t>
            </a:r>
            <a:r>
              <a:rPr lang="en-US" baseline="0" dirty="0" err="1"/>
              <a:t>eachother</a:t>
            </a:r>
            <a:r>
              <a:rPr lang="en-US" baseline="0" dirty="0"/>
              <a:t>, so we know that they are adding new information. You can also choose to just mark the duplicates rather than remove them entirely as many variant callers can ignore reads marked as duplicates. This gives you the option later to perform variant calling with and without duplicates and compare the results.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Finally, during some kinds of sequencing, such as amplicon sequencing, you tend to recommend not removing duplicates as there will be many duplicates by design. So keep that in mind.</a:t>
            </a:r>
            <a:endParaRPr lang="en-US" dirty="0"/>
          </a:p>
          <a:p>
            <a:endParaRPr lang="en-US" baseline="0" dirty="0"/>
          </a:p>
          <a:p>
            <a:endParaRPr lang="en-US" baseline="0" dirty="0"/>
          </a:p>
          <a:p>
            <a:r>
              <a:rPr lang="en-US" baseline="0" dirty="0"/>
              <a:t>“</a:t>
            </a:r>
            <a:r>
              <a:rPr lang="en-US" sz="1200" b="1" i="0" kern="1200" dirty="0">
                <a:solidFill>
                  <a:schemeClr val="tx1"/>
                </a:solidFill>
                <a:effectLst/>
                <a:latin typeface="+mn-lt"/>
                <a:ea typeface="+mn-ea"/>
                <a:cs typeface="+mn-cs"/>
              </a:rPr>
              <a:t>optical duplicates</a:t>
            </a:r>
            <a:r>
              <a:rPr lang="en-US" sz="1200" b="0" i="0" kern="1200" dirty="0">
                <a:solidFill>
                  <a:schemeClr val="tx1"/>
                </a:solidFill>
                <a:effectLst/>
                <a:latin typeface="+mn-lt"/>
                <a:ea typeface="+mn-ea"/>
                <a:cs typeface="+mn-cs"/>
              </a:rPr>
              <a:t> are sequences from one flow cell cluster, that are (incorrectly) identified by software to be from multiple adjacent clusters. ”</a:t>
            </a:r>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44</a:t>
            </a:fld>
            <a:endParaRPr lang="en-US"/>
          </a:p>
        </p:txBody>
      </p:sp>
    </p:spTree>
    <p:extLst>
      <p:ext uri="{BB962C8B-B14F-4D97-AF65-F5344CB8AC3E}">
        <p14:creationId xmlns:p14="http://schemas.microsoft.com/office/powerpoint/2010/main" val="54347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46</a:t>
            </a:fld>
            <a:endParaRPr lang="en-US"/>
          </a:p>
        </p:txBody>
      </p:sp>
    </p:spTree>
    <p:extLst>
      <p:ext uri="{BB962C8B-B14F-4D97-AF65-F5344CB8AC3E}">
        <p14:creationId xmlns:p14="http://schemas.microsoft.com/office/powerpoint/2010/main" val="162084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Base Quality Score Recalibration basically </a:t>
            </a:r>
            <a:r>
              <a:rPr lang="en-US" sz="1200" b="0" i="0" kern="1200" dirty="0">
                <a:solidFill>
                  <a:schemeClr val="tx1"/>
                </a:solidFill>
                <a:effectLst/>
                <a:latin typeface="+mn-lt"/>
                <a:ea typeface="+mn-ea"/>
                <a:cs typeface="+mn-cs"/>
              </a:rPr>
              <a:t>detects systematic errors made by the sequencer when it estimates the quality score of each base call,</a:t>
            </a:r>
            <a:r>
              <a:rPr lang="en-US" sz="1200" b="0" i="0" kern="1200" baseline="0" dirty="0">
                <a:solidFill>
                  <a:schemeClr val="tx1"/>
                </a:solidFill>
                <a:effectLst/>
                <a:latin typeface="+mn-lt"/>
                <a:ea typeface="+mn-ea"/>
                <a:cs typeface="+mn-cs"/>
              </a:rPr>
              <a:t> which is basically how confident the machine was that the called base is correct.</a:t>
            </a:r>
            <a:endParaRPr lang="en-US" dirty="0"/>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of these errors are due to the physics or the chemistry of how the sequencing reaction works, and some can</a:t>
            </a:r>
            <a:r>
              <a:rPr lang="en-US" sz="1200" b="0" i="0" kern="1200" baseline="0" dirty="0">
                <a:solidFill>
                  <a:schemeClr val="tx1"/>
                </a:solidFill>
                <a:effectLst/>
                <a:latin typeface="+mn-lt"/>
                <a:ea typeface="+mn-ea"/>
                <a:cs typeface="+mn-cs"/>
              </a:rPr>
              <a:t> be</a:t>
            </a:r>
            <a:r>
              <a:rPr lang="en-US" sz="1200" b="0" i="0" kern="1200" dirty="0">
                <a:solidFill>
                  <a:schemeClr val="tx1"/>
                </a:solidFill>
                <a:effectLst/>
                <a:latin typeface="+mn-lt"/>
                <a:ea typeface="+mn-ea"/>
                <a:cs typeface="+mn-cs"/>
              </a:rPr>
              <a:t> due to manufacturing flaws in the equipment.</a:t>
            </a:r>
          </a:p>
          <a:p>
            <a:endParaRPr lang="en-US" sz="1200" b="0" i="0" kern="120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tool checks the covariation between </a:t>
            </a:r>
            <a:r>
              <a:rPr lang="en-US" sz="1200" b="0" i="0" kern="1200" dirty="0">
                <a:solidFill>
                  <a:schemeClr val="tx1"/>
                </a:solidFill>
                <a:effectLst/>
                <a:latin typeface="+mn-lt"/>
                <a:ea typeface="+mn-ea"/>
                <a:cs typeface="+mn-cs"/>
              </a:rPr>
              <a:t>Reported quality score, the position within the read and the preceding and current nucleotide observed by the sequencing machine to find</a:t>
            </a:r>
            <a:r>
              <a:rPr lang="en-US" sz="1200" b="0" i="0" kern="1200" baseline="0" dirty="0">
                <a:solidFill>
                  <a:schemeClr val="tx1"/>
                </a:solidFill>
                <a:effectLst/>
                <a:latin typeface="+mn-lt"/>
                <a:ea typeface="+mn-ea"/>
                <a:cs typeface="+mn-cs"/>
              </a:rPr>
              <a:t> non-random discrepancies that lead to the score being adjusted.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systematic technical errors, leading to over- or under-estimated base quality scores in the data. </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3028652-11D1-8A42-9F26-9AC760C0492B}" type="slidenum">
              <a:rPr lang="en-US" smtClean="0"/>
              <a:t>47</a:t>
            </a:fld>
            <a:endParaRPr lang="en-US"/>
          </a:p>
        </p:txBody>
      </p:sp>
    </p:spTree>
    <p:extLst>
      <p:ext uri="{BB962C8B-B14F-4D97-AF65-F5344CB8AC3E}">
        <p14:creationId xmlns:p14="http://schemas.microsoft.com/office/powerpoint/2010/main" val="4143509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a:p>
            <a:r>
              <a:rPr lang="en-US" baseline="0" dirty="0"/>
              <a:t>//A recent change has been made where they no longer recommend indel realignment, as it is performed on the fly at the variant calling stage. It is good to note that this resource exists, as it is definitely something you should be looking at when running a variant calling pipeline as it is needed in some cases.</a:t>
            </a:r>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48</a:t>
            </a:fld>
            <a:endParaRPr lang="en-US"/>
          </a:p>
        </p:txBody>
      </p:sp>
    </p:spTree>
    <p:extLst>
      <p:ext uri="{BB962C8B-B14F-4D97-AF65-F5344CB8AC3E}">
        <p14:creationId xmlns:p14="http://schemas.microsoft.com/office/powerpoint/2010/main" val="75178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keep</a:t>
            </a:r>
            <a:r>
              <a:rPr lang="en-US" baseline="0" dirty="0"/>
              <a:t> track of all the processes you will run during the exercise it is important to organize your data.</a:t>
            </a:r>
          </a:p>
          <a:p>
            <a:r>
              <a:rPr lang="en-US" baseline="0" dirty="0"/>
              <a:t>Use good file names. For example “</a:t>
            </a:r>
            <a:r>
              <a:rPr lang="en-US" baseline="0" dirty="0" err="1"/>
              <a:t>sample.fastq</a:t>
            </a:r>
            <a:r>
              <a:rPr lang="en-US" baseline="0" dirty="0"/>
              <a:t>”. </a:t>
            </a:r>
          </a:p>
          <a:p>
            <a:r>
              <a:rPr lang="en-US" baseline="0" dirty="0"/>
              <a:t>In each analysis step you define an input file and an output file. ALWAYS create a new output file, i.e. do not overwrite the input file. </a:t>
            </a:r>
          </a:p>
          <a:p>
            <a:r>
              <a:rPr lang="en-US" baseline="0" dirty="0"/>
              <a:t>It is a good practice to include the name of the analysis step (or shortened) in the output file name.</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6</a:t>
            </a:fld>
            <a:endParaRPr lang="en-US"/>
          </a:p>
        </p:txBody>
      </p:sp>
    </p:spTree>
    <p:extLst>
      <p:ext uri="{BB962C8B-B14F-4D97-AF65-F5344CB8AC3E}">
        <p14:creationId xmlns:p14="http://schemas.microsoft.com/office/powerpoint/2010/main" val="39260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VCF files, or variant call format files,</a:t>
            </a:r>
            <a:r>
              <a:rPr lang="en-US" baseline="0" dirty="0"/>
              <a:t> are divided into two main parts. The top, or head, of the file, with hashtag prefixed lines, is a descriptive part explaining the information given for each variant and each sample, if multiple samples exists. It also gives the date and some information from the variant caller used.</a:t>
            </a:r>
          </a:p>
          <a:p>
            <a:endParaRPr lang="en-US" baseline="0" dirty="0"/>
          </a:p>
          <a:p>
            <a:r>
              <a:rPr lang="en-US" baseline="0" dirty="0"/>
              <a:t>Below this are the actual variants, one line per variant.</a:t>
            </a:r>
            <a:endParaRPr lang="en-US" dirty="0"/>
          </a:p>
          <a:p>
            <a:endParaRPr lang="en-US" dirty="0"/>
          </a:p>
          <a:p>
            <a:r>
              <a:rPr lang="en-US" dirty="0"/>
              <a:t>Now </a:t>
            </a:r>
            <a:r>
              <a:rPr lang="en-US" dirty="0" err="1"/>
              <a:t>let´slook</a:t>
            </a:r>
            <a:r>
              <a:rPr lang="en-US" dirty="0"/>
              <a:t> at each part a little closer.</a:t>
            </a:r>
          </a:p>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49</a:t>
            </a:fld>
            <a:endParaRPr lang="en-US"/>
          </a:p>
        </p:txBody>
      </p:sp>
    </p:spTree>
    <p:extLst>
      <p:ext uri="{BB962C8B-B14F-4D97-AF65-F5344CB8AC3E}">
        <p14:creationId xmlns:p14="http://schemas.microsoft.com/office/powerpoint/2010/main" val="645871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A </a:t>
            </a:r>
            <a:r>
              <a:rPr lang="sv-SE" sz="1200" b="0" i="0" u="none" strike="noStrike" kern="1200" dirty="0" err="1">
                <a:solidFill>
                  <a:schemeClr val="tx1"/>
                </a:solidFill>
                <a:effectLst/>
                <a:latin typeface="+mn-lt"/>
                <a:ea typeface="+mn-ea"/>
                <a:cs typeface="+mn-cs"/>
              </a:rPr>
              <a:t>typical</a:t>
            </a:r>
            <a:r>
              <a:rPr lang="sv-SE" sz="1200" b="0" i="0" u="none" strike="noStrike" kern="1200" dirty="0">
                <a:solidFill>
                  <a:schemeClr val="tx1"/>
                </a:solidFill>
                <a:effectLst/>
                <a:latin typeface="+mn-lt"/>
                <a:ea typeface="+mn-ea"/>
                <a:cs typeface="+mn-cs"/>
              </a:rPr>
              <a:t> scenario </a:t>
            </a:r>
            <a:r>
              <a:rPr lang="sv-SE" sz="1200" b="0" i="0" u="none" strike="noStrike" kern="1200" dirty="0" err="1">
                <a:solidFill>
                  <a:schemeClr val="tx1"/>
                </a:solidFill>
                <a:effectLst/>
                <a:latin typeface="+mn-lt"/>
                <a:ea typeface="+mn-ea"/>
                <a:cs typeface="+mn-cs"/>
              </a:rPr>
              <a:t>requiring</a:t>
            </a:r>
            <a:r>
              <a:rPr lang="sv-SE" sz="1200" b="0" i="0" u="none" strike="noStrike" kern="1200" dirty="0">
                <a:solidFill>
                  <a:schemeClr val="tx1"/>
                </a:solidFill>
                <a:effectLst/>
                <a:latin typeface="+mn-lt"/>
                <a:ea typeface="+mn-ea"/>
                <a:cs typeface="+mn-cs"/>
              </a:rPr>
              <a:t> manual filtration is small </a:t>
            </a:r>
            <a:r>
              <a:rPr lang="sv-SE" sz="1200" b="0" i="0" u="none" strike="noStrike" kern="1200" dirty="0" err="1">
                <a:solidFill>
                  <a:schemeClr val="tx1"/>
                </a:solidFill>
                <a:effectLst/>
                <a:latin typeface="+mn-lt"/>
                <a:ea typeface="+mn-ea"/>
                <a:cs typeface="+mn-cs"/>
              </a:rPr>
              <a:t>cohort</a:t>
            </a:r>
            <a:r>
              <a:rPr lang="sv-SE" sz="1200" b="0" i="0" u="none" strike="noStrike" kern="1200" dirty="0">
                <a:solidFill>
                  <a:schemeClr val="tx1"/>
                </a:solidFill>
                <a:effectLst/>
                <a:latin typeface="+mn-lt"/>
                <a:ea typeface="+mn-ea"/>
                <a:cs typeface="+mn-cs"/>
              </a:rPr>
              <a:t> callsets, </a:t>
            </a:r>
            <a:r>
              <a:rPr lang="sv-SE" sz="1200" b="0" i="0" u="none" strike="noStrike" kern="1200" dirty="0" err="1">
                <a:solidFill>
                  <a:schemeClr val="tx1"/>
                </a:solidFill>
                <a:effectLst/>
                <a:latin typeface="+mn-lt"/>
                <a:ea typeface="+mn-ea"/>
                <a:cs typeface="+mn-cs"/>
              </a:rPr>
              <a:t>e.g</a:t>
            </a:r>
            <a:r>
              <a:rPr lang="sv-SE" sz="1200" b="0" i="0" u="none" strike="noStrike" kern="1200" dirty="0">
                <a:solidFill>
                  <a:schemeClr val="tx1"/>
                </a:solidFill>
                <a:effectLst/>
                <a:latin typeface="+mn-lt"/>
                <a:ea typeface="+mn-ea"/>
                <a:cs typeface="+mn-cs"/>
              </a:rPr>
              <a:t>. less </a:t>
            </a:r>
            <a:r>
              <a:rPr lang="sv-SE" sz="1200" b="0" i="0" u="none" strike="noStrike" kern="1200" dirty="0" err="1">
                <a:solidFill>
                  <a:schemeClr val="tx1"/>
                </a:solidFill>
                <a:effectLst/>
                <a:latin typeface="+mn-lt"/>
                <a:ea typeface="+mn-ea"/>
                <a:cs typeface="+mn-cs"/>
              </a:rPr>
              <a:t>than</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thirty</a:t>
            </a:r>
            <a:r>
              <a:rPr lang="sv-SE" sz="1200" b="0" i="0" u="none" strike="noStrike" kern="1200" dirty="0">
                <a:solidFill>
                  <a:schemeClr val="tx1"/>
                </a:solidFill>
                <a:effectLst/>
                <a:latin typeface="+mn-lt"/>
                <a:ea typeface="+mn-ea"/>
                <a:cs typeface="+mn-cs"/>
              </a:rPr>
              <a:t> </a:t>
            </a:r>
            <a:r>
              <a:rPr lang="sv-SE" sz="1200" b="0" i="0" u="none" strike="noStrike" kern="1200" dirty="0" err="1">
                <a:solidFill>
                  <a:schemeClr val="tx1"/>
                </a:solidFill>
                <a:effectLst/>
                <a:latin typeface="+mn-lt"/>
                <a:ea typeface="+mn-ea"/>
                <a:cs typeface="+mn-cs"/>
              </a:rPr>
              <a:t>exomes</a:t>
            </a:r>
            <a:r>
              <a:rPr lang="sv-SE" sz="1200" b="0" i="0" u="none" strike="noStrike" kern="1200" dirty="0">
                <a:solidFill>
                  <a:schemeClr val="tx1"/>
                </a:solidFill>
                <a:effectLst/>
                <a:latin typeface="+mn-lt"/>
                <a:ea typeface="+mn-ea"/>
                <a:cs typeface="+mn-cs"/>
              </a:rPr>
              <a:t>.</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50</a:t>
            </a:fld>
            <a:endParaRPr lang="en-US"/>
          </a:p>
        </p:txBody>
      </p:sp>
    </p:spTree>
    <p:extLst>
      <p:ext uri="{BB962C8B-B14F-4D97-AF65-F5344CB8AC3E}">
        <p14:creationId xmlns:p14="http://schemas.microsoft.com/office/powerpoint/2010/main" val="332159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dive in to alignment I will mention that this is where the recommendations of the Broad institute best practices start.</a:t>
            </a:r>
            <a:r>
              <a:rPr lang="en-US" baseline="0" dirty="0"/>
              <a:t> A guide that they have maintained pretty-well for several years where they recommend tools and setting to use for a standard analysis. I recommend that someone setting up a bioinformatics workflow or wanting to compare what has been done with their data and what is currently considered best practice be intimately aware of these recommendations.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7</a:t>
            </a:fld>
            <a:endParaRPr lang="en-US"/>
          </a:p>
        </p:txBody>
      </p:sp>
    </p:spTree>
    <p:extLst>
      <p:ext uri="{BB962C8B-B14F-4D97-AF65-F5344CB8AC3E}">
        <p14:creationId xmlns:p14="http://schemas.microsoft.com/office/powerpoint/2010/main" val="340404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8</a:t>
            </a:fld>
            <a:endParaRPr lang="en-US"/>
          </a:p>
        </p:txBody>
      </p:sp>
    </p:spTree>
    <p:extLst>
      <p:ext uri="{BB962C8B-B14F-4D97-AF65-F5344CB8AC3E}">
        <p14:creationId xmlns:p14="http://schemas.microsoft.com/office/powerpoint/2010/main" val="381542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Alignment. </a:t>
            </a:r>
          </a:p>
          <a:p>
            <a:endParaRPr lang="en-US" dirty="0"/>
          </a:p>
          <a:p>
            <a:r>
              <a:rPr lang="en-US" dirty="0"/>
              <a:t>The</a:t>
            </a:r>
            <a:r>
              <a:rPr lang="en-US" baseline="0" dirty="0"/>
              <a:t> most commonly used aligner for NGS data at the moment is BWA, or the Burrows-Wheeler Aligner, where Burrows Wheeler transform is used for pattern matching.</a:t>
            </a:r>
          </a:p>
          <a:p>
            <a:endParaRPr lang="en-US" baseline="0" dirty="0"/>
          </a:p>
          <a:p>
            <a:r>
              <a:rPr lang="en-US" baseline="0" dirty="0"/>
              <a:t>What we are trying to do in its simplest form is take one of our reads and fit it to its position on the reference genome. So here we have a read from our sample and the reference genome.</a:t>
            </a:r>
            <a:endParaRPr lang="en-GB" dirty="0"/>
          </a:p>
        </p:txBody>
      </p:sp>
      <p:sp>
        <p:nvSpPr>
          <p:cNvPr id="4" name="Platshållare för bildnummer 3"/>
          <p:cNvSpPr>
            <a:spLocks noGrp="1"/>
          </p:cNvSpPr>
          <p:nvPr>
            <p:ph type="sldNum" sz="quarter" idx="5"/>
          </p:nvPr>
        </p:nvSpPr>
        <p:spPr/>
        <p:txBody>
          <a:bodyPr/>
          <a:lstStyle/>
          <a:p>
            <a:fld id="{93028652-11D1-8A42-9F26-9AC760C0492B}" type="slidenum">
              <a:rPr lang="en-US" smtClean="0"/>
              <a:t>12</a:t>
            </a:fld>
            <a:endParaRPr lang="en-US"/>
          </a:p>
        </p:txBody>
      </p:sp>
    </p:spTree>
    <p:extLst>
      <p:ext uri="{BB962C8B-B14F-4D97-AF65-F5344CB8AC3E}">
        <p14:creationId xmlns:p14="http://schemas.microsoft.com/office/powerpoint/2010/main" val="207693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of course we </a:t>
            </a:r>
            <a:r>
              <a:rPr lang="en-US" dirty="0" err="1"/>
              <a:t>didn</a:t>
            </a:r>
            <a:r>
              <a:rPr lang="uk-UA" dirty="0"/>
              <a:t>’</a:t>
            </a:r>
            <a:r>
              <a:rPr lang="en-US" dirty="0"/>
              <a:t>t have</a:t>
            </a:r>
            <a:r>
              <a:rPr lang="en-US" baseline="0" dirty="0"/>
              <a:t> just one read.</a:t>
            </a:r>
            <a:r>
              <a:rPr lang="en-US" dirty="0"/>
              <a:t> Here</a:t>
            </a:r>
            <a:r>
              <a:rPr lang="en-US" baseline="0" dirty="0"/>
              <a:t> we have a picture with the reference genome at the top and a collection of reads aligned to it. If you have heard of the “coverage” of your sample before this is what is meant.</a:t>
            </a:r>
            <a:endParaRPr lang="en-US" dirty="0"/>
          </a:p>
          <a:p>
            <a:endParaRPr lang="en-US" dirty="0"/>
          </a:p>
          <a:p>
            <a:r>
              <a:rPr lang="en-US" dirty="0"/>
              <a:t>The coverage is the number of reads aligned to a position. The average coverage of the sample then</a:t>
            </a:r>
            <a:r>
              <a:rPr lang="en-US" baseline="0" dirty="0"/>
              <a:t> is the average number of reads covering a position over each genomic position. For example</a:t>
            </a:r>
            <a:r>
              <a:rPr lang="is-IS" baseline="0" dirty="0"/>
              <a:t>…. </a:t>
            </a:r>
          </a:p>
          <a:p>
            <a:endParaRPr lang="is-IS" baseline="0" dirty="0"/>
          </a:p>
        </p:txBody>
      </p:sp>
      <p:sp>
        <p:nvSpPr>
          <p:cNvPr id="4" name="Slide Number Placeholder 3"/>
          <p:cNvSpPr>
            <a:spLocks noGrp="1"/>
          </p:cNvSpPr>
          <p:nvPr>
            <p:ph type="sldNum" sz="quarter" idx="10"/>
          </p:nvPr>
        </p:nvSpPr>
        <p:spPr/>
        <p:txBody>
          <a:bodyPr/>
          <a:lstStyle/>
          <a:p>
            <a:fld id="{93028652-11D1-8A42-9F26-9AC760C0492B}" type="slidenum">
              <a:rPr lang="en-US" smtClean="0"/>
              <a:t>14</a:t>
            </a:fld>
            <a:endParaRPr lang="en-US"/>
          </a:p>
        </p:txBody>
      </p:sp>
    </p:spTree>
    <p:extLst>
      <p:ext uri="{BB962C8B-B14F-4D97-AF65-F5344CB8AC3E}">
        <p14:creationId xmlns:p14="http://schemas.microsoft.com/office/powerpoint/2010/main" val="275613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QNAME: the name of the read.</a:t>
            </a:r>
          </a:p>
          <a:p>
            <a:pPr marL="228600" indent="-228600">
              <a:buFont typeface="+mj-lt"/>
              <a:buAutoNum type="arabicPeriod"/>
            </a:pPr>
            <a:r>
              <a:rPr lang="en-US" dirty="0"/>
              <a:t>FLAG: a bitwise number describing information about the read such as mapped/unmapped read, pairing, etc.</a:t>
            </a:r>
          </a:p>
          <a:p>
            <a:pPr marL="228600" indent="-228600">
              <a:buFont typeface="+mj-lt"/>
              <a:buAutoNum type="arabicPeriod"/>
            </a:pPr>
            <a:r>
              <a:rPr lang="en-US" dirty="0"/>
              <a:t>RNAME: the reference sequence name. The value of this field is * for unmapped reads.</a:t>
            </a:r>
          </a:p>
          <a:p>
            <a:pPr marL="228600" indent="-228600">
              <a:buFont typeface="+mj-lt"/>
              <a:buAutoNum type="arabicPeriod"/>
            </a:pPr>
            <a:r>
              <a:rPr lang="en-US" dirty="0"/>
              <a:t>POS: the left most mapping position of the first matching base. It is set to zero for unmapped reads.</a:t>
            </a:r>
          </a:p>
          <a:p>
            <a:pPr marL="228600" indent="-228600">
              <a:buFont typeface="+mj-lt"/>
              <a:buAutoNum type="arabicPeriod"/>
            </a:pPr>
            <a:r>
              <a:rPr lang="en-US" dirty="0"/>
              <a:t>MAPQ: a number to indicate the mapping quality.</a:t>
            </a:r>
          </a:p>
          <a:p>
            <a:pPr marL="228600" indent="-228600">
              <a:buFont typeface="+mj-lt"/>
              <a:buAutoNum type="arabicPeriod"/>
            </a:pPr>
            <a:r>
              <a:rPr lang="en-US" dirty="0"/>
              <a:t>CIGAR: a string describing how the read aligns with the reference. It consists of one or more components. Each component comprises an operator and the number of bases which the operator applies to. Operators are: MIDNSHP=X.  The following table gives an overview of these operators</a:t>
            </a:r>
          </a:p>
          <a:p>
            <a:pPr marL="228600" indent="-228600">
              <a:buFont typeface="+mj-lt"/>
              <a:buAutoNum type="arabicPeriod"/>
            </a:pPr>
            <a:r>
              <a:rPr lang="en-US" dirty="0"/>
              <a:t>MNAME: the name of the mate strand, if it is a paired read. ‘=’ means that the name is the same as RNAME.</a:t>
            </a:r>
          </a:p>
          <a:p>
            <a:pPr marL="228600" indent="-228600">
              <a:buFont typeface="+mj-lt"/>
              <a:buAutoNum type="arabicPeriod"/>
            </a:pPr>
            <a:r>
              <a:rPr lang="en-US" dirty="0"/>
              <a:t>MPOS: a number indicating the left most mapping position of the mate.</a:t>
            </a:r>
          </a:p>
          <a:p>
            <a:pPr marL="228600" indent="-228600">
              <a:buFont typeface="+mj-lt"/>
              <a:buAutoNum type="arabicPeriod"/>
            </a:pPr>
            <a:r>
              <a:rPr lang="en-US" dirty="0"/>
              <a:t>TLEN: a number set to 0 for single-segment. For paired-segments it is calculated as the number of bases from the left most mapped base to the right most mapped base.</a:t>
            </a:r>
          </a:p>
          <a:p>
            <a:pPr marL="228600" indent="-228600">
              <a:buFont typeface="+mj-lt"/>
              <a:buAutoNum type="arabicPeriod"/>
            </a:pPr>
            <a:r>
              <a:rPr lang="en-US" dirty="0"/>
              <a:t>SEQ: the read sequence as the reference. If not  ‘*’ then the length of the sequence must be equal the sum of lengths of M/I/S/=/X operations in the CIGAR string.</a:t>
            </a:r>
          </a:p>
          <a:p>
            <a:pPr marL="228600" indent="-228600">
              <a:buFont typeface="+mj-lt"/>
              <a:buAutoNum type="arabicPeriod"/>
            </a:pPr>
            <a:r>
              <a:rPr lang="en-US" dirty="0"/>
              <a:t>QUAL: the read quality, same as the quality string in a </a:t>
            </a:r>
            <a:r>
              <a:rPr lang="en-US" dirty="0" err="1"/>
              <a:t>fastaq</a:t>
            </a:r>
            <a:r>
              <a:rPr lang="en-US" dirty="0"/>
              <a:t> format.</a:t>
            </a:r>
          </a:p>
        </p:txBody>
      </p:sp>
      <p:sp>
        <p:nvSpPr>
          <p:cNvPr id="4" name="Slide Number Placeholder 3"/>
          <p:cNvSpPr>
            <a:spLocks noGrp="1"/>
          </p:cNvSpPr>
          <p:nvPr>
            <p:ph type="sldNum" sz="quarter" idx="10"/>
          </p:nvPr>
        </p:nvSpPr>
        <p:spPr/>
        <p:txBody>
          <a:bodyPr/>
          <a:lstStyle/>
          <a:p>
            <a:fld id="{93028652-11D1-8A42-9F26-9AC760C0492B}" type="slidenum">
              <a:rPr lang="en-US" smtClean="0"/>
              <a:t>15</a:t>
            </a:fld>
            <a:endParaRPr lang="en-US"/>
          </a:p>
        </p:txBody>
      </p:sp>
    </p:spTree>
    <p:extLst>
      <p:ext uri="{BB962C8B-B14F-4D97-AF65-F5344CB8AC3E}">
        <p14:creationId xmlns:p14="http://schemas.microsoft.com/office/powerpoint/2010/main" val="203627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28652-11D1-8A42-9F26-9AC760C0492B}" type="slidenum">
              <a:rPr lang="en-US" smtClean="0"/>
              <a:t>17</a:t>
            </a:fld>
            <a:endParaRPr lang="en-US"/>
          </a:p>
        </p:txBody>
      </p:sp>
    </p:spTree>
    <p:extLst>
      <p:ext uri="{BB962C8B-B14F-4D97-AF65-F5344CB8AC3E}">
        <p14:creationId xmlns:p14="http://schemas.microsoft.com/office/powerpoint/2010/main" val="27596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ith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solidFill>
                  <a:schemeClr val="bg2">
                    <a:lumMod val="10000"/>
                  </a:schemeClr>
                </a:solidFill>
              </a:defRPr>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72C6F449-D277-4F5F-868C-258B96FA25E8}"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71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331A184D-EC2A-42CF-BFDD-6BB0D1A406D6}"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8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63F4375E-D0BB-484E-BB65-0C97E5A096BA}"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49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EB8731D7-AE9A-4B74-9E3E-70D57F5C262F}" type="datetime1">
              <a:rPr lang="sv-SE" smtClean="0"/>
              <a:t>2024-11-27</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2025570" y="365126"/>
            <a:ext cx="8350882" cy="830128"/>
          </a:xfrm>
        </p:spPr>
        <p:txBody>
          <a:bodyPr/>
          <a:lstStyle/>
          <a:p>
            <a:r>
              <a:rPr lang="sv-SE"/>
              <a:t>Klicka här för att ändra mall för rubrikformat</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08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A46F6930-A511-4331-9AA8-FDFE96660AB5}"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2037144" y="365126"/>
            <a:ext cx="8339308" cy="830128"/>
          </a:xfrm>
        </p:spPr>
        <p:txBody>
          <a:bodyPr/>
          <a:lstStyle/>
          <a:p>
            <a:r>
              <a:rPr lang="sv-SE"/>
              <a:t>Klicka här för att ändra mall för rubrikformat</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4A6FCF67-E19C-DE4A-8BE9-AFBEBE84A140}"/>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0" name="Content Placeholder 2">
            <a:extLst>
              <a:ext uri="{FF2B5EF4-FFF2-40B4-BE49-F238E27FC236}">
                <a16:creationId xmlns:a16="http://schemas.microsoft.com/office/drawing/2014/main" id="{3D256E59-D378-3C45-BC58-2A73BF0E9510}"/>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21" name="Picture Placeholder 13">
            <a:extLst>
              <a:ext uri="{FF2B5EF4-FFF2-40B4-BE49-F238E27FC236}">
                <a16:creationId xmlns:a16="http://schemas.microsoft.com/office/drawing/2014/main" id="{B56A95A0-DD9A-7D4C-AA83-A6974F5C1D01}"/>
              </a:ext>
            </a:extLst>
          </p:cNvPr>
          <p:cNvSpPr>
            <a:spLocks noGrp="1"/>
          </p:cNvSpPr>
          <p:nvPr>
            <p:ph type="pic" sz="quarter" idx="15"/>
          </p:nvPr>
        </p:nvSpPr>
        <p:spPr>
          <a:xfrm>
            <a:off x="8153400" y="1587086"/>
            <a:ext cx="3148595" cy="4586702"/>
          </a:xfrm>
          <a:solidFill>
            <a:schemeClr val="accent5"/>
          </a:solidFill>
        </p:spPr>
        <p:txBody>
          <a:bodyPr/>
          <a:lstStyle/>
          <a:p>
            <a:r>
              <a:rPr lang="sv-SE"/>
              <a:t>Klicka på ikonen för att lägga till en bild</a:t>
            </a:r>
            <a:endParaRPr lang="en-SE"/>
          </a:p>
        </p:txBody>
      </p:sp>
    </p:spTree>
    <p:extLst>
      <p:ext uri="{BB962C8B-B14F-4D97-AF65-F5344CB8AC3E}">
        <p14:creationId xmlns:p14="http://schemas.microsoft.com/office/powerpoint/2010/main" val="29014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7B27F70F-31FE-4EDB-8560-721477339942}"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5"/>
          </a:solidFill>
          <a:ln w="254000">
            <a:solidFill>
              <a:schemeClr val="accent5"/>
            </a:solidFill>
            <a:miter lim="800000"/>
          </a:ln>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71868" y="365126"/>
            <a:ext cx="8304584"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39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B8A32DAC-C0CB-4F2E-A5C0-4B88F82F9B53}"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2013994" y="365126"/>
            <a:ext cx="8362457" cy="830128"/>
          </a:xfrm>
        </p:spPr>
        <p:txBody>
          <a:bodyPr/>
          <a:lstStyle/>
          <a:p>
            <a:r>
              <a:rPr lang="sv-SE"/>
              <a:t>Klicka här för att ändra mall för rubrikformat</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5"/>
          </a:solidFill>
        </p:spPr>
        <p:txBody>
          <a:bodyPr/>
          <a:lstStyle/>
          <a:p>
            <a:r>
              <a:rPr lang="sv-SE"/>
              <a:t>Klicka på ikonen för att lägga till en bild</a:t>
            </a:r>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5"/>
          </a:solidFill>
        </p:spPr>
        <p:txBody>
          <a:bodyPr/>
          <a:lstStyle/>
          <a:p>
            <a:r>
              <a:rPr lang="sv-SE"/>
              <a:t>Klicka på ikonen för att lägga till en bild</a:t>
            </a:r>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5"/>
          </a:solidFill>
        </p:spPr>
        <p:txBody>
          <a:bodyPr/>
          <a:lstStyle/>
          <a:p>
            <a:r>
              <a:rPr lang="sv-SE"/>
              <a:t>Klicka på ikonen för att lägga till en bild</a:t>
            </a:r>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5"/>
          </a:solidFill>
        </p:spPr>
        <p:txBody>
          <a:bodyPr/>
          <a:lstStyle/>
          <a:p>
            <a:r>
              <a:rPr lang="sv-SE"/>
              <a:t>Klicka på ikonen för att lägga till en bild</a:t>
            </a:r>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5"/>
          </a:solidFill>
        </p:spPr>
        <p:txBody>
          <a:bodyPr/>
          <a:lstStyle/>
          <a:p>
            <a:r>
              <a:rPr lang="sv-SE"/>
              <a:t>Klicka på ikonen för att lägga till en bild</a:t>
            </a:r>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5"/>
          </a:solidFill>
        </p:spPr>
        <p:txBody>
          <a:bodyPr/>
          <a:lstStyle/>
          <a:p>
            <a:r>
              <a:rPr lang="sv-SE"/>
              <a:t>Klicka på ikonen för att lägga till en bild</a:t>
            </a:r>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309906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A1977FE-36D4-477E-8D5A-DAC807E5B934}" type="datetime1">
              <a:rPr lang="sv-SE" smtClean="0"/>
              <a:t>2024-11-27</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182894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sv-SE"/>
              <a:t>Klicka här för att ändra mall för rubrikformat</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D3D4EE72-F447-4E42-8AF8-E6853E2A635A}" type="datetime1">
              <a:rPr lang="sv-SE" smtClean="0"/>
              <a:t>2024-11-27</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100561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444D7F79-C08F-4542-95AE-93D0F000E61A}" type="datetime1">
              <a:rPr lang="sv-SE" smtClean="0"/>
              <a:t>2024-11-27</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5"/>
          </a:solidFill>
        </p:spPr>
        <p:txBody>
          <a:bodyPr/>
          <a:lstStyle/>
          <a:p>
            <a:r>
              <a:rPr lang="sv-SE"/>
              <a:t>Klicka på ikonen för att lägga till en bild</a:t>
            </a:r>
            <a:endParaRPr lang="en-SE" dirty="0"/>
          </a:p>
        </p:txBody>
      </p:sp>
    </p:spTree>
    <p:extLst>
      <p:ext uri="{BB962C8B-B14F-4D97-AF65-F5344CB8AC3E}">
        <p14:creationId xmlns:p14="http://schemas.microsoft.com/office/powerpoint/2010/main" val="242367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6C5F8363-FFA4-4395-89B6-66F99561E86D}" type="datetime1">
              <a:rPr lang="sv-SE" smtClean="0"/>
              <a:t>2024-11-27</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5"/>
          </a:solidFill>
        </p:spPr>
        <p:txBody>
          <a:bodyPr/>
          <a:lstStyle/>
          <a:p>
            <a:r>
              <a:rPr lang="sv-SE"/>
              <a:t>Klicka på ikonen för att lägga till ett medieklipp</a:t>
            </a:r>
            <a:endParaRPr lang="en-SE"/>
          </a:p>
        </p:txBody>
      </p:sp>
    </p:spTree>
    <p:extLst>
      <p:ext uri="{BB962C8B-B14F-4D97-AF65-F5344CB8AC3E}">
        <p14:creationId xmlns:p14="http://schemas.microsoft.com/office/powerpoint/2010/main" val="324555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sv-SE"/>
              <a:t>Klicka här för att ändra mall för rubrikformat</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D70A807-C129-4003-836F-83D7991FD614}"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55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1967E772-D776-415A-9677-E192DF07C7AA}"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10" name="Picture 9" descr="A picture containing food&#10;&#10;Description automatically generated">
            <a:extLst>
              <a:ext uri="{FF2B5EF4-FFF2-40B4-BE49-F238E27FC236}">
                <a16:creationId xmlns:a16="http://schemas.microsoft.com/office/drawing/2014/main" id="{FC859456-CBD2-4845-AD4A-75BD8FFD3881}"/>
              </a:ext>
            </a:extLst>
          </p:cNvPr>
          <p:cNvPicPr>
            <a:picLocks noChangeAspect="1"/>
          </p:cNvPicPr>
          <p:nvPr userDrawn="1"/>
        </p:nvPicPr>
        <p:blipFill>
          <a:blip r:embed="rId2"/>
          <a:stretch>
            <a:fillRect/>
          </a:stretch>
        </p:blipFill>
        <p:spPr>
          <a:xfrm>
            <a:off x="8295767" y="1816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70D4001-5C21-D347-8BC3-BEAF16338C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857576" y="120493"/>
            <a:ext cx="3605531" cy="783426"/>
          </a:xfrm>
          <a:prstGeom prst="rect">
            <a:avLst/>
          </a:prstGeom>
        </p:spPr>
      </p:pic>
    </p:spTree>
    <p:extLst>
      <p:ext uri="{BB962C8B-B14F-4D97-AF65-F5344CB8AC3E}">
        <p14:creationId xmlns:p14="http://schemas.microsoft.com/office/powerpoint/2010/main" val="629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10514" y="207285"/>
            <a:ext cx="11391815" cy="635149"/>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410515" y="1173870"/>
            <a:ext cx="11391815" cy="495229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410515" y="6356351"/>
            <a:ext cx="3043885" cy="365125"/>
          </a:xfrm>
          <a:prstGeom prst="rect">
            <a:avLst/>
          </a:prstGeom>
        </p:spPr>
        <p:txBody>
          <a:bodyPr/>
          <a:lstStyle/>
          <a:p>
            <a:fld id="{8CEC639E-0CBF-9D4F-A0BA-59D31147FEB2}" type="datetime1">
              <a:rPr lang="sv-SE" smtClean="0"/>
              <a:pPr/>
              <a:t>2024-11-27</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3064729" cy="365125"/>
          </a:xfrm>
          <a:prstGeom prst="rect">
            <a:avLst/>
          </a:prstGeom>
        </p:spPr>
        <p:txBody>
          <a:bodyPr/>
          <a:lstStyle/>
          <a:p>
            <a:fld id="{97DED537-10C4-8C40-8E87-51060FF45365}" type="slidenum">
              <a:rPr lang="sv-SE" smtClean="0"/>
              <a:pPr/>
              <a:t>‹#›</a:t>
            </a:fld>
            <a:endParaRPr lang="sv-SE"/>
          </a:p>
        </p:txBody>
      </p:sp>
    </p:spTree>
    <p:extLst>
      <p:ext uri="{BB962C8B-B14F-4D97-AF65-F5344CB8AC3E}">
        <p14:creationId xmlns:p14="http://schemas.microsoft.com/office/powerpoint/2010/main" val="1040899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5" name="Platshållare för innehåll 2"/>
          <p:cNvSpPr>
            <a:spLocks noGrp="1"/>
          </p:cNvSpPr>
          <p:nvPr>
            <p:ph sz="half" idx="1"/>
          </p:nvPr>
        </p:nvSpPr>
        <p:spPr>
          <a:xfrm>
            <a:off x="455664" y="1610684"/>
            <a:ext cx="5280000" cy="4680000"/>
          </a:xfrm>
          <a:prstGeom prst="rect">
            <a:avLst/>
          </a:prstGeom>
        </p:spPr>
        <p:txBody>
          <a:bodyPr lIns="0" tIns="0" r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3"/>
          <p:cNvSpPr>
            <a:spLocks noGrp="1"/>
          </p:cNvSpPr>
          <p:nvPr>
            <p:ph sz="half" idx="2"/>
          </p:nvPr>
        </p:nvSpPr>
        <p:spPr>
          <a:xfrm>
            <a:off x="6364364" y="1610684"/>
            <a:ext cx="5280000" cy="4680000"/>
          </a:xfrm>
          <a:prstGeom prst="rect">
            <a:avLst/>
          </a:prstGeom>
        </p:spPr>
        <p:txBody>
          <a:bodyPr lIns="0" tIns="0" bIns="0">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Title 6"/>
          <p:cNvSpPr>
            <a:spLocks noGrp="1"/>
          </p:cNvSpPr>
          <p:nvPr>
            <p:ph type="title" hasCustomPrompt="1"/>
          </p:nvPr>
        </p:nvSpPr>
        <p:spPr>
          <a:xfrm>
            <a:off x="2572056" y="224598"/>
            <a:ext cx="6174297" cy="1134420"/>
          </a:xfrm>
          <a:prstGeom prst="rect">
            <a:avLst/>
          </a:prstGeom>
        </p:spPr>
        <p:txBody>
          <a:bodyPr/>
          <a:lstStyle/>
          <a:p>
            <a:r>
              <a:rPr lang="en-US" dirty="0"/>
              <a:t>Title</a:t>
            </a:r>
          </a:p>
        </p:txBody>
      </p:sp>
    </p:spTree>
    <p:extLst>
      <p:ext uri="{BB962C8B-B14F-4D97-AF65-F5344CB8AC3E}">
        <p14:creationId xmlns:p14="http://schemas.microsoft.com/office/powerpoint/2010/main" val="380605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77148"/>
            <a:ext cx="10515600" cy="1325563"/>
          </a:xfrm>
          <a:prstGeom prst="rect">
            <a:avLst/>
          </a:prstGeom>
        </p:spPr>
        <p:txBody>
          <a:bodyPr/>
          <a:lstStyle/>
          <a:p>
            <a:r>
              <a:rPr lang="en-US" dirty="0" err="1"/>
              <a:t>Frontpage</a:t>
            </a:r>
            <a:r>
              <a:rPr lang="en-US" dirty="0"/>
              <a:t> title</a:t>
            </a:r>
          </a:p>
        </p:txBody>
      </p:sp>
      <p:sp>
        <p:nvSpPr>
          <p:cNvPr id="8" name="Content Placeholder 7"/>
          <p:cNvSpPr>
            <a:spLocks noGrp="1"/>
          </p:cNvSpPr>
          <p:nvPr>
            <p:ph sz="quarter" idx="11" hasCustomPrompt="1"/>
          </p:nvPr>
        </p:nvSpPr>
        <p:spPr>
          <a:xfrm>
            <a:off x="838200" y="4031752"/>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a:solidFill>
                  <a:schemeClr val="bg1"/>
                </a:solidFill>
              </a:rPr>
              <a:t> </a:t>
            </a:r>
            <a:r>
              <a:rPr lang="en-US" baseline="0" dirty="0" err="1">
                <a:solidFill>
                  <a:schemeClr val="bg1"/>
                </a:solidFill>
              </a:rPr>
              <a:t>Lastname</a:t>
            </a:r>
            <a:endParaRPr lang="en-US" baseline="0" dirty="0">
              <a:solidFill>
                <a:schemeClr val="bg1"/>
              </a:solidFill>
            </a:endParaRPr>
          </a:p>
          <a:p>
            <a:pPr algn="ctr"/>
            <a:endParaRPr lang="en-US" baseline="0" dirty="0">
              <a:solidFill>
                <a:schemeClr val="bg1"/>
              </a:solidFill>
            </a:endParaRPr>
          </a:p>
        </p:txBody>
      </p:sp>
      <p:sp>
        <p:nvSpPr>
          <p:cNvPr id="10" name="Content Placeholder 7"/>
          <p:cNvSpPr>
            <a:spLocks noGrp="1"/>
          </p:cNvSpPr>
          <p:nvPr>
            <p:ph sz="quarter" idx="12" hasCustomPrompt="1"/>
          </p:nvPr>
        </p:nvSpPr>
        <p:spPr>
          <a:xfrm>
            <a:off x="838200" y="4783021"/>
            <a:ext cx="10560000" cy="432000"/>
          </a:xfrm>
          <a:prstGeom prst="rect">
            <a:avLst/>
          </a:prstGeom>
        </p:spPr>
        <p:txBody>
          <a:bodyPr/>
          <a:lstStyle>
            <a:lvl1pPr marL="0" indent="0">
              <a:buFontTx/>
              <a:buNone/>
              <a:defRPr sz="1800">
                <a:latin typeface="+mn-lt"/>
              </a:defRPr>
            </a:lvl1pPr>
          </a:lstStyle>
          <a:p>
            <a:pPr algn="ctr"/>
            <a:r>
              <a:rPr lang="en-US" dirty="0" err="1">
                <a:solidFill>
                  <a:schemeClr val="bg1"/>
                </a:solidFill>
              </a:rPr>
              <a:t>Firstname</a:t>
            </a:r>
            <a:r>
              <a:rPr lang="en-US" baseline="0" dirty="0" err="1">
                <a:solidFill>
                  <a:schemeClr val="bg1"/>
                </a:solidFill>
              </a:rPr>
              <a:t>.Lastname@NBIS.se</a:t>
            </a:r>
            <a:endParaRPr lang="en-US" baseline="0" dirty="0">
              <a:solidFill>
                <a:schemeClr val="bg1"/>
              </a:solidFill>
            </a:endParaRPr>
          </a:p>
          <a:p>
            <a:pPr algn="ctr"/>
            <a:endParaRPr lang="en-US" baseline="0" dirty="0">
              <a:solidFill>
                <a:schemeClr val="bg1"/>
              </a:solidFill>
            </a:endParaRPr>
          </a:p>
        </p:txBody>
      </p:sp>
    </p:spTree>
    <p:extLst>
      <p:ext uri="{BB962C8B-B14F-4D97-AF65-F5344CB8AC3E}">
        <p14:creationId xmlns:p14="http://schemas.microsoft.com/office/powerpoint/2010/main" val="293445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_with our host uni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54757"/>
            <a:ext cx="9144000" cy="2255205"/>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01F1ECC-F0AB-4533-AD42-86D54C977707}"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0" name="Picture 9" descr="A picture containing food&#10;&#10;Description automatically generated">
            <a:extLst>
              <a:ext uri="{FF2B5EF4-FFF2-40B4-BE49-F238E27FC236}">
                <a16:creationId xmlns:a16="http://schemas.microsoft.com/office/drawing/2014/main" id="{3D7F189E-74DF-0044-98E4-2B1D3416A9AB}"/>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C37F2DF-D238-5049-8B55-FA9A7B21964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8" name="Straight Connector 7">
            <a:extLst>
              <a:ext uri="{FF2B5EF4-FFF2-40B4-BE49-F238E27FC236}">
                <a16:creationId xmlns:a16="http://schemas.microsoft.com/office/drawing/2014/main" id="{1A56857A-2270-6B42-AD4F-835AC33C4EB9}"/>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423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_without our host u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D4A6-89B8-F849-8A45-BBD23FEAA205}"/>
              </a:ext>
            </a:extLst>
          </p:cNvPr>
          <p:cNvSpPr>
            <a:spLocks noGrp="1"/>
          </p:cNvSpPr>
          <p:nvPr>
            <p:ph type="ctrTitle"/>
          </p:nvPr>
        </p:nvSpPr>
        <p:spPr>
          <a:xfrm>
            <a:off x="1524000" y="1269833"/>
            <a:ext cx="9144000" cy="2240129"/>
          </a:xfrm>
        </p:spPr>
        <p:txBody>
          <a:bodyPr anchor="b"/>
          <a:lstStyle>
            <a:lvl1pPr algn="ctr">
              <a:defRPr sz="6000"/>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DA73E71B-F89D-144C-9672-57D41B4B0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9EB36E7B-3104-41FF-817D-7754B7139E48}"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7345DF36-AF89-E948-AD71-90A926D69F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9" name="Straight Connector 8">
            <a:extLst>
              <a:ext uri="{FF2B5EF4-FFF2-40B4-BE49-F238E27FC236}">
                <a16:creationId xmlns:a16="http://schemas.microsoft.com/office/drawing/2014/main" id="{3A4EE3D4-6DB5-104B-856B-9E6A551B45BA}"/>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34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63F94AF0-7C3E-4491-A8C1-66A4175149E4}"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en-GB" dirty="0"/>
              <a:t>Click to edit Master title style</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6" name="Picture 15" descr="A close up of a logo&#10;&#10;Description automatically generated">
            <a:extLst>
              <a:ext uri="{FF2B5EF4-FFF2-40B4-BE49-F238E27FC236}">
                <a16:creationId xmlns:a16="http://schemas.microsoft.com/office/drawing/2014/main" id="{BF63D60F-BC96-D84E-825E-C6134CF11E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1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ub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0EDCE6A3-74EA-495A-8D85-78EB7D3BB997}" type="datetime1">
              <a:rPr lang="sv-SE" smtClean="0"/>
              <a:t>2024-11-27</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8" name="Picture 7" descr="A close up of a logo&#10;&#10;Description automatically generated">
            <a:extLst>
              <a:ext uri="{FF2B5EF4-FFF2-40B4-BE49-F238E27FC236}">
                <a16:creationId xmlns:a16="http://schemas.microsoft.com/office/drawing/2014/main" id="{91D9563F-6D6E-8748-BE72-B09B5B4D13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953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C03CD859-3533-4235-95BD-AD6EB1C19890}" type="datetime1">
              <a:rPr lang="sv-SE" smtClean="0"/>
              <a:t>2024-11-27</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2987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en-GB" dirty="0"/>
              <a:t>Click to edit Master title style</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A60D7E14-8888-4D15-95B6-A08632391821}" type="datetime1">
              <a:rPr lang="sv-SE" smtClean="0"/>
              <a:t>2024-11-27</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78603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i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E901362D-7532-4CDB-A3E8-B45AB8EBECDC}"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3" name="Title 1">
            <a:extLst>
              <a:ext uri="{FF2B5EF4-FFF2-40B4-BE49-F238E27FC236}">
                <a16:creationId xmlns:a16="http://schemas.microsoft.com/office/drawing/2014/main" id="{5324D99D-A094-9649-9FB0-647735FA007D}"/>
              </a:ext>
            </a:extLst>
          </p:cNvPr>
          <p:cNvSpPr>
            <a:spLocks noGrp="1"/>
          </p:cNvSpPr>
          <p:nvPr>
            <p:ph type="title"/>
          </p:nvPr>
        </p:nvSpPr>
        <p:spPr>
          <a:xfrm>
            <a:off x="828261" y="1663451"/>
            <a:ext cx="10515600" cy="871406"/>
          </a:xfrm>
        </p:spPr>
        <p:txBody>
          <a:bodyPr anchor="b">
            <a:noAutofit/>
          </a:bodyPr>
          <a:lstStyle>
            <a:lvl1pPr>
              <a:defRPr sz="3800"/>
            </a:lvl1pPr>
          </a:lstStyle>
          <a:p>
            <a:r>
              <a:rPr lang="sv-SE"/>
              <a:t>Klicka här för att ändra mall för rubrikformat</a:t>
            </a:r>
            <a:endParaRPr lang="en-SE" dirty="0"/>
          </a:p>
        </p:txBody>
      </p:sp>
      <p:sp>
        <p:nvSpPr>
          <p:cNvPr id="14" name="Text Placeholder 3">
            <a:extLst>
              <a:ext uri="{FF2B5EF4-FFF2-40B4-BE49-F238E27FC236}">
                <a16:creationId xmlns:a16="http://schemas.microsoft.com/office/drawing/2014/main" id="{FE8C6B50-29EA-4449-A6C2-CA30C0C84167}"/>
              </a:ext>
            </a:extLst>
          </p:cNvPr>
          <p:cNvSpPr>
            <a:spLocks noGrp="1"/>
          </p:cNvSpPr>
          <p:nvPr>
            <p:ph type="body" sz="half" idx="2"/>
          </p:nvPr>
        </p:nvSpPr>
        <p:spPr>
          <a:xfrm>
            <a:off x="828259" y="2583004"/>
            <a:ext cx="10515599" cy="495859"/>
          </a:xfrm>
        </p:spPr>
        <p:txBody>
          <a:bodyPr>
            <a:normAutofit/>
          </a:bodyPr>
          <a:lstStyle>
            <a:lvl1pPr marL="0" indent="0">
              <a:buFont typeface="Arial" panose="020B0604020202020204" pitchFamily="34" charset="0"/>
              <a:buNone/>
              <a:defRPr sz="2400">
                <a:solidFill>
                  <a:schemeClr val="accent6">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cxnSp>
        <p:nvCxnSpPr>
          <p:cNvPr id="17" name="Straight Connector 16">
            <a:extLst>
              <a:ext uri="{FF2B5EF4-FFF2-40B4-BE49-F238E27FC236}">
                <a16:creationId xmlns:a16="http://schemas.microsoft.com/office/drawing/2014/main" id="{0914B5A8-E62F-574F-884F-874DB9B599E5}"/>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E9FB31-8022-1C40-B2EF-4622E53CBF65}"/>
              </a:ext>
            </a:extLst>
          </p:cNvPr>
          <p:cNvCxnSpPr>
            <a:cxnSpLocks/>
          </p:cNvCxnSpPr>
          <p:nvPr userDrawn="1"/>
        </p:nvCxnSpPr>
        <p:spPr>
          <a:xfrm>
            <a:off x="778710" y="1476403"/>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53FA0372-DA0B-E944-BD83-8B1A9A7F991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15630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F0F2A9A-E178-491F-9765-89D0A21A6714}"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3277445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B833A2B6-0235-4A3C-BBB3-5EE20C7671BD}"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6"/>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471101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EDD13F0D-52B4-4109-BF99-2037F8BF6819}"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_no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1D804209-7EF1-4372-9096-C944EC7ED47F}"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46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486802"/>
            <a:ext cx="5181600" cy="46901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B3A61B6F-7EA9-644D-9EE7-D689D3C4D6B4}"/>
              </a:ext>
            </a:extLst>
          </p:cNvPr>
          <p:cNvSpPr>
            <a:spLocks noGrp="1"/>
          </p:cNvSpPr>
          <p:nvPr>
            <p:ph sz="half" idx="2"/>
          </p:nvPr>
        </p:nvSpPr>
        <p:spPr>
          <a:xfrm>
            <a:off x="6172200" y="1486802"/>
            <a:ext cx="5181600" cy="4690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49F69B6-7F89-4E07-A5F1-19E8BAD82FA9}"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EF6E1995-9EF8-6B43-824E-C101AA05EBB5}"/>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1180D43F-1645-D74C-BC68-E70E910CF8F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5888A04A-B7D7-4445-A7F6-567F660D28AE}"/>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36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81DA74-6559-A246-BF14-34A29F0B6293}"/>
              </a:ext>
            </a:extLst>
          </p:cNvPr>
          <p:cNvSpPr>
            <a:spLocks noGrp="1"/>
          </p:cNvSpPr>
          <p:nvPr>
            <p:ph type="body" idx="1"/>
          </p:nvPr>
        </p:nvSpPr>
        <p:spPr>
          <a:xfrm>
            <a:off x="839788" y="1596064"/>
            <a:ext cx="5157787"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8023958-DDF9-F648-95C8-3A2F7D3B4445}"/>
              </a:ext>
            </a:extLst>
          </p:cNvPr>
          <p:cNvSpPr>
            <a:spLocks noGrp="1"/>
          </p:cNvSpPr>
          <p:nvPr>
            <p:ph sz="half" idx="2"/>
          </p:nvPr>
        </p:nvSpPr>
        <p:spPr>
          <a:xfrm>
            <a:off x="839788" y="2213113"/>
            <a:ext cx="5157787"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Text Placeholder 4">
            <a:extLst>
              <a:ext uri="{FF2B5EF4-FFF2-40B4-BE49-F238E27FC236}">
                <a16:creationId xmlns:a16="http://schemas.microsoft.com/office/drawing/2014/main" id="{AD3F83A3-3657-2445-9DE5-C7C88B5346CA}"/>
              </a:ext>
            </a:extLst>
          </p:cNvPr>
          <p:cNvSpPr>
            <a:spLocks noGrp="1"/>
          </p:cNvSpPr>
          <p:nvPr>
            <p:ph type="body" sz="quarter" idx="3"/>
          </p:nvPr>
        </p:nvSpPr>
        <p:spPr>
          <a:xfrm>
            <a:off x="6172200" y="1596064"/>
            <a:ext cx="5183188" cy="5081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B4ADB9F-3592-FF47-868F-84CEBA721E61}"/>
              </a:ext>
            </a:extLst>
          </p:cNvPr>
          <p:cNvSpPr>
            <a:spLocks noGrp="1"/>
          </p:cNvSpPr>
          <p:nvPr>
            <p:ph sz="quarter" idx="4"/>
          </p:nvPr>
        </p:nvSpPr>
        <p:spPr>
          <a:xfrm>
            <a:off x="6172200" y="2213113"/>
            <a:ext cx="5183188" cy="3976550"/>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7" name="Date Placeholder 6">
            <a:extLst>
              <a:ext uri="{FF2B5EF4-FFF2-40B4-BE49-F238E27FC236}">
                <a16:creationId xmlns:a16="http://schemas.microsoft.com/office/drawing/2014/main" id="{9E83C99C-A608-864A-A074-2F1CD9971227}"/>
              </a:ext>
            </a:extLst>
          </p:cNvPr>
          <p:cNvSpPr>
            <a:spLocks noGrp="1"/>
          </p:cNvSpPr>
          <p:nvPr>
            <p:ph type="dt" sz="half" idx="10"/>
          </p:nvPr>
        </p:nvSpPr>
        <p:spPr/>
        <p:txBody>
          <a:bodyPr/>
          <a:lstStyle/>
          <a:p>
            <a:fld id="{AB511963-E822-49F5-A407-693111AC31BD}" type="datetime1">
              <a:rPr lang="sv-SE" smtClean="0"/>
              <a:t>2024-11-27</a:t>
            </a:fld>
            <a:endParaRPr lang="en-SE"/>
          </a:p>
        </p:txBody>
      </p:sp>
      <p:sp>
        <p:nvSpPr>
          <p:cNvPr id="8" name="Footer Placeholder 7">
            <a:extLst>
              <a:ext uri="{FF2B5EF4-FFF2-40B4-BE49-F238E27FC236}">
                <a16:creationId xmlns:a16="http://schemas.microsoft.com/office/drawing/2014/main" id="{05A65F0D-CB50-DB4C-B643-8BBDBDC6EF3D}"/>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BF3F6E3-DEE5-D64E-844E-EA92DBE41A30}"/>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B6406C0-0623-CF40-9192-9ECCC4C76DCD}"/>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3" name="Picture 12" descr="A picture containing light&#10;&#10;Description automatically generated">
            <a:extLst>
              <a:ext uri="{FF2B5EF4-FFF2-40B4-BE49-F238E27FC236}">
                <a16:creationId xmlns:a16="http://schemas.microsoft.com/office/drawing/2014/main" id="{60E44778-6BC3-9E44-9901-27C147E1394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4" name="Straight Connector 13">
            <a:extLst>
              <a:ext uri="{FF2B5EF4-FFF2-40B4-BE49-F238E27FC236}">
                <a16:creationId xmlns:a16="http://schemas.microsoft.com/office/drawing/2014/main" id="{187F76E0-270B-7241-AE1D-1277BA6E99FC}"/>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068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838200" y="1590261"/>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4A2AC964-AB30-4B8F-A4A2-7A51D1BF2D09}"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495800" y="1587086"/>
            <a:ext cx="3145016" cy="4586702"/>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4" name="Picture Placeholder 13">
            <a:extLst>
              <a:ext uri="{FF2B5EF4-FFF2-40B4-BE49-F238E27FC236}">
                <a16:creationId xmlns:a16="http://schemas.microsoft.com/office/drawing/2014/main" id="{22B0097B-7898-C540-A510-74BFB149DFB0}"/>
              </a:ext>
            </a:extLst>
          </p:cNvPr>
          <p:cNvSpPr>
            <a:spLocks noGrp="1"/>
          </p:cNvSpPr>
          <p:nvPr>
            <p:ph type="pic" sz="quarter" idx="15"/>
          </p:nvPr>
        </p:nvSpPr>
        <p:spPr>
          <a:xfrm>
            <a:off x="8153400" y="1587086"/>
            <a:ext cx="3148595" cy="4586702"/>
          </a:xfrm>
          <a:solidFill>
            <a:schemeClr val="accent6"/>
          </a:solidFill>
        </p:spPr>
        <p:txBody>
          <a:bodyPr/>
          <a:lstStyle/>
          <a:p>
            <a:endParaRPr lang="en-SE"/>
          </a:p>
        </p:txBody>
      </p:sp>
      <p:sp>
        <p:nvSpPr>
          <p:cNvPr id="15" name="Title 1">
            <a:extLst>
              <a:ext uri="{FF2B5EF4-FFF2-40B4-BE49-F238E27FC236}">
                <a16:creationId xmlns:a16="http://schemas.microsoft.com/office/drawing/2014/main" id="{93154B94-A779-F845-A04B-B2B93C2FBBD1}"/>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7" name="Picture 16" descr="A picture containing light&#10;&#10;Description automatically generated">
            <a:extLst>
              <a:ext uri="{FF2B5EF4-FFF2-40B4-BE49-F238E27FC236}">
                <a16:creationId xmlns:a16="http://schemas.microsoft.com/office/drawing/2014/main" id="{E6702E27-792C-0646-A67C-3083FC9C1A8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8" name="Straight Connector 17">
            <a:extLst>
              <a:ext uri="{FF2B5EF4-FFF2-40B4-BE49-F238E27FC236}">
                <a16:creationId xmlns:a16="http://schemas.microsoft.com/office/drawing/2014/main" id="{C54C66CF-7EDF-D54E-8975-3C0CEC7C4EFB}"/>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87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15B23-0836-A24B-A499-D46DD2A824B3}"/>
              </a:ext>
            </a:extLst>
          </p:cNvPr>
          <p:cNvSpPr>
            <a:spLocks noGrp="1"/>
          </p:cNvSpPr>
          <p:nvPr>
            <p:ph sz="half" idx="1"/>
          </p:nvPr>
        </p:nvSpPr>
        <p:spPr>
          <a:xfrm>
            <a:off x="990571" y="1709532"/>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0D96B584-A8FB-42F4-B5BD-39BA93AEAA72}"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2" name="Content Placeholder 2">
            <a:extLst>
              <a:ext uri="{FF2B5EF4-FFF2-40B4-BE49-F238E27FC236}">
                <a16:creationId xmlns:a16="http://schemas.microsoft.com/office/drawing/2014/main" id="{6DBB1F04-323A-EA44-B952-411BF487179B}"/>
              </a:ext>
            </a:extLst>
          </p:cNvPr>
          <p:cNvSpPr>
            <a:spLocks noGrp="1"/>
          </p:cNvSpPr>
          <p:nvPr>
            <p:ph sz="half" idx="13"/>
          </p:nvPr>
        </p:nvSpPr>
        <p:spPr>
          <a:xfrm>
            <a:off x="457229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3" name="Content Placeholder 2">
            <a:extLst>
              <a:ext uri="{FF2B5EF4-FFF2-40B4-BE49-F238E27FC236}">
                <a16:creationId xmlns:a16="http://schemas.microsoft.com/office/drawing/2014/main" id="{4B0D00D4-87E8-FC49-A11E-1674C0199F56}"/>
              </a:ext>
            </a:extLst>
          </p:cNvPr>
          <p:cNvSpPr>
            <a:spLocks noGrp="1"/>
          </p:cNvSpPr>
          <p:nvPr>
            <p:ph sz="half" idx="14"/>
          </p:nvPr>
        </p:nvSpPr>
        <p:spPr>
          <a:xfrm>
            <a:off x="8154011" y="1706357"/>
            <a:ext cx="3047418" cy="4269643"/>
          </a:xfrm>
          <a:solidFill>
            <a:schemeClr val="accent6">
              <a:lumMod val="75000"/>
            </a:schemeClr>
          </a:solidFill>
          <a:ln w="254000">
            <a:solidFill>
              <a:schemeClr val="accent6">
                <a:lumMod val="75000"/>
              </a:schemeClr>
            </a:solidFill>
            <a:miter lim="800000"/>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92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D2BFF38-F741-A045-BBB1-C5883D8ED743}"/>
              </a:ext>
            </a:extLst>
          </p:cNvPr>
          <p:cNvSpPr>
            <a:spLocks noGrp="1"/>
          </p:cNvSpPr>
          <p:nvPr>
            <p:ph type="dt" sz="half" idx="10"/>
          </p:nvPr>
        </p:nvSpPr>
        <p:spPr/>
        <p:txBody>
          <a:bodyPr/>
          <a:lstStyle/>
          <a:p>
            <a:fld id="{37216967-6FF9-4502-85BB-54DDDEFAF232}" type="datetime1">
              <a:rPr lang="sv-SE" smtClean="0"/>
              <a:t>2024-11-27</a:t>
            </a:fld>
            <a:endParaRPr lang="en-SE"/>
          </a:p>
        </p:txBody>
      </p:sp>
      <p:sp>
        <p:nvSpPr>
          <p:cNvPr id="6" name="Footer Placeholder 5">
            <a:extLst>
              <a:ext uri="{FF2B5EF4-FFF2-40B4-BE49-F238E27FC236}">
                <a16:creationId xmlns:a16="http://schemas.microsoft.com/office/drawing/2014/main" id="{0EA1E226-A6F5-A442-9610-10DAB5840F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6B8D94-BDE4-434E-82CB-91F9C77D89C9}"/>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11" name="Title 1">
            <a:extLst>
              <a:ext uri="{FF2B5EF4-FFF2-40B4-BE49-F238E27FC236}">
                <a16:creationId xmlns:a16="http://schemas.microsoft.com/office/drawing/2014/main" id="{10ECF73C-BE15-1247-8BA1-8B58EB44F646}"/>
              </a:ext>
            </a:extLst>
          </p:cNvPr>
          <p:cNvSpPr>
            <a:spLocks noGrp="1"/>
          </p:cNvSpPr>
          <p:nvPr>
            <p:ph type="title"/>
          </p:nvPr>
        </p:nvSpPr>
        <p:spPr>
          <a:xfrm>
            <a:off x="838200" y="365126"/>
            <a:ext cx="9538252" cy="830128"/>
          </a:xfrm>
        </p:spPr>
        <p:txBody>
          <a:bodyPr/>
          <a:lstStyle/>
          <a:p>
            <a:r>
              <a:rPr lang="en-GB" dirty="0"/>
              <a:t>Click to edit Master title style</a:t>
            </a:r>
            <a:endParaRPr lang="en-SE" dirty="0"/>
          </a:p>
        </p:txBody>
      </p:sp>
      <p:pic>
        <p:nvPicPr>
          <p:cNvPr id="15" name="Picture 14" descr="A picture containing light&#10;&#10;Description automatically generated">
            <a:extLst>
              <a:ext uri="{FF2B5EF4-FFF2-40B4-BE49-F238E27FC236}">
                <a16:creationId xmlns:a16="http://schemas.microsoft.com/office/drawing/2014/main" id="{8CFB8FDF-EDD9-EE4C-8628-6830083D86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16" name="Straight Connector 15">
            <a:extLst>
              <a:ext uri="{FF2B5EF4-FFF2-40B4-BE49-F238E27FC236}">
                <a16:creationId xmlns:a16="http://schemas.microsoft.com/office/drawing/2014/main" id="{8C91F3DA-5824-D04E-A2A6-D27051964362}"/>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Picture Placeholder 13">
            <a:extLst>
              <a:ext uri="{FF2B5EF4-FFF2-40B4-BE49-F238E27FC236}">
                <a16:creationId xmlns:a16="http://schemas.microsoft.com/office/drawing/2014/main" id="{356174EE-E1FC-1549-92D3-27228F8A6EC4}"/>
              </a:ext>
            </a:extLst>
          </p:cNvPr>
          <p:cNvSpPr>
            <a:spLocks noGrp="1"/>
          </p:cNvSpPr>
          <p:nvPr>
            <p:ph type="pic" sz="quarter" idx="17"/>
          </p:nvPr>
        </p:nvSpPr>
        <p:spPr>
          <a:xfrm>
            <a:off x="859398" y="1557868"/>
            <a:ext cx="3080368" cy="1867795"/>
          </a:xfrm>
          <a:solidFill>
            <a:schemeClr val="accent6"/>
          </a:solidFill>
        </p:spPr>
        <p:txBody>
          <a:bodyPr/>
          <a:lstStyle/>
          <a:p>
            <a:endParaRPr lang="en-SE"/>
          </a:p>
        </p:txBody>
      </p:sp>
      <p:sp>
        <p:nvSpPr>
          <p:cNvPr id="19" name="Picture Placeholder 13">
            <a:extLst>
              <a:ext uri="{FF2B5EF4-FFF2-40B4-BE49-F238E27FC236}">
                <a16:creationId xmlns:a16="http://schemas.microsoft.com/office/drawing/2014/main" id="{447581F5-E5A1-9941-9B80-304E1C8A22BA}"/>
              </a:ext>
            </a:extLst>
          </p:cNvPr>
          <p:cNvSpPr>
            <a:spLocks noGrp="1"/>
          </p:cNvSpPr>
          <p:nvPr>
            <p:ph type="pic" sz="quarter" idx="18"/>
          </p:nvPr>
        </p:nvSpPr>
        <p:spPr>
          <a:xfrm>
            <a:off x="859398" y="3995264"/>
            <a:ext cx="3080368" cy="1867795"/>
          </a:xfrm>
          <a:solidFill>
            <a:schemeClr val="accent6"/>
          </a:solidFill>
        </p:spPr>
        <p:txBody>
          <a:bodyPr/>
          <a:lstStyle/>
          <a:p>
            <a:endParaRPr lang="en-SE"/>
          </a:p>
        </p:txBody>
      </p:sp>
      <p:sp>
        <p:nvSpPr>
          <p:cNvPr id="22" name="Text Placeholder 2">
            <a:extLst>
              <a:ext uri="{FF2B5EF4-FFF2-40B4-BE49-F238E27FC236}">
                <a16:creationId xmlns:a16="http://schemas.microsoft.com/office/drawing/2014/main" id="{AA784B64-64BD-BA48-B359-7D4A03877177}"/>
              </a:ext>
            </a:extLst>
          </p:cNvPr>
          <p:cNvSpPr>
            <a:spLocks noGrp="1"/>
          </p:cNvSpPr>
          <p:nvPr>
            <p:ph type="body" idx="1"/>
          </p:nvPr>
        </p:nvSpPr>
        <p:spPr>
          <a:xfrm>
            <a:off x="848140" y="3486702"/>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3" name="Text Placeholder 2">
            <a:extLst>
              <a:ext uri="{FF2B5EF4-FFF2-40B4-BE49-F238E27FC236}">
                <a16:creationId xmlns:a16="http://schemas.microsoft.com/office/drawing/2014/main" id="{EE81B823-48D0-B040-9982-F46A26004A93}"/>
              </a:ext>
            </a:extLst>
          </p:cNvPr>
          <p:cNvSpPr>
            <a:spLocks noGrp="1"/>
          </p:cNvSpPr>
          <p:nvPr>
            <p:ph type="body" idx="26"/>
          </p:nvPr>
        </p:nvSpPr>
        <p:spPr>
          <a:xfrm>
            <a:off x="848139" y="5930290"/>
            <a:ext cx="3090307"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4" name="Picture Placeholder 13">
            <a:extLst>
              <a:ext uri="{FF2B5EF4-FFF2-40B4-BE49-F238E27FC236}">
                <a16:creationId xmlns:a16="http://schemas.microsoft.com/office/drawing/2014/main" id="{F6033C9C-07C1-3947-BB55-9F23F6448C4B}"/>
              </a:ext>
            </a:extLst>
          </p:cNvPr>
          <p:cNvSpPr>
            <a:spLocks noGrp="1"/>
          </p:cNvSpPr>
          <p:nvPr>
            <p:ph type="pic" sz="quarter" idx="27"/>
          </p:nvPr>
        </p:nvSpPr>
        <p:spPr>
          <a:xfrm>
            <a:off x="4567073" y="1557868"/>
            <a:ext cx="3080368" cy="1867795"/>
          </a:xfrm>
          <a:solidFill>
            <a:schemeClr val="accent6"/>
          </a:solidFill>
        </p:spPr>
        <p:txBody>
          <a:bodyPr/>
          <a:lstStyle/>
          <a:p>
            <a:endParaRPr lang="en-SE"/>
          </a:p>
        </p:txBody>
      </p:sp>
      <p:sp>
        <p:nvSpPr>
          <p:cNvPr id="35" name="Picture Placeholder 13">
            <a:extLst>
              <a:ext uri="{FF2B5EF4-FFF2-40B4-BE49-F238E27FC236}">
                <a16:creationId xmlns:a16="http://schemas.microsoft.com/office/drawing/2014/main" id="{82386599-CCDD-E642-A696-F4D5532A56E3}"/>
              </a:ext>
            </a:extLst>
          </p:cNvPr>
          <p:cNvSpPr>
            <a:spLocks noGrp="1"/>
          </p:cNvSpPr>
          <p:nvPr>
            <p:ph type="pic" sz="quarter" idx="28"/>
          </p:nvPr>
        </p:nvSpPr>
        <p:spPr>
          <a:xfrm>
            <a:off x="4567073" y="3995264"/>
            <a:ext cx="3080368" cy="1867795"/>
          </a:xfrm>
          <a:solidFill>
            <a:schemeClr val="accent6"/>
          </a:solidFill>
        </p:spPr>
        <p:txBody>
          <a:bodyPr/>
          <a:lstStyle/>
          <a:p>
            <a:endParaRPr lang="en-SE"/>
          </a:p>
        </p:txBody>
      </p:sp>
      <p:sp>
        <p:nvSpPr>
          <p:cNvPr id="36" name="Text Placeholder 2">
            <a:extLst>
              <a:ext uri="{FF2B5EF4-FFF2-40B4-BE49-F238E27FC236}">
                <a16:creationId xmlns:a16="http://schemas.microsoft.com/office/drawing/2014/main" id="{B61E2E21-BE07-564D-9F0D-C5463C6B6CDF}"/>
              </a:ext>
            </a:extLst>
          </p:cNvPr>
          <p:cNvSpPr>
            <a:spLocks noGrp="1"/>
          </p:cNvSpPr>
          <p:nvPr>
            <p:ph type="body" idx="29"/>
          </p:nvPr>
        </p:nvSpPr>
        <p:spPr>
          <a:xfrm>
            <a:off x="4555816" y="3486702"/>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7" name="Text Placeholder 2">
            <a:extLst>
              <a:ext uri="{FF2B5EF4-FFF2-40B4-BE49-F238E27FC236}">
                <a16:creationId xmlns:a16="http://schemas.microsoft.com/office/drawing/2014/main" id="{90AA0173-F413-9245-8A54-18821E00AFC4}"/>
              </a:ext>
            </a:extLst>
          </p:cNvPr>
          <p:cNvSpPr>
            <a:spLocks noGrp="1"/>
          </p:cNvSpPr>
          <p:nvPr>
            <p:ph type="body" idx="30"/>
          </p:nvPr>
        </p:nvSpPr>
        <p:spPr>
          <a:xfrm>
            <a:off x="4555815" y="5930290"/>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8" name="Picture Placeholder 13">
            <a:extLst>
              <a:ext uri="{FF2B5EF4-FFF2-40B4-BE49-F238E27FC236}">
                <a16:creationId xmlns:a16="http://schemas.microsoft.com/office/drawing/2014/main" id="{A7F7E436-ADED-E24B-8DBE-441C72DFD28B}"/>
              </a:ext>
            </a:extLst>
          </p:cNvPr>
          <p:cNvSpPr>
            <a:spLocks noGrp="1"/>
          </p:cNvSpPr>
          <p:nvPr>
            <p:ph type="pic" sz="quarter" idx="31"/>
          </p:nvPr>
        </p:nvSpPr>
        <p:spPr>
          <a:xfrm>
            <a:off x="8263491" y="1557868"/>
            <a:ext cx="3080368" cy="1867795"/>
          </a:xfrm>
          <a:solidFill>
            <a:schemeClr val="accent6"/>
          </a:solidFill>
        </p:spPr>
        <p:txBody>
          <a:bodyPr/>
          <a:lstStyle/>
          <a:p>
            <a:endParaRPr lang="en-SE"/>
          </a:p>
        </p:txBody>
      </p:sp>
      <p:sp>
        <p:nvSpPr>
          <p:cNvPr id="39" name="Picture Placeholder 13">
            <a:extLst>
              <a:ext uri="{FF2B5EF4-FFF2-40B4-BE49-F238E27FC236}">
                <a16:creationId xmlns:a16="http://schemas.microsoft.com/office/drawing/2014/main" id="{1B3C5658-CAF7-224D-A319-1FF6AC8FD861}"/>
              </a:ext>
            </a:extLst>
          </p:cNvPr>
          <p:cNvSpPr>
            <a:spLocks noGrp="1"/>
          </p:cNvSpPr>
          <p:nvPr>
            <p:ph type="pic" sz="quarter" idx="32"/>
          </p:nvPr>
        </p:nvSpPr>
        <p:spPr>
          <a:xfrm>
            <a:off x="8263491" y="3995264"/>
            <a:ext cx="3080368" cy="1867795"/>
          </a:xfrm>
          <a:solidFill>
            <a:schemeClr val="accent6"/>
          </a:solidFill>
        </p:spPr>
        <p:txBody>
          <a:bodyPr/>
          <a:lstStyle/>
          <a:p>
            <a:endParaRPr lang="en-SE"/>
          </a:p>
        </p:txBody>
      </p:sp>
      <p:sp>
        <p:nvSpPr>
          <p:cNvPr id="40" name="Text Placeholder 2">
            <a:extLst>
              <a:ext uri="{FF2B5EF4-FFF2-40B4-BE49-F238E27FC236}">
                <a16:creationId xmlns:a16="http://schemas.microsoft.com/office/drawing/2014/main" id="{4F14060D-6306-6148-9507-2F40EF4F8019}"/>
              </a:ext>
            </a:extLst>
          </p:cNvPr>
          <p:cNvSpPr>
            <a:spLocks noGrp="1"/>
          </p:cNvSpPr>
          <p:nvPr>
            <p:ph type="body" idx="33"/>
          </p:nvPr>
        </p:nvSpPr>
        <p:spPr>
          <a:xfrm>
            <a:off x="8263492" y="3509517"/>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1" name="Text Placeholder 2">
            <a:extLst>
              <a:ext uri="{FF2B5EF4-FFF2-40B4-BE49-F238E27FC236}">
                <a16:creationId xmlns:a16="http://schemas.microsoft.com/office/drawing/2014/main" id="{73469DD7-B1A0-6248-A00B-B7F73CB98EEC}"/>
              </a:ext>
            </a:extLst>
          </p:cNvPr>
          <p:cNvSpPr>
            <a:spLocks noGrp="1"/>
          </p:cNvSpPr>
          <p:nvPr>
            <p:ph type="body" idx="34"/>
          </p:nvPr>
        </p:nvSpPr>
        <p:spPr>
          <a:xfrm>
            <a:off x="8263491" y="5953105"/>
            <a:ext cx="3090308" cy="301688"/>
          </a:xfrm>
        </p:spPr>
        <p:txBody>
          <a:bodyPr anchor="ctr">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577650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74820CA9-D4E8-4D17-BDE8-2426ECB9D2DD}" type="datetime1">
              <a:rPr lang="sv-SE" smtClean="0"/>
              <a:t>2024-11-27</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7" name="Picture Placeholder 13">
            <a:extLst>
              <a:ext uri="{FF2B5EF4-FFF2-40B4-BE49-F238E27FC236}">
                <a16:creationId xmlns:a16="http://schemas.microsoft.com/office/drawing/2014/main" id="{1390964C-B744-9A45-A187-7409C43502F2}"/>
              </a:ext>
            </a:extLst>
          </p:cNvPr>
          <p:cNvSpPr>
            <a:spLocks noGrp="1"/>
          </p:cNvSpPr>
          <p:nvPr>
            <p:ph type="pic" sz="quarter" idx="15"/>
          </p:nvPr>
        </p:nvSpPr>
        <p:spPr>
          <a:xfrm>
            <a:off x="837825" y="1782662"/>
            <a:ext cx="7772775" cy="4420913"/>
          </a:xfrm>
          <a:solidFill>
            <a:schemeClr val="accent6"/>
          </a:solidFill>
        </p:spPr>
        <p:txBody>
          <a:bodyPr/>
          <a:lstStyle/>
          <a:p>
            <a:endParaRPr lang="en-SE" dirty="0"/>
          </a:p>
        </p:txBody>
      </p:sp>
    </p:spTree>
    <p:extLst>
      <p:ext uri="{BB962C8B-B14F-4D97-AF65-F5344CB8AC3E}">
        <p14:creationId xmlns:p14="http://schemas.microsoft.com/office/powerpoint/2010/main" val="118403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ubsectio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64C9-BF76-3243-ADDB-8F927511EA59}"/>
              </a:ext>
            </a:extLst>
          </p:cNvPr>
          <p:cNvSpPr>
            <a:spLocks noGrp="1"/>
          </p:cNvSpPr>
          <p:nvPr>
            <p:ph type="title"/>
          </p:nvPr>
        </p:nvSpPr>
        <p:spPr>
          <a:xfrm>
            <a:off x="831850" y="1709738"/>
            <a:ext cx="10515600" cy="2852737"/>
          </a:xfrm>
        </p:spPr>
        <p:txBody>
          <a:bodyPr anchor="b">
            <a:normAutofit/>
          </a:bodyPr>
          <a:lstStyle>
            <a:lvl1pPr>
              <a:defRPr sz="4400"/>
            </a:lvl1p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2F1F8A0-9F84-094A-ADD3-F4071F7FB5A5}"/>
              </a:ext>
            </a:extLst>
          </p:cNvPr>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2D930D03-AB96-6741-A3CA-A0A20D76A30A}"/>
              </a:ext>
            </a:extLst>
          </p:cNvPr>
          <p:cNvSpPr>
            <a:spLocks noGrp="1"/>
          </p:cNvSpPr>
          <p:nvPr>
            <p:ph type="dt" sz="half" idx="10"/>
          </p:nvPr>
        </p:nvSpPr>
        <p:spPr/>
        <p:txBody>
          <a:bodyPr/>
          <a:lstStyle/>
          <a:p>
            <a:fld id="{F67B3C72-E7FA-4B64-B683-794DCA102CBA}" type="datetime1">
              <a:rPr lang="sv-SE" smtClean="0"/>
              <a:t>2024-11-27</a:t>
            </a:fld>
            <a:endParaRPr lang="en-SE"/>
          </a:p>
        </p:txBody>
      </p:sp>
      <p:sp>
        <p:nvSpPr>
          <p:cNvPr id="5" name="Footer Placeholder 4">
            <a:extLst>
              <a:ext uri="{FF2B5EF4-FFF2-40B4-BE49-F238E27FC236}">
                <a16:creationId xmlns:a16="http://schemas.microsoft.com/office/drawing/2014/main" id="{A4958649-DA59-6249-9659-830BFAE36F8C}"/>
              </a:ext>
            </a:extLst>
          </p:cNvPr>
          <p:cNvSpPr>
            <a:spLocks noGrp="1"/>
          </p:cNvSpPr>
          <p:nvPr>
            <p:ph type="ftr" sz="quarter" idx="11"/>
          </p:nvPr>
        </p:nvSpPr>
        <p:spPr/>
        <p:txBody>
          <a:bodyPr/>
          <a:lstStyle/>
          <a:p>
            <a:endParaRPr lang="en-SE" dirty="0"/>
          </a:p>
        </p:txBody>
      </p:sp>
      <p:sp>
        <p:nvSpPr>
          <p:cNvPr id="6" name="Slide Number Placeholder 5">
            <a:extLst>
              <a:ext uri="{FF2B5EF4-FFF2-40B4-BE49-F238E27FC236}">
                <a16:creationId xmlns:a16="http://schemas.microsoft.com/office/drawing/2014/main" id="{28F5200F-1927-4F46-BE30-9DD64BF69A8C}"/>
              </a:ext>
            </a:extLst>
          </p:cNvPr>
          <p:cNvSpPr>
            <a:spLocks noGrp="1"/>
          </p:cNvSpPr>
          <p:nvPr>
            <p:ph type="sldNum" sz="quarter" idx="12"/>
          </p:nvPr>
        </p:nvSpPr>
        <p:spPr/>
        <p:txBody>
          <a:bodyPr/>
          <a:lstStyle/>
          <a:p>
            <a:fld id="{35221EB6-9A4B-514E-B577-5DABAA360181}" type="slidenum">
              <a:rPr lang="en-SE" smtClean="0"/>
              <a:t>‹#›</a:t>
            </a:fld>
            <a:endParaRPr lang="en-SE"/>
          </a:p>
        </p:txBody>
      </p:sp>
      <p:cxnSp>
        <p:nvCxnSpPr>
          <p:cNvPr id="10" name="Straight Connector 9">
            <a:extLst>
              <a:ext uri="{FF2B5EF4-FFF2-40B4-BE49-F238E27FC236}">
                <a16:creationId xmlns:a16="http://schemas.microsoft.com/office/drawing/2014/main" id="{851391E7-28F3-DC4F-95FB-31038B3C7FF8}"/>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86C374B5-CC58-8140-9E62-5C3A9B6E771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179434" y="171283"/>
            <a:ext cx="3605531" cy="783426"/>
          </a:xfrm>
          <a:prstGeom prst="rect">
            <a:avLst/>
          </a:prstGeom>
        </p:spPr>
      </p:pic>
    </p:spTree>
    <p:extLst>
      <p:ext uri="{BB962C8B-B14F-4D97-AF65-F5344CB8AC3E}">
        <p14:creationId xmlns:p14="http://schemas.microsoft.com/office/powerpoint/2010/main" val="340239381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174E-2009-424F-B0C8-A832C2EF0A64}"/>
              </a:ext>
            </a:extLst>
          </p:cNvPr>
          <p:cNvSpPr>
            <a:spLocks noGrp="1"/>
          </p:cNvSpPr>
          <p:nvPr>
            <p:ph type="title"/>
          </p:nvPr>
        </p:nvSpPr>
        <p:spPr/>
        <p:txBody>
          <a:bodyPr/>
          <a:lstStyle/>
          <a:p>
            <a:r>
              <a:rPr lang="en-GB" dirty="0"/>
              <a:t>Click to edit Master title style</a:t>
            </a:r>
            <a:endParaRPr lang="en-SE" dirty="0"/>
          </a:p>
        </p:txBody>
      </p:sp>
      <p:sp>
        <p:nvSpPr>
          <p:cNvPr id="3" name="Date Placeholder 2">
            <a:extLst>
              <a:ext uri="{FF2B5EF4-FFF2-40B4-BE49-F238E27FC236}">
                <a16:creationId xmlns:a16="http://schemas.microsoft.com/office/drawing/2014/main" id="{38BDCA0F-AE71-0F44-9687-1C76391BA66F}"/>
              </a:ext>
            </a:extLst>
          </p:cNvPr>
          <p:cNvSpPr>
            <a:spLocks noGrp="1"/>
          </p:cNvSpPr>
          <p:nvPr>
            <p:ph type="dt" sz="half" idx="10"/>
          </p:nvPr>
        </p:nvSpPr>
        <p:spPr/>
        <p:txBody>
          <a:bodyPr/>
          <a:lstStyle/>
          <a:p>
            <a:fld id="{4CCD1350-2DEC-48B6-98C5-602C2781BE45}" type="datetime1">
              <a:rPr lang="sv-SE" smtClean="0"/>
              <a:t>2024-11-27</a:t>
            </a:fld>
            <a:endParaRPr lang="en-SE"/>
          </a:p>
        </p:txBody>
      </p:sp>
      <p:sp>
        <p:nvSpPr>
          <p:cNvPr id="4" name="Footer Placeholder 3">
            <a:extLst>
              <a:ext uri="{FF2B5EF4-FFF2-40B4-BE49-F238E27FC236}">
                <a16:creationId xmlns:a16="http://schemas.microsoft.com/office/drawing/2014/main" id="{251A794B-E4C2-F548-9DC8-6DA8D955004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3464EF22-443C-0943-9BE4-46B9E67116AE}"/>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6" name="Picture 5" descr="A picture containing light&#10;&#10;Description automatically generated">
            <a:extLst>
              <a:ext uri="{FF2B5EF4-FFF2-40B4-BE49-F238E27FC236}">
                <a16:creationId xmlns:a16="http://schemas.microsoft.com/office/drawing/2014/main" id="{64C5191F-EB5B-1C44-B84B-B2F3AFC4D1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45AE5EBC-233F-D545-830B-F2A20FC31F60}"/>
              </a:ext>
            </a:extLst>
          </p:cNvPr>
          <p:cNvSpPr>
            <a:spLocks noGrp="1"/>
          </p:cNvSpPr>
          <p:nvPr>
            <p:ph type="media" sz="quarter" idx="16"/>
          </p:nvPr>
        </p:nvSpPr>
        <p:spPr>
          <a:xfrm>
            <a:off x="838200" y="1782662"/>
            <a:ext cx="7772400" cy="4420913"/>
          </a:xfrm>
          <a:solidFill>
            <a:schemeClr val="accent6"/>
          </a:solidFill>
        </p:spPr>
        <p:txBody>
          <a:bodyPr/>
          <a:lstStyle/>
          <a:p>
            <a:endParaRPr lang="en-SE"/>
          </a:p>
        </p:txBody>
      </p:sp>
    </p:spTree>
    <p:extLst>
      <p:ext uri="{BB962C8B-B14F-4D97-AF65-F5344CB8AC3E}">
        <p14:creationId xmlns:p14="http://schemas.microsoft.com/office/powerpoint/2010/main" val="2308436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lscreen_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F851BF11-EC35-4831-AF84-4D7330E2EEAB}" type="datetime1">
              <a:rPr lang="sv-SE" smtClean="0"/>
              <a:t>2024-11-27</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7" name="Picture Placeholder 13">
            <a:extLst>
              <a:ext uri="{FF2B5EF4-FFF2-40B4-BE49-F238E27FC236}">
                <a16:creationId xmlns:a16="http://schemas.microsoft.com/office/drawing/2014/main" id="{A490B878-6ECA-EE4F-9B5C-354F90AB037E}"/>
              </a:ext>
            </a:extLst>
          </p:cNvPr>
          <p:cNvSpPr>
            <a:spLocks noGrp="1"/>
          </p:cNvSpPr>
          <p:nvPr>
            <p:ph type="pic" sz="quarter" idx="15"/>
          </p:nvPr>
        </p:nvSpPr>
        <p:spPr>
          <a:xfrm>
            <a:off x="0" y="0"/>
            <a:ext cx="12192000" cy="6858000"/>
          </a:xfrm>
          <a:solidFill>
            <a:schemeClr val="accent6"/>
          </a:solidFill>
        </p:spPr>
        <p:txBody>
          <a:bodyPr/>
          <a:lstStyle/>
          <a:p>
            <a:endParaRPr lang="en-SE" dirty="0"/>
          </a:p>
        </p:txBody>
      </p:sp>
    </p:spTree>
    <p:extLst>
      <p:ext uri="{BB962C8B-B14F-4D97-AF65-F5344CB8AC3E}">
        <p14:creationId xmlns:p14="http://schemas.microsoft.com/office/powerpoint/2010/main" val="532231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screen_vide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BD42F-83EF-3841-8EA4-27AA5DF5B21A}"/>
              </a:ext>
            </a:extLst>
          </p:cNvPr>
          <p:cNvSpPr>
            <a:spLocks noGrp="1"/>
          </p:cNvSpPr>
          <p:nvPr>
            <p:ph type="dt" sz="half" idx="10"/>
          </p:nvPr>
        </p:nvSpPr>
        <p:spPr/>
        <p:txBody>
          <a:bodyPr/>
          <a:lstStyle/>
          <a:p>
            <a:fld id="{A4327F4A-5893-4B25-8981-CD664523FAE5}" type="datetime1">
              <a:rPr lang="sv-SE" smtClean="0"/>
              <a:t>2024-11-27</a:t>
            </a:fld>
            <a:endParaRPr lang="en-SE"/>
          </a:p>
        </p:txBody>
      </p:sp>
      <p:sp>
        <p:nvSpPr>
          <p:cNvPr id="3" name="Footer Placeholder 2">
            <a:extLst>
              <a:ext uri="{FF2B5EF4-FFF2-40B4-BE49-F238E27FC236}">
                <a16:creationId xmlns:a16="http://schemas.microsoft.com/office/drawing/2014/main" id="{7229E445-FFCE-824B-91C8-078F5DD7C03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14767EA-1C3A-354F-B983-F9CDC1BAC911}"/>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5" name="Picture 4" descr="A picture containing light&#10;&#10;Description automatically generated">
            <a:extLst>
              <a:ext uri="{FF2B5EF4-FFF2-40B4-BE49-F238E27FC236}">
                <a16:creationId xmlns:a16="http://schemas.microsoft.com/office/drawing/2014/main" id="{5B33360A-A874-F446-9FC4-40921D7CCA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8" name="Media Placeholder 7">
            <a:extLst>
              <a:ext uri="{FF2B5EF4-FFF2-40B4-BE49-F238E27FC236}">
                <a16:creationId xmlns:a16="http://schemas.microsoft.com/office/drawing/2014/main" id="{805D0F14-08B0-2246-9094-3BAFC7C93BEC}"/>
              </a:ext>
            </a:extLst>
          </p:cNvPr>
          <p:cNvSpPr>
            <a:spLocks noGrp="1"/>
          </p:cNvSpPr>
          <p:nvPr>
            <p:ph type="media" sz="quarter" idx="16"/>
          </p:nvPr>
        </p:nvSpPr>
        <p:spPr>
          <a:xfrm>
            <a:off x="0" y="0"/>
            <a:ext cx="12192000" cy="6858000"/>
          </a:xfrm>
          <a:solidFill>
            <a:schemeClr val="accent6"/>
          </a:solidFill>
        </p:spPr>
        <p:txBody>
          <a:bodyPr/>
          <a:lstStyle/>
          <a:p>
            <a:endParaRPr lang="en-SE"/>
          </a:p>
        </p:txBody>
      </p:sp>
    </p:spTree>
    <p:extLst>
      <p:ext uri="{BB962C8B-B14F-4D97-AF65-F5344CB8AC3E}">
        <p14:creationId xmlns:p14="http://schemas.microsoft.com/office/powerpoint/2010/main" val="3721458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_with our host uni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05D550-5E0E-6842-AD2C-E0BDAD2BA9BD}"/>
              </a:ext>
            </a:extLst>
          </p:cNvPr>
          <p:cNvSpPr>
            <a:spLocks noGrp="1"/>
          </p:cNvSpPr>
          <p:nvPr>
            <p:ph type="dt" sz="half" idx="10"/>
          </p:nvPr>
        </p:nvSpPr>
        <p:spPr/>
        <p:txBody>
          <a:bodyPr/>
          <a:lstStyle/>
          <a:p>
            <a:fld id="{DEE96976-1C7B-42BA-AC7E-C7467F00F411}" type="datetime1">
              <a:rPr lang="sv-SE" smtClean="0"/>
              <a:t>2024-11-27</a:t>
            </a:fld>
            <a:endParaRPr lang="en-SE"/>
          </a:p>
        </p:txBody>
      </p:sp>
      <p:sp>
        <p:nvSpPr>
          <p:cNvPr id="5" name="Footer Placeholder 4">
            <a:extLst>
              <a:ext uri="{FF2B5EF4-FFF2-40B4-BE49-F238E27FC236}">
                <a16:creationId xmlns:a16="http://schemas.microsoft.com/office/drawing/2014/main" id="{BED6EA67-6DCC-2042-B535-F6224CF7B0B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68B8E06-7C96-2343-B7D2-45C29010D20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Content Placeholder 2">
            <a:extLst>
              <a:ext uri="{FF2B5EF4-FFF2-40B4-BE49-F238E27FC236}">
                <a16:creationId xmlns:a16="http://schemas.microsoft.com/office/drawing/2014/main" id="{B83D36E5-D324-7643-8C5F-81F84C8CFC4A}"/>
              </a:ext>
            </a:extLst>
          </p:cNvPr>
          <p:cNvSpPr>
            <a:spLocks noGrp="1"/>
          </p:cNvSpPr>
          <p:nvPr>
            <p:ph idx="1"/>
          </p:nvPr>
        </p:nvSpPr>
        <p:spPr>
          <a:xfrm>
            <a:off x="838200" y="1620455"/>
            <a:ext cx="10515600" cy="45565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cxnSp>
        <p:nvCxnSpPr>
          <p:cNvPr id="12" name="Straight Connector 11">
            <a:extLst>
              <a:ext uri="{FF2B5EF4-FFF2-40B4-BE49-F238E27FC236}">
                <a16:creationId xmlns:a16="http://schemas.microsoft.com/office/drawing/2014/main" id="{D21A624C-EAFE-AB41-BE6A-6CA890D880EA}"/>
              </a:ext>
            </a:extLst>
          </p:cNvPr>
          <p:cNvCxnSpPr>
            <a:cxnSpLocks/>
          </p:cNvCxnSpPr>
          <p:nvPr userDrawn="1"/>
        </p:nvCxnSpPr>
        <p:spPr>
          <a:xfrm>
            <a:off x="778710" y="1395378"/>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food&#10;&#10;Description automatically generated">
            <a:extLst>
              <a:ext uri="{FF2B5EF4-FFF2-40B4-BE49-F238E27FC236}">
                <a16:creationId xmlns:a16="http://schemas.microsoft.com/office/drawing/2014/main" id="{9D321763-2196-5949-A4C4-5C6095E8386A}"/>
              </a:ext>
            </a:extLst>
          </p:cNvPr>
          <p:cNvPicPr>
            <a:picLocks noChangeAspect="1"/>
          </p:cNvPicPr>
          <p:nvPr userDrawn="1"/>
        </p:nvPicPr>
        <p:blipFill>
          <a:blip r:embed="rId2"/>
          <a:stretch>
            <a:fillRect/>
          </a:stretch>
        </p:blipFill>
        <p:spPr>
          <a:xfrm>
            <a:off x="8295767" y="486408"/>
            <a:ext cx="3058033" cy="768350"/>
          </a:xfrm>
          <a:prstGeom prst="rect">
            <a:avLst/>
          </a:prstGeom>
        </p:spPr>
      </p:pic>
      <p:pic>
        <p:nvPicPr>
          <p:cNvPr id="14" name="Picture 13" descr="A close up of a logo&#10;&#10;Description automatically generated">
            <a:extLst>
              <a:ext uri="{FF2B5EF4-FFF2-40B4-BE49-F238E27FC236}">
                <a16:creationId xmlns:a16="http://schemas.microsoft.com/office/drawing/2014/main" id="{0C5AE585-8785-0240-9577-627154EBD35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8710" y="486408"/>
            <a:ext cx="3605531" cy="783426"/>
          </a:xfrm>
          <a:prstGeom prst="rect">
            <a:avLst/>
          </a:prstGeom>
        </p:spPr>
      </p:pic>
      <p:cxnSp>
        <p:nvCxnSpPr>
          <p:cNvPr id="15" name="Straight Connector 14">
            <a:extLst>
              <a:ext uri="{FF2B5EF4-FFF2-40B4-BE49-F238E27FC236}">
                <a16:creationId xmlns:a16="http://schemas.microsoft.com/office/drawing/2014/main" id="{00F62C54-D600-CB4A-A78F-B235D2C97A20}"/>
              </a:ext>
            </a:extLst>
          </p:cNvPr>
          <p:cNvCxnSpPr>
            <a:cxnSpLocks/>
          </p:cNvCxnSpPr>
          <p:nvPr userDrawn="1"/>
        </p:nvCxnSpPr>
        <p:spPr>
          <a:xfrm flipH="1">
            <a:off x="0" y="6811702"/>
            <a:ext cx="12192000" cy="0"/>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9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3" name="Picture Placeholder 2">
            <a:extLst>
              <a:ext uri="{FF2B5EF4-FFF2-40B4-BE49-F238E27FC236}">
                <a16:creationId xmlns:a16="http://schemas.microsoft.com/office/drawing/2014/main" id="{48CCE356-D3BC-754A-9BBF-EB1FA1E8A83F}"/>
              </a:ext>
            </a:extLst>
          </p:cNvPr>
          <p:cNvSpPr>
            <a:spLocks noGrp="1"/>
          </p:cNvSpPr>
          <p:nvPr>
            <p:ph type="pic" idx="1"/>
          </p:nvPr>
        </p:nvSpPr>
        <p:spPr>
          <a:xfrm>
            <a:off x="0" y="0"/>
            <a:ext cx="5224041" cy="68579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11" name="Date Placeholder 10"/>
          <p:cNvSpPr>
            <a:spLocks noGrp="1"/>
          </p:cNvSpPr>
          <p:nvPr>
            <p:ph type="dt" sz="half" idx="10"/>
          </p:nvPr>
        </p:nvSpPr>
        <p:spPr/>
        <p:txBody>
          <a:bodyPr/>
          <a:lstStyle/>
          <a:p>
            <a:fld id="{A43A9D8E-04BF-43F4-90B7-C89EF2547A12}" type="datetime1">
              <a:rPr lang="sv-SE" smtClean="0"/>
              <a:t>2024-11-27</a:t>
            </a:fld>
            <a:endParaRPr lang="en-SE" dirty="0"/>
          </a:p>
        </p:txBody>
      </p:sp>
      <p:sp>
        <p:nvSpPr>
          <p:cNvPr id="12" name="Footer Placeholder 11"/>
          <p:cNvSpPr>
            <a:spLocks noGrp="1"/>
          </p:cNvSpPr>
          <p:nvPr>
            <p:ph type="ftr" sz="quarter" idx="11"/>
          </p:nvPr>
        </p:nvSpPr>
        <p:spPr/>
        <p:txBody>
          <a:bodyPr/>
          <a:lstStyle/>
          <a:p>
            <a:endParaRPr lang="en-SE"/>
          </a:p>
        </p:txBody>
      </p:sp>
      <p:sp>
        <p:nvSpPr>
          <p:cNvPr id="13" name="Slide Number Placeholder 12"/>
          <p:cNvSpPr>
            <a:spLocks noGrp="1"/>
          </p:cNvSpPr>
          <p:nvPr>
            <p:ph type="sldNum" sz="quarter" idx="12"/>
          </p:nvPr>
        </p:nvSpPr>
        <p:spPr/>
        <p:txBody>
          <a:bodyPr/>
          <a:lstStyle/>
          <a:p>
            <a:fld id="{35221EB6-9A4B-514E-B577-5DABAA360181}" type="slidenum">
              <a:rPr lang="en-SE" smtClean="0"/>
              <a:t>‹#›</a:t>
            </a:fld>
            <a:endParaRPr lang="en-SE"/>
          </a:p>
        </p:txBody>
      </p:sp>
      <p:pic>
        <p:nvPicPr>
          <p:cNvPr id="6" name="Graphic 5">
            <a:extLst>
              <a:ext uri="{FF2B5EF4-FFF2-40B4-BE49-F238E27FC236}">
                <a16:creationId xmlns:a16="http://schemas.microsoft.com/office/drawing/2014/main" id="{13BECC30-E3A3-7742-A3EB-417448FEBB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72050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with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7EE6-FCB6-694E-84DA-F54906F139F6}"/>
              </a:ext>
            </a:extLst>
          </p:cNvPr>
          <p:cNvSpPr>
            <a:spLocks noGrp="1"/>
          </p:cNvSpPr>
          <p:nvPr>
            <p:ph type="title"/>
          </p:nvPr>
        </p:nvSpPr>
        <p:spPr>
          <a:xfrm>
            <a:off x="6097588" y="1195253"/>
            <a:ext cx="5256212" cy="917325"/>
          </a:xfrm>
        </p:spPr>
        <p:txBody>
          <a:bodyPr anchor="b"/>
          <a:lstStyle>
            <a:lvl1pPr>
              <a:defRPr sz="3200"/>
            </a:lvl1pPr>
          </a:lstStyle>
          <a:p>
            <a:r>
              <a:rPr lang="sv-SE"/>
              <a:t>Klicka här för att ändra mall för rubrikformat</a:t>
            </a:r>
            <a:endParaRPr lang="en-SE" dirty="0"/>
          </a:p>
        </p:txBody>
      </p:sp>
      <p:sp>
        <p:nvSpPr>
          <p:cNvPr id="4" name="Text Placeholder 3">
            <a:extLst>
              <a:ext uri="{FF2B5EF4-FFF2-40B4-BE49-F238E27FC236}">
                <a16:creationId xmlns:a16="http://schemas.microsoft.com/office/drawing/2014/main" id="{2A7E4F5B-A5C9-B445-B368-AF0DCCAD5F8F}"/>
              </a:ext>
            </a:extLst>
          </p:cNvPr>
          <p:cNvSpPr>
            <a:spLocks noGrp="1"/>
          </p:cNvSpPr>
          <p:nvPr>
            <p:ph type="body" sz="half" idx="2"/>
          </p:nvPr>
        </p:nvSpPr>
        <p:spPr>
          <a:xfrm>
            <a:off x="6097588" y="2226365"/>
            <a:ext cx="5256212" cy="3774054"/>
          </a:xfrm>
        </p:spPr>
        <p:txBody>
          <a:bodyPr>
            <a:normAutofit/>
          </a:bodyPr>
          <a:lstStyle>
            <a:lvl1pPr marL="285750" indent="-285750">
              <a:buFont typeface="Arial" panose="020B0604020202020204" pitchFamily="34" charset="0"/>
              <a:buChar char="•"/>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9F664CA9-DE93-B94D-B824-447646F7D937}"/>
              </a:ext>
            </a:extLst>
          </p:cNvPr>
          <p:cNvSpPr>
            <a:spLocks noGrp="1"/>
          </p:cNvSpPr>
          <p:nvPr>
            <p:ph type="dt" sz="half" idx="10"/>
          </p:nvPr>
        </p:nvSpPr>
        <p:spPr/>
        <p:txBody>
          <a:bodyPr/>
          <a:lstStyle/>
          <a:p>
            <a:fld id="{551E62BB-5EED-4661-8E2F-1958381D9409}" type="datetime1">
              <a:rPr lang="sv-SE" smtClean="0"/>
              <a:t>2024-11-27</a:t>
            </a:fld>
            <a:endParaRPr lang="en-SE"/>
          </a:p>
        </p:txBody>
      </p:sp>
      <p:sp>
        <p:nvSpPr>
          <p:cNvPr id="6" name="Footer Placeholder 5">
            <a:extLst>
              <a:ext uri="{FF2B5EF4-FFF2-40B4-BE49-F238E27FC236}">
                <a16:creationId xmlns:a16="http://schemas.microsoft.com/office/drawing/2014/main" id="{974FEAF6-5572-0A46-A591-9EDD41FBF230}"/>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20CED87-7921-3A4D-8D4F-B7AD5E1B2B8D}"/>
              </a:ext>
            </a:extLst>
          </p:cNvPr>
          <p:cNvSpPr>
            <a:spLocks noGrp="1"/>
          </p:cNvSpPr>
          <p:nvPr>
            <p:ph type="sldNum" sz="quarter" idx="12"/>
          </p:nvPr>
        </p:nvSpPr>
        <p:spPr/>
        <p:txBody>
          <a:bodyPr/>
          <a:lstStyle/>
          <a:p>
            <a:fld id="{35221EB6-9A4B-514E-B577-5DABAA360181}" type="slidenum">
              <a:rPr lang="en-SE" smtClean="0"/>
              <a:t>‹#›</a:t>
            </a:fld>
            <a:endParaRPr lang="en-SE"/>
          </a:p>
        </p:txBody>
      </p:sp>
      <p:pic>
        <p:nvPicPr>
          <p:cNvPr id="16" name="Picture 15" descr="A picture containing light&#10;&#10;Description automatically generated">
            <a:extLst>
              <a:ext uri="{FF2B5EF4-FFF2-40B4-BE49-F238E27FC236}">
                <a16:creationId xmlns:a16="http://schemas.microsoft.com/office/drawing/2014/main" id="{0E2BC420-789F-F54A-8515-6E173CEBC86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
        <p:nvSpPr>
          <p:cNvPr id="9" name="Rectangle 8">
            <a:extLst>
              <a:ext uri="{FF2B5EF4-FFF2-40B4-BE49-F238E27FC236}">
                <a16:creationId xmlns:a16="http://schemas.microsoft.com/office/drawing/2014/main" id="{1ABDC27D-A336-6E4B-B112-3D8F93FE7981}"/>
              </a:ext>
            </a:extLst>
          </p:cNvPr>
          <p:cNvSpPr/>
          <p:nvPr userDrawn="1"/>
        </p:nvSpPr>
        <p:spPr>
          <a:xfrm>
            <a:off x="1" y="0"/>
            <a:ext cx="5256212" cy="6857999"/>
          </a:xfrm>
          <a:prstGeom prst="rect">
            <a:avLst/>
          </a:prstGeom>
          <a:solidFill>
            <a:srgbClr val="A7C9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0" name="Graphic 9">
            <a:extLst>
              <a:ext uri="{FF2B5EF4-FFF2-40B4-BE49-F238E27FC236}">
                <a16:creationId xmlns:a16="http://schemas.microsoft.com/office/drawing/2014/main" id="{01987801-3CC3-F243-8910-80E839149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33407" y="365125"/>
            <a:ext cx="1641599" cy="602847"/>
          </a:xfrm>
          <a:prstGeom prst="rect">
            <a:avLst/>
          </a:prstGeom>
        </p:spPr>
      </p:pic>
    </p:spTree>
    <p:extLst>
      <p:ext uri="{BB962C8B-B14F-4D97-AF65-F5344CB8AC3E}">
        <p14:creationId xmlns:p14="http://schemas.microsoft.com/office/powerpoint/2010/main" val="238302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_with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408EEAE-66ED-44AE-B37C-FD2C1E45C326}"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50705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_with picture_no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590263"/>
            <a:ext cx="3803247" cy="45867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6577E3BE-8C50-49F9-870C-A45F565924F9}" type="datetime1">
              <a:rPr lang="sv-SE" smtClean="0"/>
              <a:t>2024-11-27</a:t>
            </a:fld>
            <a:endParaRPr lang="en-SE"/>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9" name="Picture Placeholder 2">
            <a:extLst>
              <a:ext uri="{FF2B5EF4-FFF2-40B4-BE49-F238E27FC236}">
                <a16:creationId xmlns:a16="http://schemas.microsoft.com/office/drawing/2014/main" id="{F9FD3AA2-93FA-F743-888D-46EEB850814B}"/>
              </a:ext>
            </a:extLst>
          </p:cNvPr>
          <p:cNvSpPr>
            <a:spLocks noGrp="1"/>
          </p:cNvSpPr>
          <p:nvPr>
            <p:ph type="pic" idx="13"/>
          </p:nvPr>
        </p:nvSpPr>
        <p:spPr>
          <a:xfrm>
            <a:off x="4849792" y="1590262"/>
            <a:ext cx="6504008" cy="4586699"/>
          </a:xfrm>
          <a:solidFill>
            <a:schemeClr val="accent5"/>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SE" dirty="0"/>
          </a:p>
        </p:txBody>
      </p:sp>
      <p:sp>
        <p:nvSpPr>
          <p:cNvPr id="18" name="Title 1">
            <a:extLst>
              <a:ext uri="{FF2B5EF4-FFF2-40B4-BE49-F238E27FC236}">
                <a16:creationId xmlns:a16="http://schemas.microsoft.com/office/drawing/2014/main" id="{C8F7C742-0744-6340-A5AF-1B561DC7005F}"/>
              </a:ext>
            </a:extLst>
          </p:cNvPr>
          <p:cNvSpPr>
            <a:spLocks noGrp="1"/>
          </p:cNvSpPr>
          <p:nvPr>
            <p:ph type="title"/>
          </p:nvPr>
        </p:nvSpPr>
        <p:spPr>
          <a:xfrm>
            <a:off x="2095018" y="365126"/>
            <a:ext cx="8281434" cy="830128"/>
          </a:xfrm>
        </p:spPr>
        <p:txBody>
          <a:bodyPr/>
          <a:lstStyle/>
          <a:p>
            <a:r>
              <a:rPr lang="sv-SE"/>
              <a:t>Klicka här för att ändra mall för rubrikformat</a:t>
            </a:r>
            <a:endParaRPr lang="en-SE" dirty="0"/>
          </a:p>
        </p:txBody>
      </p:sp>
      <p:cxnSp>
        <p:nvCxnSpPr>
          <p:cNvPr id="19" name="Straight Connector 18">
            <a:extLst>
              <a:ext uri="{FF2B5EF4-FFF2-40B4-BE49-F238E27FC236}">
                <a16:creationId xmlns:a16="http://schemas.microsoft.com/office/drawing/2014/main" id="{DE5DFC2C-5E80-5A4E-A949-486D194F6493}"/>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ight&#10;&#10;Description automatically generated">
            <a:extLst>
              <a:ext uri="{FF2B5EF4-FFF2-40B4-BE49-F238E27FC236}">
                <a16:creationId xmlns:a16="http://schemas.microsoft.com/office/drawing/2014/main" id="{3B9C1071-3AF0-E144-9976-26F383021B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spTree>
    <p:extLst>
      <p:ext uri="{BB962C8B-B14F-4D97-AF65-F5344CB8AC3E}">
        <p14:creationId xmlns:p14="http://schemas.microsoft.com/office/powerpoint/2010/main" val="11353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7F7F6-ABC1-9148-900D-C08BC0D64277}"/>
              </a:ext>
            </a:extLst>
          </p:cNvPr>
          <p:cNvSpPr>
            <a:spLocks noGrp="1"/>
          </p:cNvSpPr>
          <p:nvPr>
            <p:ph idx="1"/>
          </p:nvPr>
        </p:nvSpPr>
        <p:spPr>
          <a:xfrm>
            <a:off x="838200" y="1486801"/>
            <a:ext cx="10515600" cy="4690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Date Placeholder 3">
            <a:extLst>
              <a:ext uri="{FF2B5EF4-FFF2-40B4-BE49-F238E27FC236}">
                <a16:creationId xmlns:a16="http://schemas.microsoft.com/office/drawing/2014/main" id="{C0681B03-930C-1F43-9009-3053A51A9EE5}"/>
              </a:ext>
            </a:extLst>
          </p:cNvPr>
          <p:cNvSpPr>
            <a:spLocks noGrp="1"/>
          </p:cNvSpPr>
          <p:nvPr>
            <p:ph type="dt" sz="half" idx="10"/>
          </p:nvPr>
        </p:nvSpPr>
        <p:spPr/>
        <p:txBody>
          <a:bodyPr/>
          <a:lstStyle/>
          <a:p>
            <a:fld id="{CDFC4D25-E039-42FB-9F83-88AA0D33893B}" type="datetime1">
              <a:rPr lang="sv-SE" smtClean="0"/>
              <a:t>2024-11-27</a:t>
            </a:fld>
            <a:endParaRPr lang="en-SE" dirty="0"/>
          </a:p>
        </p:txBody>
      </p:sp>
      <p:sp>
        <p:nvSpPr>
          <p:cNvPr id="5" name="Footer Placeholder 4">
            <a:extLst>
              <a:ext uri="{FF2B5EF4-FFF2-40B4-BE49-F238E27FC236}">
                <a16:creationId xmlns:a16="http://schemas.microsoft.com/office/drawing/2014/main" id="{A42703FA-AF67-B541-9F77-D988A1DC2C8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1B0B021-C5A2-A646-89AA-7CC065439B25}"/>
              </a:ext>
            </a:extLst>
          </p:cNvPr>
          <p:cNvSpPr>
            <a:spLocks noGrp="1"/>
          </p:cNvSpPr>
          <p:nvPr>
            <p:ph type="sldNum" sz="quarter" idx="12"/>
          </p:nvPr>
        </p:nvSpPr>
        <p:spPr/>
        <p:txBody>
          <a:bodyPr/>
          <a:lstStyle/>
          <a:p>
            <a:fld id="{35221EB6-9A4B-514E-B577-5DABAA360181}" type="slidenum">
              <a:rPr lang="en-SE" smtClean="0"/>
              <a:t>‹#›</a:t>
            </a:fld>
            <a:endParaRPr lang="en-SE"/>
          </a:p>
        </p:txBody>
      </p:sp>
      <p:sp>
        <p:nvSpPr>
          <p:cNvPr id="23" name="Title 1">
            <a:extLst>
              <a:ext uri="{FF2B5EF4-FFF2-40B4-BE49-F238E27FC236}">
                <a16:creationId xmlns:a16="http://schemas.microsoft.com/office/drawing/2014/main" id="{36A62D3F-A39F-6E47-97F2-2386939AF23E}"/>
              </a:ext>
            </a:extLst>
          </p:cNvPr>
          <p:cNvSpPr>
            <a:spLocks noGrp="1"/>
          </p:cNvSpPr>
          <p:nvPr>
            <p:ph type="title"/>
          </p:nvPr>
        </p:nvSpPr>
        <p:spPr>
          <a:xfrm>
            <a:off x="2463282" y="365126"/>
            <a:ext cx="7913170" cy="830128"/>
          </a:xfrm>
        </p:spPr>
        <p:txBody>
          <a:bodyPr/>
          <a:lstStyle>
            <a:lvl1pPr algn="ctr">
              <a:defRPr/>
            </a:lvl1pPr>
          </a:lstStyle>
          <a:p>
            <a:r>
              <a:rPr lang="sv-SE"/>
              <a:t>Klicka här för att ändra mall för rubrikformat</a:t>
            </a:r>
            <a:endParaRPr lang="en-SE" dirty="0"/>
          </a:p>
        </p:txBody>
      </p:sp>
      <p:pic>
        <p:nvPicPr>
          <p:cNvPr id="25" name="Picture 24" descr="A picture containing light&#10;&#10;Description automatically generated">
            <a:extLst>
              <a:ext uri="{FF2B5EF4-FFF2-40B4-BE49-F238E27FC236}">
                <a16:creationId xmlns:a16="http://schemas.microsoft.com/office/drawing/2014/main" id="{9C7AD4F0-3B83-734C-A210-0EF6423598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14882" y="365125"/>
            <a:ext cx="877836" cy="830128"/>
          </a:xfrm>
          <a:prstGeom prst="rect">
            <a:avLst/>
          </a:prstGeom>
        </p:spPr>
      </p:pic>
      <p:cxnSp>
        <p:nvCxnSpPr>
          <p:cNvPr id="26" name="Straight Connector 25">
            <a:extLst>
              <a:ext uri="{FF2B5EF4-FFF2-40B4-BE49-F238E27FC236}">
                <a16:creationId xmlns:a16="http://schemas.microsoft.com/office/drawing/2014/main" id="{AE347D2B-A57F-964B-B32F-1405615FCCE5}"/>
              </a:ext>
            </a:extLst>
          </p:cNvPr>
          <p:cNvCxnSpPr>
            <a:cxnSpLocks/>
          </p:cNvCxnSpPr>
          <p:nvPr userDrawn="1"/>
        </p:nvCxnSpPr>
        <p:spPr>
          <a:xfrm>
            <a:off x="828261" y="1221757"/>
            <a:ext cx="10515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68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2523280" y="365125"/>
            <a:ext cx="6591769" cy="1325563"/>
          </a:xfrm>
          <a:prstGeom prst="rect">
            <a:avLst/>
          </a:prstGeom>
        </p:spPr>
        <p:txBody>
          <a:bodyPr vert="horz" lIns="91440" tIns="45720" rIns="91440" bIns="45720" rtlCol="0" anchor="ctr">
            <a:normAutofit/>
          </a:bodyPr>
          <a:lstStyle/>
          <a:p>
            <a:r>
              <a:rPr lang="sv-SE"/>
              <a:t>Klicka här för att ändra mall för rubrikformat</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540C4-79C0-4C65-AAAD-34311DB5FFD6}" type="datetime1">
              <a:rPr lang="sv-SE" smtClean="0"/>
              <a:t>2024-11-27</a:t>
            </a:fld>
            <a:endParaRPr lang="en-SE" dirty="0"/>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pic>
        <p:nvPicPr>
          <p:cNvPr id="7" name="Picture 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11610" y="238589"/>
            <a:ext cx="1640339" cy="880778"/>
          </a:xfrm>
          <a:prstGeom prst="rect">
            <a:avLst/>
          </a:prstGeom>
        </p:spPr>
      </p:pic>
    </p:spTree>
    <p:extLst>
      <p:ext uri="{BB962C8B-B14F-4D97-AF65-F5344CB8AC3E}">
        <p14:creationId xmlns:p14="http://schemas.microsoft.com/office/powerpoint/2010/main" val="4072643455"/>
      </p:ext>
    </p:extLst>
  </p:cSld>
  <p:clrMap bg1="lt1" tx1="dk1" bg2="lt2" tx2="dk2" accent1="accent1" accent2="accent2" accent3="accent3" accent4="accent4" accent5="accent5" accent6="accent6" hlink="hlink" folHlink="folHlink"/>
  <p:sldLayoutIdLst>
    <p:sldLayoutId id="2147483870" r:id="rId1"/>
    <p:sldLayoutId id="2147483888" r:id="rId2"/>
    <p:sldLayoutId id="2147483931" r:id="rId3"/>
    <p:sldLayoutId id="2147483872" r:id="rId4"/>
    <p:sldLayoutId id="2147483880" r:id="rId5"/>
    <p:sldLayoutId id="2147483906" r:id="rId6"/>
    <p:sldLayoutId id="2147483884" r:id="rId7"/>
    <p:sldLayoutId id="2147483932" r:id="rId8"/>
    <p:sldLayoutId id="2147483871" r:id="rId9"/>
    <p:sldLayoutId id="2147483933" r:id="rId10"/>
    <p:sldLayoutId id="2147483873" r:id="rId11"/>
    <p:sldLayoutId id="2147483874" r:id="rId12"/>
    <p:sldLayoutId id="2147483881" r:id="rId13"/>
    <p:sldLayoutId id="2147483882" r:id="rId14"/>
    <p:sldLayoutId id="2147483929" r:id="rId15"/>
    <p:sldLayoutId id="2147483875" r:id="rId16"/>
    <p:sldLayoutId id="2147483885" r:id="rId17"/>
    <p:sldLayoutId id="2147483886" r:id="rId18"/>
    <p:sldLayoutId id="2147483887" r:id="rId19"/>
    <p:sldLayoutId id="2147483907" r:id="rId20"/>
    <p:sldLayoutId id="2147483939" r:id="rId21"/>
    <p:sldLayoutId id="2147483940" r:id="rId22"/>
    <p:sldLayoutId id="2147483941" r:id="rId23"/>
  </p:sldLayoutIdLst>
  <p:hf sldNum="0" hdr="0" ftr="0"/>
  <p:txStyles>
    <p:titleStyle>
      <a:lvl1pPr algn="ctr"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450B-7DB0-6549-B90C-D198DCA4884F}"/>
              </a:ext>
            </a:extLst>
          </p:cNvPr>
          <p:cNvSpPr>
            <a:spLocks noGrp="1"/>
          </p:cNvSpPr>
          <p:nvPr>
            <p:ph type="title"/>
          </p:nvPr>
        </p:nvSpPr>
        <p:spPr>
          <a:xfrm>
            <a:off x="838200" y="365125"/>
            <a:ext cx="827685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367C81CA-B5B3-C24C-A670-8E2DF108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7C29635-5A72-F645-B573-2527BEC410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BDD69-496E-4686-9229-1E679295E21B}" type="datetime1">
              <a:rPr lang="sv-SE" smtClean="0"/>
              <a:t>2024-11-27</a:t>
            </a:fld>
            <a:endParaRPr lang="en-SE"/>
          </a:p>
        </p:txBody>
      </p:sp>
      <p:sp>
        <p:nvSpPr>
          <p:cNvPr id="5" name="Footer Placeholder 4">
            <a:extLst>
              <a:ext uri="{FF2B5EF4-FFF2-40B4-BE49-F238E27FC236}">
                <a16:creationId xmlns:a16="http://schemas.microsoft.com/office/drawing/2014/main" id="{FDE40280-FBDB-E647-BC41-CA933A44E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728A5040-A631-044A-B25B-D6DA44C4E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1EB6-9A4B-514E-B577-5DABAA360181}" type="slidenum">
              <a:rPr lang="en-SE" smtClean="0"/>
              <a:t>‹#›</a:t>
            </a:fld>
            <a:endParaRPr lang="en-SE"/>
          </a:p>
        </p:txBody>
      </p:sp>
    </p:spTree>
    <p:extLst>
      <p:ext uri="{BB962C8B-B14F-4D97-AF65-F5344CB8AC3E}">
        <p14:creationId xmlns:p14="http://schemas.microsoft.com/office/powerpoint/2010/main" val="418670179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4" r:id="rId3"/>
    <p:sldLayoutId id="2147483915" r:id="rId4"/>
    <p:sldLayoutId id="2147483916" r:id="rId5"/>
    <p:sldLayoutId id="2147483917" r:id="rId6"/>
    <p:sldLayoutId id="2147483918" r:id="rId7"/>
    <p:sldLayoutId id="2147483934" r:id="rId8"/>
    <p:sldLayoutId id="2147483919" r:id="rId9"/>
    <p:sldLayoutId id="2147483936" r:id="rId10"/>
    <p:sldLayoutId id="2147483920" r:id="rId11"/>
    <p:sldLayoutId id="2147483921" r:id="rId12"/>
    <p:sldLayoutId id="2147483922" r:id="rId13"/>
    <p:sldLayoutId id="2147483923" r:id="rId14"/>
    <p:sldLayoutId id="2147483930" r:id="rId15"/>
    <p:sldLayoutId id="2147483924" r:id="rId16"/>
    <p:sldLayoutId id="2147483925" r:id="rId17"/>
    <p:sldLayoutId id="2147483927" r:id="rId18"/>
    <p:sldLayoutId id="2147483928" r:id="rId19"/>
    <p:sldLayoutId id="2147483937" r:id="rId20"/>
  </p:sldLayoutIdLst>
  <p:hf sldNum="0" hdr="0" ftr="0"/>
  <p:txStyles>
    <p:titleStyle>
      <a:lvl1pPr algn="l" defTabSz="914400" rtl="0" eaLnBrk="1" latinLnBrk="0" hangingPunct="1">
        <a:lnSpc>
          <a:spcPct val="90000"/>
        </a:lnSpc>
        <a:spcBef>
          <a:spcPct val="0"/>
        </a:spcBef>
        <a:buNone/>
        <a:defRPr sz="4000" b="1" kern="1200">
          <a:solidFill>
            <a:schemeClr val="bg2">
              <a:lumMod val="1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software.broadinstitute.org/gatk/best-practices/"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ctrTitle"/>
          </p:nvPr>
        </p:nvSpPr>
        <p:spPr>
          <a:xfrm>
            <a:off x="1523999" y="1269833"/>
            <a:ext cx="10397067" cy="2240129"/>
          </a:xfrm>
        </p:spPr>
        <p:txBody>
          <a:bodyPr/>
          <a:lstStyle/>
          <a:p>
            <a:pPr algn="l"/>
            <a:r>
              <a:rPr lang="en-GB" dirty="0"/>
              <a:t>Variant-calling Workflow</a:t>
            </a:r>
          </a:p>
        </p:txBody>
      </p:sp>
      <p:sp>
        <p:nvSpPr>
          <p:cNvPr id="8" name="Platshållare för innehåll 7">
            <a:extLst>
              <a:ext uri="{FF2B5EF4-FFF2-40B4-BE49-F238E27FC236}">
                <a16:creationId xmlns:a16="http://schemas.microsoft.com/office/drawing/2014/main" id="{36D0A602-77EA-FB40-B120-D7BDB3BFBB00}"/>
              </a:ext>
            </a:extLst>
          </p:cNvPr>
          <p:cNvSpPr>
            <a:spLocks noGrp="1"/>
          </p:cNvSpPr>
          <p:nvPr>
            <p:ph type="subTitle" idx="1"/>
          </p:nvPr>
        </p:nvSpPr>
        <p:spPr>
          <a:xfrm>
            <a:off x="1524000" y="3827815"/>
            <a:ext cx="9144000" cy="1655762"/>
          </a:xfrm>
        </p:spPr>
        <p:txBody>
          <a:bodyPr/>
          <a:lstStyle/>
          <a:p>
            <a:endParaRPr lang="en-GB" dirty="0"/>
          </a:p>
        </p:txBody>
      </p:sp>
    </p:spTree>
    <p:extLst>
      <p:ext uri="{BB962C8B-B14F-4D97-AF65-F5344CB8AC3E}">
        <p14:creationId xmlns:p14="http://schemas.microsoft.com/office/powerpoint/2010/main" val="113171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reference genome</a:t>
            </a:r>
          </a:p>
        </p:txBody>
      </p:sp>
      <p:pic>
        <p:nvPicPr>
          <p:cNvPr id="4" name="Picture 3"/>
          <p:cNvPicPr>
            <a:picLocks noChangeAspect="1"/>
          </p:cNvPicPr>
          <p:nvPr/>
        </p:nvPicPr>
        <p:blipFill>
          <a:blip r:embed="rId2"/>
          <a:stretch>
            <a:fillRect/>
          </a:stretch>
        </p:blipFill>
        <p:spPr>
          <a:xfrm>
            <a:off x="1831885" y="2577351"/>
            <a:ext cx="3509538" cy="1680324"/>
          </a:xfrm>
          <a:prstGeom prst="rect">
            <a:avLst/>
          </a:prstGeom>
        </p:spPr>
      </p:pic>
      <p:sp>
        <p:nvSpPr>
          <p:cNvPr id="5" name="TextBox 4"/>
          <p:cNvSpPr txBox="1"/>
          <p:nvPr/>
        </p:nvSpPr>
        <p:spPr>
          <a:xfrm>
            <a:off x="5485626" y="1662282"/>
            <a:ext cx="5225911" cy="3222036"/>
          </a:xfrm>
          <a:prstGeom prst="rect">
            <a:avLst/>
          </a:prstGeom>
          <a:noFill/>
        </p:spPr>
        <p:txBody>
          <a:bodyPr wrap="square" rtlCol="0">
            <a:spAutoFit/>
          </a:bodyPr>
          <a:lstStyle/>
          <a:p>
            <a:r>
              <a:rPr lang="en-US" sz="1846" dirty="0"/>
              <a:t>A reference genome is a </a:t>
            </a:r>
            <a:r>
              <a:rPr lang="en-US" sz="2000" dirty="0"/>
              <a:t>haploid nucleic acid sequence which represents a species genome.</a:t>
            </a:r>
          </a:p>
          <a:p>
            <a:pPr lvl="1"/>
            <a:endParaRPr lang="en-US" sz="1846" i="1" dirty="0"/>
          </a:p>
          <a:p>
            <a:r>
              <a:rPr lang="en-US" dirty="0">
                <a:cs typeface="Courier"/>
              </a:rPr>
              <a:t>The first draft of the human genome contained 150,000 gaps.</a:t>
            </a:r>
          </a:p>
          <a:p>
            <a:endParaRPr lang="en-US" dirty="0">
              <a:cs typeface="Courier"/>
            </a:endParaRPr>
          </a:p>
          <a:p>
            <a:r>
              <a:rPr lang="en-US" dirty="0">
                <a:cs typeface="Courier"/>
              </a:rPr>
              <a:t>GRCh37: 250 gaps</a:t>
            </a:r>
          </a:p>
          <a:p>
            <a:endParaRPr lang="en-US" dirty="0">
              <a:cs typeface="Courier"/>
            </a:endParaRPr>
          </a:p>
          <a:p>
            <a:r>
              <a:rPr lang="en-US" dirty="0"/>
              <a:t>We will work with GRCh37 in the lab. </a:t>
            </a:r>
            <a:endParaRPr lang="en-US" dirty="0">
              <a:cs typeface="Courier"/>
            </a:endParaRPr>
          </a:p>
          <a:p>
            <a:endParaRPr lang="en-GB" sz="1846" dirty="0"/>
          </a:p>
          <a:p>
            <a:endParaRPr lang="en-GB" sz="1846" dirty="0"/>
          </a:p>
        </p:txBody>
      </p:sp>
    </p:spTree>
    <p:extLst>
      <p:ext uri="{BB962C8B-B14F-4D97-AF65-F5344CB8AC3E}">
        <p14:creationId xmlns:p14="http://schemas.microsoft.com/office/powerpoint/2010/main" val="414183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5F5F4E3-5275-8549-850B-88832ED09B49}"/>
              </a:ext>
            </a:extLst>
          </p:cNvPr>
          <p:cNvSpPr>
            <a:spLocks noGrp="1"/>
          </p:cNvSpPr>
          <p:nvPr>
            <p:ph idx="1"/>
          </p:nvPr>
        </p:nvSpPr>
        <p:spPr/>
        <p:txBody>
          <a:bodyPr>
            <a:normAutofit fontScale="92500" lnSpcReduction="10000"/>
          </a:bodyPr>
          <a:lstStyle/>
          <a:p>
            <a:pPr marL="0" indent="0">
              <a:buNone/>
            </a:pPr>
            <a:br>
              <a:rPr lang="en-GB" dirty="0"/>
            </a:br>
            <a:r>
              <a:rPr lang="en-GB" dirty="0"/>
              <a:t>The reference genome sequence is used as input in many bioinformatics applications for NGS data:</a:t>
            </a:r>
          </a:p>
          <a:p>
            <a:r>
              <a:rPr lang="en-GB" dirty="0"/>
              <a:t>	mapping</a:t>
            </a:r>
          </a:p>
          <a:p>
            <a:r>
              <a:rPr lang="en-GB" dirty="0"/>
              <a:t>	variant calling</a:t>
            </a:r>
          </a:p>
          <a:p>
            <a:r>
              <a:rPr lang="en-GB" dirty="0"/>
              <a:t>	annotation </a:t>
            </a:r>
          </a:p>
          <a:p>
            <a:pPr marL="0" indent="0">
              <a:buNone/>
            </a:pPr>
            <a:endParaRPr lang="en-GB" dirty="0"/>
          </a:p>
          <a:p>
            <a:pPr marL="0" indent="0">
              <a:buNone/>
            </a:pPr>
            <a:r>
              <a:rPr lang="en-GB" dirty="0"/>
              <a:t>You must keep track of which version of the reference genome your data was mapped to.</a:t>
            </a:r>
          </a:p>
          <a:p>
            <a:pPr marL="0" indent="0">
              <a:buNone/>
            </a:pPr>
            <a:endParaRPr lang="en-GB" dirty="0"/>
          </a:p>
          <a:p>
            <a:pPr marL="0" indent="0">
              <a:buNone/>
            </a:pPr>
            <a:r>
              <a:rPr lang="en-GB" dirty="0"/>
              <a:t>The same version must be used in all downstream analyses.</a:t>
            </a:r>
          </a:p>
        </p:txBody>
      </p:sp>
      <p:sp>
        <p:nvSpPr>
          <p:cNvPr id="5" name="Rubrik 4">
            <a:extLst>
              <a:ext uri="{FF2B5EF4-FFF2-40B4-BE49-F238E27FC236}">
                <a16:creationId xmlns:a16="http://schemas.microsoft.com/office/drawing/2014/main" id="{782B371B-BA0B-9C4A-89BB-01C73D53A901}"/>
              </a:ext>
            </a:extLst>
          </p:cNvPr>
          <p:cNvSpPr>
            <a:spLocks noGrp="1"/>
          </p:cNvSpPr>
          <p:nvPr>
            <p:ph type="title"/>
          </p:nvPr>
        </p:nvSpPr>
        <p:spPr>
          <a:xfrm>
            <a:off x="2138766" y="380624"/>
            <a:ext cx="8516655" cy="830128"/>
          </a:xfrm>
        </p:spPr>
        <p:txBody>
          <a:bodyPr>
            <a:normAutofit fontScale="90000"/>
          </a:bodyPr>
          <a:lstStyle/>
          <a:p>
            <a:r>
              <a:rPr lang="en-GB" dirty="0"/>
              <a:t>Keep track of the reference version!</a:t>
            </a:r>
          </a:p>
        </p:txBody>
      </p:sp>
    </p:spTree>
    <p:extLst>
      <p:ext uri="{BB962C8B-B14F-4D97-AF65-F5344CB8AC3E}">
        <p14:creationId xmlns:p14="http://schemas.microsoft.com/office/powerpoint/2010/main" val="34155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7820" y="3530001"/>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AACAGGTATATCTTCCCCGCTAGCTAGCTAGCTAGCTAGCTAGCTAGCTACCCTCTTCCTTAGGGACTGTAC</a:t>
            </a:r>
          </a:p>
        </p:txBody>
      </p:sp>
      <p:sp>
        <p:nvSpPr>
          <p:cNvPr id="8" name="TextBox 7"/>
          <p:cNvSpPr txBox="1"/>
          <p:nvPr/>
        </p:nvSpPr>
        <p:spPr>
          <a:xfrm>
            <a:off x="1496428" y="3528018"/>
            <a:ext cx="9856902" cy="350919"/>
          </a:xfrm>
          <a:prstGeom prst="rect">
            <a:avLst/>
          </a:prstGeom>
          <a:noFill/>
        </p:spPr>
        <p:txBody>
          <a:bodyPr wrap="none" lIns="80187" tIns="40095" rIns="80187" bIns="40095" rtlCol="0">
            <a:spAutoFit/>
          </a:bodyPr>
          <a:lstStyle/>
          <a:p>
            <a:r>
              <a:rPr lang="en-US" sz="1754" dirty="0">
                <a:latin typeface="Courier New"/>
                <a:cs typeface="Courier New"/>
              </a:rPr>
              <a:t>AACAGGTATATCTTCCCCGCTAGCTAGCTAGCTA</a:t>
            </a:r>
            <a:r>
              <a:rPr lang="en-US" sz="1754" dirty="0">
                <a:solidFill>
                  <a:srgbClr val="FF0000"/>
                </a:solidFill>
                <a:latin typeface="Courier New"/>
                <a:cs typeface="Courier New"/>
              </a:rPr>
              <a:t>GCTAGCTAGCTAGCTACCCT</a:t>
            </a:r>
            <a:r>
              <a:rPr lang="en-US" sz="1754" dirty="0">
                <a:latin typeface="Courier New"/>
                <a:cs typeface="Courier New"/>
              </a:rPr>
              <a:t>CTTCCTTAGGGACTGTAC</a:t>
            </a:r>
          </a:p>
        </p:txBody>
      </p:sp>
      <p:sp>
        <p:nvSpPr>
          <p:cNvPr id="2" name="Title 1"/>
          <p:cNvSpPr>
            <a:spLocks noGrp="1"/>
          </p:cNvSpPr>
          <p:nvPr>
            <p:ph type="title"/>
          </p:nvPr>
        </p:nvSpPr>
        <p:spPr/>
        <p:txBody>
          <a:bodyPr>
            <a:normAutofit/>
          </a:bodyPr>
          <a:lstStyle/>
          <a:p>
            <a:r>
              <a:rPr lang="en-US" dirty="0"/>
              <a:t>Alignment</a:t>
            </a:r>
          </a:p>
        </p:txBody>
      </p:sp>
      <p:sp>
        <p:nvSpPr>
          <p:cNvPr id="7" name="TextBox 6"/>
          <p:cNvSpPr txBox="1"/>
          <p:nvPr/>
        </p:nvSpPr>
        <p:spPr>
          <a:xfrm>
            <a:off x="6039383" y="3827685"/>
            <a:ext cx="2854985" cy="350919"/>
          </a:xfrm>
          <a:prstGeom prst="rect">
            <a:avLst/>
          </a:prstGeom>
          <a:noFill/>
        </p:spPr>
        <p:txBody>
          <a:bodyPr wrap="none" lIns="80187" tIns="40095" rIns="80187" bIns="40095" rtlCol="0">
            <a:spAutoFit/>
          </a:bodyPr>
          <a:lstStyle/>
          <a:p>
            <a:r>
              <a:rPr lang="en-US" sz="1754" dirty="0">
                <a:solidFill>
                  <a:srgbClr val="FF0000"/>
                </a:solidFill>
                <a:latin typeface="Courier New"/>
                <a:cs typeface="Courier New"/>
              </a:rPr>
              <a:t>GCTAGCTAGCTAGCTACCCT</a:t>
            </a:r>
          </a:p>
        </p:txBody>
      </p:sp>
    </p:spTree>
    <p:extLst>
      <p:ext uri="{BB962C8B-B14F-4D97-AF65-F5344CB8AC3E}">
        <p14:creationId xmlns:p14="http://schemas.microsoft.com/office/powerpoint/2010/main" val="29719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10;&#10;Automatiskt genererad beskrivning">
            <a:extLst>
              <a:ext uri="{FF2B5EF4-FFF2-40B4-BE49-F238E27FC236}">
                <a16:creationId xmlns:a16="http://schemas.microsoft.com/office/drawing/2014/main" id="{C9B30CC1-DF44-4A48-895D-F9C3774BF10F}"/>
              </a:ext>
            </a:extLst>
          </p:cNvPr>
          <p:cNvPicPr>
            <a:picLocks noGrp="1" noChangeAspect="1"/>
          </p:cNvPicPr>
          <p:nvPr>
            <p:ph idx="1"/>
          </p:nvPr>
        </p:nvPicPr>
        <p:blipFill rotWithShape="1">
          <a:blip r:embed="rId2"/>
          <a:stretch/>
        </p:blipFill>
        <p:spPr>
          <a:xfrm>
            <a:off x="3276600" y="1635125"/>
            <a:ext cx="5638800" cy="4394200"/>
          </a:xfrm>
        </p:spPr>
      </p:pic>
      <p:sp>
        <p:nvSpPr>
          <p:cNvPr id="3" name="Rubrik 2">
            <a:extLst>
              <a:ext uri="{FF2B5EF4-FFF2-40B4-BE49-F238E27FC236}">
                <a16:creationId xmlns:a16="http://schemas.microsoft.com/office/drawing/2014/main" id="{3A6AA404-EE5C-B54E-80F5-B725276D1644}"/>
              </a:ext>
            </a:extLst>
          </p:cNvPr>
          <p:cNvSpPr>
            <a:spLocks noGrp="1"/>
          </p:cNvSpPr>
          <p:nvPr>
            <p:ph type="title"/>
          </p:nvPr>
        </p:nvSpPr>
        <p:spPr/>
        <p:txBody>
          <a:bodyPr>
            <a:normAutofit/>
          </a:bodyPr>
          <a:lstStyle/>
          <a:p>
            <a:r>
              <a:rPr lang="en-GB" sz="3600" dirty="0"/>
              <a:t>Burrows-Wheeler Aligner</a:t>
            </a:r>
          </a:p>
        </p:txBody>
      </p:sp>
      <p:sp>
        <p:nvSpPr>
          <p:cNvPr id="6" name="textruta 5">
            <a:extLst>
              <a:ext uri="{FF2B5EF4-FFF2-40B4-BE49-F238E27FC236}">
                <a16:creationId xmlns:a16="http://schemas.microsoft.com/office/drawing/2014/main" id="{4B680BF4-7323-614F-837E-B025777C4CE1}"/>
              </a:ext>
            </a:extLst>
          </p:cNvPr>
          <p:cNvSpPr txBox="1"/>
          <p:nvPr/>
        </p:nvSpPr>
        <p:spPr>
          <a:xfrm>
            <a:off x="2700401" y="1621987"/>
            <a:ext cx="3116494" cy="369332"/>
          </a:xfrm>
          <a:prstGeom prst="rect">
            <a:avLst/>
          </a:prstGeom>
          <a:noFill/>
        </p:spPr>
        <p:txBody>
          <a:bodyPr wrap="none" rtlCol="0">
            <a:spAutoFit/>
          </a:bodyPr>
          <a:lstStyle/>
          <a:p>
            <a:r>
              <a:rPr lang="en-GB" dirty="0"/>
              <a:t>http://bio-</a:t>
            </a:r>
            <a:r>
              <a:rPr lang="en-GB" dirty="0" err="1"/>
              <a:t>bwa.sourceforge.net</a:t>
            </a:r>
            <a:endParaRPr lang="en-GB" dirty="0"/>
          </a:p>
        </p:txBody>
      </p:sp>
      <p:sp>
        <p:nvSpPr>
          <p:cNvPr id="9" name="Rektangel 8">
            <a:extLst>
              <a:ext uri="{FF2B5EF4-FFF2-40B4-BE49-F238E27FC236}">
                <a16:creationId xmlns:a16="http://schemas.microsoft.com/office/drawing/2014/main" id="{236A0AEF-F7A2-4745-9840-95A85BDC6E13}"/>
              </a:ext>
            </a:extLst>
          </p:cNvPr>
          <p:cNvSpPr/>
          <p:nvPr/>
        </p:nvSpPr>
        <p:spPr>
          <a:xfrm>
            <a:off x="6771791" y="2843562"/>
            <a:ext cx="3461313" cy="38589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026" name="Picture 2">
            <a:extLst>
              <a:ext uri="{FF2B5EF4-FFF2-40B4-BE49-F238E27FC236}">
                <a16:creationId xmlns:a16="http://schemas.microsoft.com/office/drawing/2014/main" id="{EA0E0F01-86FE-5E41-AED9-459709106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852" y="3908838"/>
            <a:ext cx="3208429" cy="2424306"/>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7964C3A6-0F64-A149-A9B1-41F441BE6964}"/>
              </a:ext>
            </a:extLst>
          </p:cNvPr>
          <p:cNvSpPr txBox="1"/>
          <p:nvPr/>
        </p:nvSpPr>
        <p:spPr>
          <a:xfrm>
            <a:off x="6876806" y="3029822"/>
            <a:ext cx="3295887" cy="584775"/>
          </a:xfrm>
          <a:prstGeom prst="rect">
            <a:avLst/>
          </a:prstGeom>
          <a:noFill/>
        </p:spPr>
        <p:txBody>
          <a:bodyPr wrap="square" rtlCol="0">
            <a:spAutoFit/>
          </a:bodyPr>
          <a:lstStyle/>
          <a:p>
            <a:r>
              <a:rPr lang="en-GB" sz="1600" dirty="0"/>
              <a:t>Burrows-Wheeler transform of reference genome</a:t>
            </a:r>
          </a:p>
        </p:txBody>
      </p:sp>
    </p:spTree>
    <p:extLst>
      <p:ext uri="{BB962C8B-B14F-4D97-AF65-F5344CB8AC3E}">
        <p14:creationId xmlns:p14="http://schemas.microsoft.com/office/powerpoint/2010/main" val="283574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Alignment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2101"/>
          <a:stretch/>
        </p:blipFill>
        <p:spPr>
          <a:xfrm>
            <a:off x="2261314" y="2474752"/>
            <a:ext cx="8154687" cy="3012614"/>
          </a:xfrm>
          <a:prstGeom prst="rect">
            <a:avLst/>
          </a:prstGeom>
        </p:spPr>
      </p:pic>
      <p:cxnSp>
        <p:nvCxnSpPr>
          <p:cNvPr id="6" name="Straight Arrow Connector 5"/>
          <p:cNvCxnSpPr/>
          <p:nvPr/>
        </p:nvCxnSpPr>
        <p:spPr>
          <a:xfrm>
            <a:off x="1968617" y="2643498"/>
            <a:ext cx="0" cy="2843868"/>
          </a:xfrm>
          <a:prstGeom prst="straightConnector1">
            <a:avLst/>
          </a:prstGeom>
          <a:ln>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968618" y="4933584"/>
            <a:ext cx="2347740" cy="369332"/>
          </a:xfrm>
          <a:prstGeom prst="rect">
            <a:avLst/>
          </a:prstGeom>
          <a:noFill/>
        </p:spPr>
        <p:txBody>
          <a:bodyPr wrap="square" rtlCol="0">
            <a:spAutoFit/>
          </a:bodyPr>
          <a:lstStyle/>
          <a:p>
            <a:r>
              <a:rPr lang="en-US"/>
              <a:t>Coverage or Depth</a:t>
            </a:r>
          </a:p>
        </p:txBody>
      </p:sp>
    </p:spTree>
    <p:extLst>
      <p:ext uri="{BB962C8B-B14F-4D97-AF65-F5344CB8AC3E}">
        <p14:creationId xmlns:p14="http://schemas.microsoft.com/office/powerpoint/2010/main" val="394677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Output from mapping - Sam format</a:t>
            </a:r>
          </a:p>
        </p:txBody>
      </p:sp>
      <p:sp>
        <p:nvSpPr>
          <p:cNvPr id="7" name="Shape 342"/>
          <p:cNvSpPr txBox="1">
            <a:spLocks/>
          </p:cNvSpPr>
          <p:nvPr/>
        </p:nvSpPr>
        <p:spPr>
          <a:xfrm>
            <a:off x="2045732" y="1591764"/>
            <a:ext cx="8131614" cy="3828112"/>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20623">
              <a:spcBef>
                <a:spcPts val="300"/>
              </a:spcBef>
              <a:buNone/>
              <a:defRPr sz="1800"/>
            </a:pPr>
            <a:r>
              <a:rPr lang="en-US" sz="1472" dirty="0">
                <a:solidFill>
                  <a:srgbClr val="0000FF"/>
                </a:solidFill>
              </a:rPr>
              <a:t>HEADER SECTION</a:t>
            </a:r>
          </a:p>
          <a:p>
            <a:pPr marL="0" indent="0" defTabSz="420623">
              <a:buNone/>
              <a:defRPr sz="1800"/>
            </a:pP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@HD	VN:1.6	</a:t>
            </a:r>
            <a:r>
              <a:rPr lang="en-US" sz="920" dirty="0" err="1">
                <a:latin typeface="Courier"/>
                <a:ea typeface="Courier"/>
                <a:cs typeface="Courier"/>
                <a:sym typeface="Courier"/>
              </a:rPr>
              <a:t>SO:coordinate</a:t>
            </a:r>
            <a:endParaRPr lang="en-US" sz="920" dirty="0">
              <a:latin typeface="Courier"/>
              <a:ea typeface="Courier"/>
              <a:cs typeface="Courier"/>
              <a:sym typeface="Courier"/>
            </a:endParaRPr>
          </a:p>
          <a:p>
            <a:pPr marL="0" indent="0" defTabSz="420623">
              <a:buNone/>
              <a:defRPr sz="1800"/>
            </a:pPr>
            <a:r>
              <a:rPr lang="en-US" sz="920" dirty="0">
                <a:latin typeface="Courier"/>
                <a:ea typeface="Courier"/>
                <a:cs typeface="Courier"/>
                <a:sym typeface="Courier"/>
              </a:rPr>
              <a:t>@SQ	SN:2	LN:243199373</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ID:bwa</a:t>
            </a:r>
            <a:r>
              <a:rPr lang="en-US" sz="920" dirty="0">
                <a:latin typeface="Courier"/>
                <a:ea typeface="Courier"/>
                <a:cs typeface="Courier"/>
                <a:sym typeface="Courier"/>
              </a:rPr>
              <a:t>	</a:t>
            </a:r>
            <a:r>
              <a:rPr lang="en-US" sz="920" dirty="0" err="1">
                <a:latin typeface="Courier"/>
                <a:ea typeface="Courier"/>
                <a:cs typeface="Courier"/>
                <a:sym typeface="Courier"/>
              </a:rPr>
              <a:t>PN:bwa</a:t>
            </a:r>
            <a:r>
              <a:rPr lang="en-US" sz="920" dirty="0">
                <a:latin typeface="Courier"/>
                <a:ea typeface="Courier"/>
                <a:cs typeface="Courier"/>
                <a:sym typeface="Courier"/>
              </a:rPr>
              <a:t>	VN:0.7.17-r1188	</a:t>
            </a:r>
            <a:r>
              <a:rPr lang="en-US" sz="920" dirty="0" err="1">
                <a:latin typeface="Courier"/>
                <a:ea typeface="Courier"/>
                <a:cs typeface="Courier"/>
                <a:sym typeface="Courier"/>
              </a:rPr>
              <a:t>CL:bwa</a:t>
            </a:r>
            <a:r>
              <a:rPr lang="en-US" sz="920" dirty="0">
                <a:latin typeface="Courier"/>
                <a:ea typeface="Courier"/>
                <a:cs typeface="Courier"/>
                <a:sym typeface="Courier"/>
              </a:rPr>
              <a:t> mem -t 1 human_g1k_v37_chr2.fasta HG00097_1.fq HG00097_2.fq</a:t>
            </a:r>
          </a:p>
          <a:p>
            <a:pPr marL="0" indent="0" defTabSz="420623">
              <a:buNone/>
              <a:defRPr sz="1800"/>
            </a:pPr>
            <a:r>
              <a:rPr lang="en-US" sz="920" dirty="0">
                <a:latin typeface="Courier"/>
                <a:ea typeface="Courier"/>
                <a:cs typeface="Courier"/>
                <a:sym typeface="Courier"/>
              </a:rPr>
              <a:t>@PG	</a:t>
            </a:r>
            <a:r>
              <a:rPr lang="en-US" sz="920" dirty="0" err="1">
                <a:latin typeface="Courier"/>
                <a:ea typeface="Courier"/>
                <a:cs typeface="Courier"/>
                <a:sym typeface="Courier"/>
              </a:rPr>
              <a:t>ID:samtools</a:t>
            </a:r>
            <a:r>
              <a:rPr lang="en-US" sz="920" dirty="0">
                <a:latin typeface="Courier"/>
                <a:ea typeface="Courier"/>
                <a:cs typeface="Courier"/>
                <a:sym typeface="Courier"/>
              </a:rPr>
              <a:t>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PP:bwa</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sort</a:t>
            </a:r>
          </a:p>
          <a:p>
            <a:pPr marL="0" indent="0" defTabSz="420623">
              <a:buNone/>
              <a:defRPr sz="1800"/>
            </a:pPr>
            <a:r>
              <a:rPr lang="en-US" sz="920" dirty="0">
                <a:latin typeface="Courier"/>
                <a:ea typeface="Courier"/>
                <a:cs typeface="Courier"/>
                <a:sym typeface="Courier"/>
              </a:rPr>
              <a:t>@PG	ID:samtools.1	</a:t>
            </a:r>
            <a:r>
              <a:rPr lang="en-US" sz="920" dirty="0" err="1">
                <a:latin typeface="Courier"/>
                <a:ea typeface="Courier"/>
                <a:cs typeface="Courier"/>
                <a:sym typeface="Courier"/>
              </a:rPr>
              <a:t>PN:samtools</a:t>
            </a:r>
            <a:r>
              <a:rPr lang="en-US" sz="920" dirty="0">
                <a:latin typeface="Courier"/>
                <a:ea typeface="Courier"/>
                <a:cs typeface="Courier"/>
                <a:sym typeface="Courier"/>
              </a:rPr>
              <a:t>	</a:t>
            </a:r>
            <a:r>
              <a:rPr lang="en-US" sz="920" dirty="0" err="1">
                <a:latin typeface="Courier"/>
                <a:ea typeface="Courier"/>
                <a:cs typeface="Courier"/>
                <a:sym typeface="Courier"/>
              </a:rPr>
              <a:t>PP:samtools</a:t>
            </a:r>
            <a:r>
              <a:rPr lang="en-US" sz="920" dirty="0">
                <a:latin typeface="Courier"/>
                <a:ea typeface="Courier"/>
                <a:cs typeface="Courier"/>
                <a:sym typeface="Courier"/>
              </a:rPr>
              <a:t>	VN:1.10	</a:t>
            </a:r>
            <a:r>
              <a:rPr lang="en-US" sz="920" dirty="0" err="1">
                <a:latin typeface="Courier"/>
                <a:ea typeface="Courier"/>
                <a:cs typeface="Courier"/>
                <a:sym typeface="Courier"/>
              </a:rPr>
              <a:t>CL:samtools</a:t>
            </a:r>
            <a:r>
              <a:rPr lang="en-US" sz="920" dirty="0">
                <a:latin typeface="Courier"/>
                <a:ea typeface="Courier"/>
                <a:cs typeface="Courier"/>
                <a:sym typeface="Courier"/>
              </a:rPr>
              <a:t> view -H HG00097.bam</a:t>
            </a:r>
          </a:p>
          <a:p>
            <a:pPr marL="0" indent="0" defTabSz="420623">
              <a:buNone/>
              <a:defRPr sz="1800"/>
            </a:pPr>
            <a:endParaRPr lang="en-US" sz="1472" dirty="0">
              <a:solidFill>
                <a:srgbClr val="0000FF"/>
              </a:solidFill>
            </a:endParaRPr>
          </a:p>
          <a:p>
            <a:pPr marL="0" indent="0" defTabSz="420623">
              <a:spcBef>
                <a:spcPts val="300"/>
              </a:spcBef>
              <a:buNone/>
              <a:defRPr sz="1800"/>
            </a:pPr>
            <a:r>
              <a:rPr lang="en-US" sz="1472" dirty="0">
                <a:solidFill>
                  <a:srgbClr val="0000FF"/>
                </a:solidFill>
              </a:rPr>
              <a:t>ALIGNMENT SECTION</a:t>
            </a:r>
          </a:p>
          <a:p>
            <a:pPr marL="0" indent="0" defTabSz="420623">
              <a:spcBef>
                <a:spcPts val="300"/>
              </a:spcBef>
              <a:buNone/>
              <a:defRPr sz="1800"/>
            </a:pPr>
            <a:endParaRPr lang="en-US" sz="1472" dirty="0">
              <a:solidFill>
                <a:srgbClr val="0000FF"/>
              </a:solidFill>
            </a:endParaRPr>
          </a:p>
          <a:p>
            <a:pPr marL="0" indent="0" defTabSz="420623">
              <a:buNone/>
              <a:defRPr sz="1800"/>
            </a:pPr>
            <a:r>
              <a:rPr lang="en-US" sz="800" dirty="0">
                <a:latin typeface="Courier"/>
                <a:ea typeface="Courier"/>
                <a:cs typeface="Courier"/>
                <a:sym typeface="Courier"/>
              </a:rPr>
              <a:t>Read_001	99	2	3843448	0	101M	=	3843625	278	TTTGGTTCCATATGAACTTT		0F&lt;BFB&lt;FFFBFBFFFBFBB	</a:t>
            </a:r>
          </a:p>
          <a:p>
            <a:pPr marL="0" indent="0" defTabSz="420623">
              <a:buNone/>
              <a:defRPr sz="1800"/>
            </a:pPr>
            <a:r>
              <a:rPr lang="en-US" sz="800" dirty="0">
                <a:latin typeface="Courier"/>
                <a:ea typeface="Courier"/>
                <a:cs typeface="Courier"/>
                <a:sym typeface="Courier"/>
              </a:rPr>
              <a:t>Read_001	147	2	3843625	0	101M	=	3843448	-278	TTATTTCATTGAGCAGTGGT		FBBI7IIFIB&lt;BBBB&lt;BBFF	</a:t>
            </a:r>
          </a:p>
          <a:p>
            <a:pPr marL="0" indent="0" defTabSz="420623">
              <a:buNone/>
              <a:defRPr sz="1800"/>
            </a:pPr>
            <a:r>
              <a:rPr lang="en-US" sz="800" dirty="0">
                <a:latin typeface="Courier"/>
                <a:ea typeface="Courier"/>
                <a:cs typeface="Courier"/>
                <a:sym typeface="Courier"/>
              </a:rPr>
              <a:t>Read_002	163	2	4210055	0	101M	=	4210377	423	TGGTACCAAAACAGAGATAT		0IIFBFFFIIIFFIFFFBBF	</a:t>
            </a:r>
          </a:p>
          <a:p>
            <a:pPr marL="0" indent="0" defTabSz="420623">
              <a:buNone/>
              <a:defRPr sz="1800"/>
            </a:pPr>
            <a:r>
              <a:rPr lang="en-US" sz="800" dirty="0">
                <a:latin typeface="Courier"/>
                <a:ea typeface="Courier"/>
                <a:cs typeface="Courier"/>
                <a:sym typeface="Courier"/>
              </a:rPr>
              <a:t>Read_003	99	2	4210066	0	101M	=	4210317	352	CAGAGATATAGATCAATGGA 	0IIFFFIFFFIFIFIIIIIF</a:t>
            </a:r>
          </a:p>
        </p:txBody>
      </p:sp>
      <p:sp>
        <p:nvSpPr>
          <p:cNvPr id="8" name="Shape 343"/>
          <p:cNvSpPr/>
          <p:nvPr/>
        </p:nvSpPr>
        <p:spPr>
          <a:xfrm>
            <a:off x="2054781" y="5636441"/>
            <a:ext cx="2480049" cy="9233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sv-SE" dirty="0"/>
              <a:t>Read </a:t>
            </a:r>
            <a:r>
              <a:rPr dirty="0" err="1"/>
              <a:t>nam</a:t>
            </a:r>
            <a:r>
              <a:rPr lang="sv-SE" dirty="0"/>
              <a:t>e</a:t>
            </a:r>
          </a:p>
          <a:p>
            <a:pPr lvl="0"/>
            <a:r>
              <a:rPr lang="sv-SE" dirty="0"/>
              <a:t>(</a:t>
            </a:r>
            <a:r>
              <a:rPr lang="sv-SE" dirty="0" err="1"/>
              <a:t>usually</a:t>
            </a:r>
            <a:r>
              <a:rPr lang="sv-SE" dirty="0"/>
              <a:t> </a:t>
            </a:r>
            <a:r>
              <a:rPr lang="sv-SE" dirty="0" err="1"/>
              <a:t>more</a:t>
            </a:r>
            <a:r>
              <a:rPr lang="sv-SE" dirty="0"/>
              <a:t> </a:t>
            </a:r>
            <a:r>
              <a:rPr lang="sv-SE" dirty="0" err="1"/>
              <a:t>complicated</a:t>
            </a:r>
            <a:r>
              <a:rPr lang="sv-SE" dirty="0"/>
              <a:t>)</a:t>
            </a:r>
          </a:p>
        </p:txBody>
      </p:sp>
      <p:sp>
        <p:nvSpPr>
          <p:cNvPr id="12" name="TextBox 11"/>
          <p:cNvSpPr txBox="1"/>
          <p:nvPr/>
        </p:nvSpPr>
        <p:spPr>
          <a:xfrm>
            <a:off x="3727883" y="4914483"/>
            <a:ext cx="1445011" cy="369332"/>
          </a:xfrm>
          <a:prstGeom prst="rect">
            <a:avLst/>
          </a:prstGeom>
          <a:noFill/>
        </p:spPr>
        <p:txBody>
          <a:bodyPr wrap="none" rtlCol="0">
            <a:spAutoFit/>
          </a:bodyPr>
          <a:lstStyle/>
          <a:p>
            <a:r>
              <a:rPr lang="en-US" dirty="0"/>
              <a:t>Start position</a:t>
            </a:r>
          </a:p>
        </p:txBody>
      </p:sp>
      <p:sp>
        <p:nvSpPr>
          <p:cNvPr id="13" name="TextBox 12"/>
          <p:cNvSpPr txBox="1"/>
          <p:nvPr/>
        </p:nvSpPr>
        <p:spPr>
          <a:xfrm>
            <a:off x="7376447" y="5219700"/>
            <a:ext cx="1099981" cy="369332"/>
          </a:xfrm>
          <a:prstGeom prst="rect">
            <a:avLst/>
          </a:prstGeom>
          <a:noFill/>
        </p:spPr>
        <p:txBody>
          <a:bodyPr wrap="none" rtlCol="0">
            <a:spAutoFit/>
          </a:bodyPr>
          <a:lstStyle/>
          <a:p>
            <a:r>
              <a:rPr lang="en-US" dirty="0"/>
              <a:t>Sequence</a:t>
            </a:r>
          </a:p>
        </p:txBody>
      </p:sp>
      <p:sp>
        <p:nvSpPr>
          <p:cNvPr id="14" name="TextBox 13"/>
          <p:cNvSpPr txBox="1"/>
          <p:nvPr/>
        </p:nvSpPr>
        <p:spPr>
          <a:xfrm>
            <a:off x="8653809" y="4946649"/>
            <a:ext cx="859531" cy="369332"/>
          </a:xfrm>
          <a:prstGeom prst="rect">
            <a:avLst/>
          </a:prstGeom>
          <a:noFill/>
        </p:spPr>
        <p:txBody>
          <a:bodyPr wrap="none" rtlCol="0">
            <a:spAutoFit/>
          </a:bodyPr>
          <a:lstStyle/>
          <a:p>
            <a:r>
              <a:rPr lang="en-US" dirty="0"/>
              <a:t>Quality</a:t>
            </a:r>
          </a:p>
        </p:txBody>
      </p:sp>
      <p:sp>
        <p:nvSpPr>
          <p:cNvPr id="15" name="Shape 348"/>
          <p:cNvSpPr/>
          <p:nvPr/>
        </p:nvSpPr>
        <p:spPr>
          <a:xfrm flipH="1" flipV="1">
            <a:off x="8999135" y="4258691"/>
            <a:ext cx="4546" cy="68795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7" name="Shape 344">
            <a:extLst>
              <a:ext uri="{FF2B5EF4-FFF2-40B4-BE49-F238E27FC236}">
                <a16:creationId xmlns:a16="http://schemas.microsoft.com/office/drawing/2014/main" id="{8D9973B2-EFEF-6249-9C36-AE181285E2C3}"/>
              </a:ext>
            </a:extLst>
          </p:cNvPr>
          <p:cNvSpPr/>
          <p:nvPr/>
        </p:nvSpPr>
        <p:spPr>
          <a:xfrm flipH="1" flipV="1">
            <a:off x="2324514" y="4239983"/>
            <a:ext cx="11667" cy="1396459"/>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18" name="Shape 345">
            <a:extLst>
              <a:ext uri="{FF2B5EF4-FFF2-40B4-BE49-F238E27FC236}">
                <a16:creationId xmlns:a16="http://schemas.microsoft.com/office/drawing/2014/main" id="{9355CD45-050E-2C41-952B-897F2ADEC58A}"/>
              </a:ext>
            </a:extLst>
          </p:cNvPr>
          <p:cNvSpPr/>
          <p:nvPr/>
        </p:nvSpPr>
        <p:spPr>
          <a:xfrm flipH="1" flipV="1">
            <a:off x="3953327" y="4227186"/>
            <a:ext cx="2104" cy="63988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 name="textruta 1">
            <a:extLst>
              <a:ext uri="{FF2B5EF4-FFF2-40B4-BE49-F238E27FC236}">
                <a16:creationId xmlns:a16="http://schemas.microsoft.com/office/drawing/2014/main" id="{A15945D7-B4DF-D740-81E4-680D44391D91}"/>
              </a:ext>
            </a:extLst>
          </p:cNvPr>
          <p:cNvSpPr txBox="1"/>
          <p:nvPr/>
        </p:nvSpPr>
        <p:spPr>
          <a:xfrm>
            <a:off x="3086716" y="5267109"/>
            <a:ext cx="2664063" cy="369332"/>
          </a:xfrm>
          <a:prstGeom prst="rect">
            <a:avLst/>
          </a:prstGeom>
          <a:noFill/>
        </p:spPr>
        <p:txBody>
          <a:bodyPr wrap="none" rtlCol="0">
            <a:spAutoFit/>
          </a:bodyPr>
          <a:lstStyle/>
          <a:p>
            <a:r>
              <a:rPr lang="en-GB" dirty="0"/>
              <a:t>Reference sequence name</a:t>
            </a:r>
          </a:p>
        </p:txBody>
      </p:sp>
      <p:sp>
        <p:nvSpPr>
          <p:cNvPr id="19" name="Shape 344">
            <a:extLst>
              <a:ext uri="{FF2B5EF4-FFF2-40B4-BE49-F238E27FC236}">
                <a16:creationId xmlns:a16="http://schemas.microsoft.com/office/drawing/2014/main" id="{80359C1A-33CE-4841-B76D-AF99868858FE}"/>
              </a:ext>
            </a:extLst>
          </p:cNvPr>
          <p:cNvSpPr/>
          <p:nvPr/>
        </p:nvSpPr>
        <p:spPr>
          <a:xfrm flipH="1" flipV="1">
            <a:off x="3344243" y="4239982"/>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
        <p:nvSpPr>
          <p:cNvPr id="20" name="Shape 344">
            <a:extLst>
              <a:ext uri="{FF2B5EF4-FFF2-40B4-BE49-F238E27FC236}">
                <a16:creationId xmlns:a16="http://schemas.microsoft.com/office/drawing/2014/main" id="{33E0DA68-43C9-9E4B-99FC-E267B9D36B63}"/>
              </a:ext>
            </a:extLst>
          </p:cNvPr>
          <p:cNvSpPr/>
          <p:nvPr/>
        </p:nvSpPr>
        <p:spPr>
          <a:xfrm flipH="1" flipV="1">
            <a:off x="7643193" y="4258691"/>
            <a:ext cx="1588" cy="979718"/>
          </a:xfrm>
          <a:prstGeom prst="line">
            <a:avLst/>
          </a:prstGeom>
          <a:ln w="25400">
            <a:solidFill>
              <a:srgbClr val="4F81BD"/>
            </a:solidFill>
            <a:tailEnd type="triangle"/>
          </a:ln>
          <a:effectLst>
            <a:outerShdw blurRad="38100" dist="20000" dir="5400000" rotWithShape="0">
              <a:srgbClr val="000000">
                <a:alpha val="38000"/>
              </a:srgbClr>
            </a:outerShdw>
          </a:effectLst>
        </p:spPr>
        <p:txBody>
          <a:bodyPr lIns="45719" rIns="45719"/>
          <a:lstStyle/>
          <a:p>
            <a:pPr lvl="0">
              <a:defRPr sz="1200">
                <a:latin typeface="+mj-lt"/>
                <a:ea typeface="+mj-ea"/>
                <a:cs typeface="+mj-cs"/>
                <a:sym typeface="Helvetica"/>
              </a:defRPr>
            </a:pPr>
            <a:endParaRPr sz="1200"/>
          </a:p>
        </p:txBody>
      </p:sp>
    </p:spTree>
    <p:extLst>
      <p:ext uri="{BB962C8B-B14F-4D97-AF65-F5344CB8AC3E}">
        <p14:creationId xmlns:p14="http://schemas.microsoft.com/office/powerpoint/2010/main" val="21474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r>
              <a:rPr lang="en-US" dirty="0"/>
              <a:t>Most large files we work with, such as the reference genome (.</a:t>
            </a:r>
            <a:r>
              <a:rPr lang="en-US" b="1" dirty="0"/>
              <a:t>fasta</a:t>
            </a:r>
            <a:r>
              <a:rPr lang="en-US" dirty="0"/>
              <a:t>) and the aligned reads (.</a:t>
            </a:r>
            <a:r>
              <a:rPr lang="en-US" b="1" dirty="0"/>
              <a:t>bam</a:t>
            </a:r>
            <a:r>
              <a:rPr lang="en-US" dirty="0"/>
              <a:t>) need an index</a:t>
            </a:r>
          </a:p>
          <a:p>
            <a:endParaRPr lang="en-US" dirty="0"/>
          </a:p>
          <a:p>
            <a:r>
              <a:rPr lang="en-US" dirty="0"/>
              <a:t>The index is a small file</a:t>
            </a:r>
          </a:p>
          <a:p>
            <a:endParaRPr lang="en-US" dirty="0"/>
          </a:p>
          <a:p>
            <a:r>
              <a:rPr lang="en-US" dirty="0"/>
              <a:t>Allows </a:t>
            </a:r>
            <a:r>
              <a:rPr lang="en-US"/>
              <a:t>efficient access </a:t>
            </a:r>
            <a:r>
              <a:rPr lang="en-US" dirty="0"/>
              <a:t>to the large file</a:t>
            </a:r>
          </a:p>
          <a:p>
            <a:endParaRPr lang="en-US" dirty="0"/>
          </a:p>
          <a:p>
            <a:r>
              <a:rPr lang="en-US" dirty="0"/>
              <a:t>Different indices for different file types</a:t>
            </a:r>
          </a:p>
          <a:p>
            <a:endParaRPr lang="en-US" dirty="0"/>
          </a:p>
          <a:p>
            <a:r>
              <a:rPr lang="en-US" dirty="0"/>
              <a:t>BWA index = </a:t>
            </a:r>
            <a:r>
              <a:rPr lang="en-GB" dirty="0"/>
              <a:t>Burrows-Wheeler transform of reference genome (</a:t>
            </a:r>
            <a:r>
              <a:rPr lang="en-GB" b="1" dirty="0"/>
              <a:t>several files</a:t>
            </a:r>
            <a:r>
              <a:rPr lang="en-GB" dirty="0"/>
              <a:t>)</a:t>
            </a:r>
          </a:p>
          <a:p>
            <a:endParaRPr lang="en-US" dirty="0"/>
          </a:p>
        </p:txBody>
      </p:sp>
      <p:sp>
        <p:nvSpPr>
          <p:cNvPr id="4" name="Slide Number Placeholder 3"/>
          <p:cNvSpPr>
            <a:spLocks noGrp="1"/>
          </p:cNvSpPr>
          <p:nvPr>
            <p:ph type="sldNum" sz="quarter" idx="12"/>
          </p:nvPr>
        </p:nvSpPr>
        <p:spPr/>
        <p:txBody>
          <a:bodyPr/>
          <a:lstStyle/>
          <a:p>
            <a:fld id="{97DED537-10C4-8C40-8E87-51060FF45365}" type="slidenum">
              <a:rPr lang="sv-SE" smtClean="0"/>
              <a:pPr/>
              <a:t>16</a:t>
            </a:fld>
            <a:endParaRPr lang="sv-SE"/>
          </a:p>
        </p:txBody>
      </p:sp>
      <p:sp>
        <p:nvSpPr>
          <p:cNvPr id="2" name="Title 1"/>
          <p:cNvSpPr>
            <a:spLocks noGrp="1"/>
          </p:cNvSpPr>
          <p:nvPr>
            <p:ph type="title"/>
          </p:nvPr>
        </p:nvSpPr>
        <p:spPr/>
        <p:txBody>
          <a:bodyPr>
            <a:normAutofit/>
          </a:bodyPr>
          <a:lstStyle/>
          <a:p>
            <a:r>
              <a:rPr lang="en-US" dirty="0"/>
              <a:t>File indices</a:t>
            </a:r>
          </a:p>
        </p:txBody>
      </p:sp>
    </p:spTree>
    <p:extLst>
      <p:ext uri="{BB962C8B-B14F-4D97-AF65-F5344CB8AC3E}">
        <p14:creationId xmlns:p14="http://schemas.microsoft.com/office/powerpoint/2010/main" val="17081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3200" dirty="0"/>
              <a:t>Bam file is a binary representation of the Sam file</a:t>
            </a:r>
            <a:endParaRPr lang="en-US" sz="3200" i="1" dirty="0"/>
          </a:p>
          <a:p>
            <a:endParaRPr lang="en-US" sz="3200" dirty="0"/>
          </a:p>
        </p:txBody>
      </p:sp>
      <p:sp>
        <p:nvSpPr>
          <p:cNvPr id="3" name="Title 2"/>
          <p:cNvSpPr>
            <a:spLocks noGrp="1"/>
          </p:cNvSpPr>
          <p:nvPr>
            <p:ph type="title"/>
          </p:nvPr>
        </p:nvSpPr>
        <p:spPr/>
        <p:txBody>
          <a:bodyPr>
            <a:normAutofit/>
          </a:bodyPr>
          <a:lstStyle/>
          <a:p>
            <a:r>
              <a:rPr lang="en-US" dirty="0"/>
              <a:t>Convert to Bam </a:t>
            </a:r>
          </a:p>
        </p:txBody>
      </p:sp>
    </p:spTree>
    <p:extLst>
      <p:ext uri="{BB962C8B-B14F-4D97-AF65-F5344CB8AC3E}">
        <p14:creationId xmlns:p14="http://schemas.microsoft.com/office/powerpoint/2010/main" val="365891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Variant calling</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50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CEF9F8C-DF4D-6B45-9251-1130608AE725}"/>
              </a:ext>
            </a:extLst>
          </p:cNvPr>
          <p:cNvSpPr>
            <a:spLocks noGrp="1"/>
          </p:cNvSpPr>
          <p:nvPr>
            <p:ph type="title"/>
          </p:nvPr>
        </p:nvSpPr>
        <p:spPr/>
        <p:txBody>
          <a:bodyPr/>
          <a:lstStyle/>
          <a:p>
            <a:r>
              <a:rPr lang="en-GB" sz="3600" dirty="0"/>
              <a:t>Genetic variation</a:t>
            </a:r>
          </a:p>
        </p:txBody>
      </p:sp>
      <p:pic>
        <p:nvPicPr>
          <p:cNvPr id="7" name="Bildobjekt 6">
            <a:extLst>
              <a:ext uri="{FF2B5EF4-FFF2-40B4-BE49-F238E27FC236}">
                <a16:creationId xmlns:a16="http://schemas.microsoft.com/office/drawing/2014/main" id="{039C65A2-574D-F446-ABD0-A55587B8742B}"/>
              </a:ext>
            </a:extLst>
          </p:cNvPr>
          <p:cNvPicPr>
            <a:picLocks noChangeAspect="1"/>
          </p:cNvPicPr>
          <p:nvPr/>
        </p:nvPicPr>
        <p:blipFill>
          <a:blip r:embed="rId3"/>
          <a:stretch>
            <a:fillRect/>
          </a:stretch>
        </p:blipFill>
        <p:spPr>
          <a:xfrm>
            <a:off x="2725457" y="1678641"/>
            <a:ext cx="6741086" cy="4251378"/>
          </a:xfrm>
          <a:prstGeom prst="rect">
            <a:avLst/>
          </a:prstGeom>
        </p:spPr>
      </p:pic>
      <p:sp>
        <p:nvSpPr>
          <p:cNvPr id="8" name="textruta 7">
            <a:extLst>
              <a:ext uri="{FF2B5EF4-FFF2-40B4-BE49-F238E27FC236}">
                <a16:creationId xmlns:a16="http://schemas.microsoft.com/office/drawing/2014/main" id="{46115FE5-2969-7E42-9A22-626BA7B58089}"/>
              </a:ext>
            </a:extLst>
          </p:cNvPr>
          <p:cNvSpPr txBox="1"/>
          <p:nvPr/>
        </p:nvSpPr>
        <p:spPr>
          <a:xfrm>
            <a:off x="7850458" y="4428299"/>
            <a:ext cx="570990"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SNV</a:t>
            </a:r>
          </a:p>
        </p:txBody>
      </p:sp>
      <p:sp>
        <p:nvSpPr>
          <p:cNvPr id="2" name="textruta 1">
            <a:extLst>
              <a:ext uri="{FF2B5EF4-FFF2-40B4-BE49-F238E27FC236}">
                <a16:creationId xmlns:a16="http://schemas.microsoft.com/office/drawing/2014/main" id="{30A8EAD9-3BA3-3347-8400-7860C7CFB49A}"/>
              </a:ext>
            </a:extLst>
          </p:cNvPr>
          <p:cNvSpPr txBox="1"/>
          <p:nvPr/>
        </p:nvSpPr>
        <p:spPr>
          <a:xfrm>
            <a:off x="1771014" y="6211670"/>
            <a:ext cx="7414081" cy="646331"/>
          </a:xfrm>
          <a:prstGeom prst="rect">
            <a:avLst/>
          </a:prstGeom>
          <a:noFill/>
        </p:spPr>
        <p:txBody>
          <a:bodyPr wrap="none" rtlCol="0">
            <a:spAutoFit/>
          </a:bodyPr>
          <a:lstStyle/>
          <a:p>
            <a:r>
              <a:rPr lang="en-GB" dirty="0"/>
              <a:t>Genetic variation = differences in DNA among individuals of the same species</a:t>
            </a:r>
          </a:p>
          <a:p>
            <a:endParaRPr lang="en-GB" dirty="0"/>
          </a:p>
        </p:txBody>
      </p:sp>
    </p:spTree>
    <p:extLst>
      <p:ext uri="{BB962C8B-B14F-4D97-AF65-F5344CB8AC3E}">
        <p14:creationId xmlns:p14="http://schemas.microsoft.com/office/powerpoint/2010/main" val="152135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EB28F8-9AC2-2795-56FB-C30CF821445E}"/>
              </a:ext>
            </a:extLst>
          </p:cNvPr>
          <p:cNvSpPr>
            <a:spLocks noGrp="1"/>
          </p:cNvSpPr>
          <p:nvPr>
            <p:ph type="dt" sz="half" idx="10"/>
          </p:nvPr>
        </p:nvSpPr>
        <p:spPr/>
        <p:txBody>
          <a:bodyPr/>
          <a:lstStyle/>
          <a:p>
            <a:fld id="{ED70A807-C129-4003-836F-83D7991FD614}" type="datetime1">
              <a:rPr lang="sv-SE" smtClean="0"/>
              <a:t>2024-11-27</a:t>
            </a:fld>
            <a:endParaRPr lang="en-SE"/>
          </a:p>
        </p:txBody>
      </p:sp>
      <p:pic>
        <p:nvPicPr>
          <p:cNvPr id="1026" name="Picture 2" descr="SNP">
            <a:extLst>
              <a:ext uri="{FF2B5EF4-FFF2-40B4-BE49-F238E27FC236}">
                <a16:creationId xmlns:a16="http://schemas.microsoft.com/office/drawing/2014/main" id="{BD0BC613-FFEE-81A6-62AF-A44242400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22" y="1417844"/>
            <a:ext cx="3256157" cy="4022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C691DB-2986-DE9C-DEE5-600BED4AAFCF}"/>
              </a:ext>
            </a:extLst>
          </p:cNvPr>
          <p:cNvSpPr txBox="1"/>
          <p:nvPr/>
        </p:nvSpPr>
        <p:spPr>
          <a:xfrm>
            <a:off x="1724721" y="1817649"/>
            <a:ext cx="3713357" cy="3416320"/>
          </a:xfrm>
          <a:prstGeom prst="rect">
            <a:avLst/>
          </a:prstGeom>
          <a:noFill/>
        </p:spPr>
        <p:txBody>
          <a:bodyPr wrap="square" rtlCol="0">
            <a:spAutoFit/>
          </a:bodyPr>
          <a:lstStyle/>
          <a:p>
            <a:r>
              <a:rPr lang="en-SE" sz="3600" b="1" dirty="0"/>
              <a:t>Variant calling: </a:t>
            </a:r>
            <a:r>
              <a:rPr lang="en-SE" sz="3600" dirty="0"/>
              <a:t>Identify differences in the DNA beween individuals of the same species.</a:t>
            </a:r>
          </a:p>
        </p:txBody>
      </p:sp>
    </p:spTree>
    <p:extLst>
      <p:ext uri="{BB962C8B-B14F-4D97-AF65-F5344CB8AC3E}">
        <p14:creationId xmlns:p14="http://schemas.microsoft.com/office/powerpoint/2010/main" val="164403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1" indent="0" algn="ctr">
              <a:buNone/>
            </a:pPr>
            <a:r>
              <a:rPr lang="en-US" dirty="0">
                <a:solidFill>
                  <a:schemeClr val="accent1"/>
                </a:solidFill>
                <a:latin typeface="Courier New" panose="02070309020205020404" pitchFamily="49" charset="0"/>
                <a:cs typeface="Courier New" panose="02070309020205020404" pitchFamily="49" charset="0"/>
              </a:rPr>
              <a:t>Reference:		...GTGCGTAGACTGCTAGATCGAAGA...</a:t>
            </a:r>
          </a:p>
          <a:p>
            <a:pPr marL="0" lvl="1" indent="0" algn="ctr">
              <a:buNone/>
            </a:pPr>
            <a:r>
              <a:rPr lang="en-US" dirty="0">
                <a:latin typeface="Courier New" panose="02070309020205020404" pitchFamily="49" charset="0"/>
                <a:cs typeface="Courier New" panose="02070309020205020404" pitchFamily="49" charset="0"/>
              </a:rPr>
              <a:t>Sample: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400050" lvl="2" indent="0" algn="ctr">
              <a:buNone/>
            </a:pPr>
            <a:r>
              <a:rPr lang="en-US" sz="2400" dirty="0">
                <a:latin typeface="Courier New" panose="02070309020205020404" pitchFamily="49" charset="0"/>
                <a:cs typeface="Courier New" panose="02070309020205020404" pitchFamily="49" charset="0"/>
              </a:rPr>
              <a:t>			...GTGCGTAGACTG</a:t>
            </a:r>
            <a:r>
              <a:rPr lang="en-US" sz="2400" dirty="0">
                <a:solidFill>
                  <a:srgbClr val="FF0000"/>
                </a:solidFill>
                <a:latin typeface="Courier New" panose="02070309020205020404" pitchFamily="49" charset="0"/>
                <a:cs typeface="Courier New" panose="02070309020205020404" pitchFamily="49" charset="0"/>
              </a:rPr>
              <a:t>A</a:t>
            </a:r>
            <a:r>
              <a:rPr lang="en-US" sz="2400"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r>
              <a:rPr lang="en-US" dirty="0">
                <a:latin typeface="Courier New" panose="02070309020205020404" pitchFamily="49" charset="0"/>
                <a:cs typeface="Courier New" panose="02070309020205020404" pitchFamily="49" charset="0"/>
              </a:rPr>
              <a:t>			...GTGCGTAGACTGCTAGATCGAAGA...</a:t>
            </a:r>
          </a:p>
          <a:p>
            <a:pPr marL="0" lvl="1" indent="0" algn="ctr">
              <a:buNone/>
            </a:pPr>
            <a:r>
              <a:rPr lang="en-US" dirty="0">
                <a:latin typeface="Courier New" panose="02070309020205020404" pitchFamily="49" charset="0"/>
                <a:cs typeface="Courier New" panose="02070309020205020404" pitchFamily="49" charset="0"/>
              </a:rPr>
              <a:t>			...GTGCGTAGACTG</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TAGATCGAAGA...</a:t>
            </a:r>
          </a:p>
          <a:p>
            <a:pPr marL="0" lvl="1" indent="0" algn="ctr">
              <a:buNone/>
            </a:pPr>
            <a:endParaRPr lang="en-US" dirty="0">
              <a:cs typeface="Courier"/>
            </a:endParaRPr>
          </a:p>
          <a:p>
            <a:pPr marL="0" lvl="1" indent="0" algn="ctr">
              <a:buNone/>
            </a:pPr>
            <a:endParaRPr lang="en-US" dirty="0">
              <a:cs typeface="Courier"/>
            </a:endParaRPr>
          </a:p>
        </p:txBody>
      </p:sp>
      <p:sp>
        <p:nvSpPr>
          <p:cNvPr id="3" name="Title 2"/>
          <p:cNvSpPr>
            <a:spLocks noGrp="1"/>
          </p:cNvSpPr>
          <p:nvPr>
            <p:ph type="title"/>
          </p:nvPr>
        </p:nvSpPr>
        <p:spPr/>
        <p:txBody>
          <a:bodyPr/>
          <a:lstStyle/>
          <a:p>
            <a:r>
              <a:rPr lang="en-US" dirty="0"/>
              <a:t>Detecting variants in  reads</a:t>
            </a:r>
          </a:p>
        </p:txBody>
      </p:sp>
    </p:spTree>
    <p:extLst>
      <p:ext uri="{BB962C8B-B14F-4D97-AF65-F5344CB8AC3E}">
        <p14:creationId xmlns:p14="http://schemas.microsoft.com/office/powerpoint/2010/main" val="221704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7D59C-D79E-1B8A-9F1A-79683D1EC3A8}"/>
              </a:ext>
            </a:extLst>
          </p:cNvPr>
          <p:cNvSpPr>
            <a:spLocks noGrp="1"/>
          </p:cNvSpPr>
          <p:nvPr>
            <p:ph idx="1"/>
          </p:nvPr>
        </p:nvSpPr>
        <p:spPr/>
        <p:txBody>
          <a:bodyPr/>
          <a:lstStyle/>
          <a:p>
            <a:r>
              <a:rPr lang="en-SE" dirty="0"/>
              <a:t>Included in GATK</a:t>
            </a:r>
          </a:p>
          <a:p>
            <a:r>
              <a:rPr lang="en-SE" dirty="0"/>
              <a:t>Widely used tool</a:t>
            </a:r>
          </a:p>
          <a:p>
            <a:r>
              <a:rPr lang="en-SE" dirty="0"/>
              <a:t>Optimised for detecting germline variants in diploid species (human)</a:t>
            </a:r>
          </a:p>
        </p:txBody>
      </p:sp>
      <p:sp>
        <p:nvSpPr>
          <p:cNvPr id="3" name="Date Placeholder 2">
            <a:extLst>
              <a:ext uri="{FF2B5EF4-FFF2-40B4-BE49-F238E27FC236}">
                <a16:creationId xmlns:a16="http://schemas.microsoft.com/office/drawing/2014/main" id="{B2AF6DBF-C42E-8BE8-224A-A51050AAF004}"/>
              </a:ext>
            </a:extLst>
          </p:cNvPr>
          <p:cNvSpPr>
            <a:spLocks noGrp="1"/>
          </p:cNvSpPr>
          <p:nvPr>
            <p:ph type="dt" sz="half" idx="10"/>
          </p:nvPr>
        </p:nvSpPr>
        <p:spPr/>
        <p:txBody>
          <a:bodyPr/>
          <a:lstStyle/>
          <a:p>
            <a:fld id="{CDFC4D25-E039-42FB-9F83-88AA0D33893B}" type="datetime1">
              <a:rPr lang="sv-SE" smtClean="0"/>
              <a:t>2024-11-27</a:t>
            </a:fld>
            <a:endParaRPr lang="en-SE" dirty="0"/>
          </a:p>
        </p:txBody>
      </p:sp>
      <p:sp>
        <p:nvSpPr>
          <p:cNvPr id="4" name="Title 3">
            <a:extLst>
              <a:ext uri="{FF2B5EF4-FFF2-40B4-BE49-F238E27FC236}">
                <a16:creationId xmlns:a16="http://schemas.microsoft.com/office/drawing/2014/main" id="{3D289918-024C-ED89-4182-D7248B635D25}"/>
              </a:ext>
            </a:extLst>
          </p:cNvPr>
          <p:cNvSpPr>
            <a:spLocks noGrp="1"/>
          </p:cNvSpPr>
          <p:nvPr>
            <p:ph type="title"/>
          </p:nvPr>
        </p:nvSpPr>
        <p:spPr/>
        <p:txBody>
          <a:bodyPr/>
          <a:lstStyle/>
          <a:p>
            <a:r>
              <a:rPr lang="en-SE" dirty="0"/>
              <a:t>HaplotypeCaller</a:t>
            </a:r>
          </a:p>
        </p:txBody>
      </p:sp>
    </p:spTree>
    <p:extLst>
      <p:ext uri="{BB962C8B-B14F-4D97-AF65-F5344CB8AC3E}">
        <p14:creationId xmlns:p14="http://schemas.microsoft.com/office/powerpoint/2010/main" val="386323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3FF6B-C8E7-3743-BE02-BB51BD9EB3C7}"/>
              </a:ext>
            </a:extLst>
          </p:cNvPr>
          <p:cNvSpPr>
            <a:spLocks noGrp="1"/>
          </p:cNvSpPr>
          <p:nvPr>
            <p:ph type="title"/>
          </p:nvPr>
        </p:nvSpPr>
        <p:spPr/>
        <p:txBody>
          <a:bodyPr/>
          <a:lstStyle/>
          <a:p>
            <a:r>
              <a:rPr lang="en-GB" sz="3600" dirty="0"/>
              <a:t>Reference- and </a:t>
            </a:r>
            <a:r>
              <a:rPr lang="en-GB" sz="3600" dirty="0" err="1"/>
              <a:t>alternatve</a:t>
            </a:r>
            <a:r>
              <a:rPr lang="en-GB" sz="3600" dirty="0"/>
              <a:t> alleles</a:t>
            </a:r>
          </a:p>
        </p:txBody>
      </p:sp>
      <p:sp>
        <p:nvSpPr>
          <p:cNvPr id="5" name="TextBox 7">
            <a:extLst>
              <a:ext uri="{FF2B5EF4-FFF2-40B4-BE49-F238E27FC236}">
                <a16:creationId xmlns:a16="http://schemas.microsoft.com/office/drawing/2014/main" id="{7E5B205B-22DC-324E-93D0-2C2CCC531EC8}"/>
              </a:ext>
            </a:extLst>
          </p:cNvPr>
          <p:cNvSpPr txBox="1"/>
          <p:nvPr/>
        </p:nvSpPr>
        <p:spPr>
          <a:xfrm>
            <a:off x="932636" y="2423826"/>
            <a:ext cx="10669625" cy="450305"/>
          </a:xfrm>
          <a:prstGeom prst="rect">
            <a:avLst/>
          </a:prstGeom>
          <a:noFill/>
        </p:spPr>
        <p:txBody>
          <a:bodyPr wrap="none" lIns="80187" tIns="40095" rIns="80187" bIns="40095" rtlCol="0">
            <a:spAutoFit/>
          </a:bodyPr>
          <a:lstStyle/>
          <a:p>
            <a:r>
              <a:rPr lang="en-US" sz="2400" dirty="0">
                <a:latin typeface="Courier New"/>
                <a:cs typeface="Courier New"/>
              </a:rPr>
              <a:t>TGGGCTTTTCCAACAGGTATATCTTCCCCGCTAGCT</a:t>
            </a:r>
            <a:r>
              <a:rPr lang="en-US" sz="2400" dirty="0">
                <a:solidFill>
                  <a:srgbClr val="FF0000"/>
                </a:solidFill>
                <a:latin typeface="Courier New"/>
                <a:cs typeface="Courier New"/>
              </a:rPr>
              <a:t>C</a:t>
            </a:r>
            <a:r>
              <a:rPr lang="en-US" sz="2400" dirty="0">
                <a:latin typeface="Courier New"/>
                <a:cs typeface="Courier New"/>
              </a:rPr>
              <a:t>GCTAGCTACTTCAAATTCCT</a:t>
            </a:r>
          </a:p>
        </p:txBody>
      </p:sp>
      <p:sp useBgFill="1">
        <p:nvSpPr>
          <p:cNvPr id="12" name="Rektangel 11">
            <a:extLst>
              <a:ext uri="{FF2B5EF4-FFF2-40B4-BE49-F238E27FC236}">
                <a16:creationId xmlns:a16="http://schemas.microsoft.com/office/drawing/2014/main" id="{C6A3B538-7183-5542-932B-E10DCEBA4420}"/>
              </a:ext>
            </a:extLst>
          </p:cNvPr>
          <p:cNvSpPr/>
          <p:nvPr/>
        </p:nvSpPr>
        <p:spPr>
          <a:xfrm>
            <a:off x="6782127" y="2961234"/>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C</a:t>
            </a:r>
            <a:r>
              <a:rPr lang="en-US" sz="2400" dirty="0">
                <a:latin typeface="Courier New"/>
                <a:cs typeface="Courier New"/>
              </a:rPr>
              <a:t>GCTA</a:t>
            </a:r>
            <a:endParaRPr lang="en-GB" sz="2400" dirty="0"/>
          </a:p>
        </p:txBody>
      </p:sp>
      <p:sp>
        <p:nvSpPr>
          <p:cNvPr id="13" name="Rektangel 12">
            <a:extLst>
              <a:ext uri="{FF2B5EF4-FFF2-40B4-BE49-F238E27FC236}">
                <a16:creationId xmlns:a16="http://schemas.microsoft.com/office/drawing/2014/main" id="{1077148B-B461-9C4A-BA68-A5924127032A}"/>
              </a:ext>
            </a:extLst>
          </p:cNvPr>
          <p:cNvSpPr/>
          <p:nvPr/>
        </p:nvSpPr>
        <p:spPr>
          <a:xfrm>
            <a:off x="6782127" y="3580921"/>
            <a:ext cx="1843774" cy="461665"/>
          </a:xfrm>
          <a:prstGeom prst="rect">
            <a:avLst/>
          </a:prstGeom>
        </p:spPr>
        <p:txBody>
          <a:bodyPr wrap="none">
            <a:spAutoFit/>
          </a:bodyPr>
          <a:lstStyle/>
          <a:p>
            <a:r>
              <a:rPr lang="en-US" sz="2400" dirty="0">
                <a:latin typeface="Courier New"/>
                <a:cs typeface="Courier New"/>
              </a:rPr>
              <a:t>AGCT</a:t>
            </a:r>
            <a:r>
              <a:rPr lang="en-US" sz="2400" dirty="0">
                <a:solidFill>
                  <a:srgbClr val="FF0000"/>
                </a:solidFill>
                <a:latin typeface="Courier New"/>
                <a:cs typeface="Courier New"/>
              </a:rPr>
              <a:t>A</a:t>
            </a:r>
            <a:r>
              <a:rPr lang="en-US" sz="2400" dirty="0">
                <a:latin typeface="Courier New"/>
                <a:cs typeface="Courier New"/>
              </a:rPr>
              <a:t>GCTA</a:t>
            </a:r>
            <a:endParaRPr lang="en-GB" sz="2400" dirty="0"/>
          </a:p>
        </p:txBody>
      </p:sp>
      <p:sp>
        <p:nvSpPr>
          <p:cNvPr id="14" name="textruta 13">
            <a:extLst>
              <a:ext uri="{FF2B5EF4-FFF2-40B4-BE49-F238E27FC236}">
                <a16:creationId xmlns:a16="http://schemas.microsoft.com/office/drawing/2014/main" id="{2F0B0A0C-C9CA-0A4D-8D96-7A401F1DD0B2}"/>
              </a:ext>
            </a:extLst>
          </p:cNvPr>
          <p:cNvSpPr txBox="1"/>
          <p:nvPr/>
        </p:nvSpPr>
        <p:spPr>
          <a:xfrm>
            <a:off x="4135391" y="2961234"/>
            <a:ext cx="2646737" cy="461665"/>
          </a:xfrm>
          <a:prstGeom prst="rect">
            <a:avLst/>
          </a:prstGeom>
          <a:noFill/>
        </p:spPr>
        <p:txBody>
          <a:bodyPr wrap="square" rtlCol="0">
            <a:spAutoFit/>
          </a:bodyPr>
          <a:lstStyle/>
          <a:p>
            <a:r>
              <a:rPr lang="en-GB" sz="2400" b="1" dirty="0"/>
              <a:t>Reference allele</a:t>
            </a:r>
            <a:endParaRPr lang="en-GB" sz="2400" dirty="0"/>
          </a:p>
        </p:txBody>
      </p:sp>
      <p:sp>
        <p:nvSpPr>
          <p:cNvPr id="15" name="textruta 14">
            <a:extLst>
              <a:ext uri="{FF2B5EF4-FFF2-40B4-BE49-F238E27FC236}">
                <a16:creationId xmlns:a16="http://schemas.microsoft.com/office/drawing/2014/main" id="{2314DBC4-A37B-8849-802E-1B62593E93AD}"/>
              </a:ext>
            </a:extLst>
          </p:cNvPr>
          <p:cNvSpPr txBox="1"/>
          <p:nvPr/>
        </p:nvSpPr>
        <p:spPr>
          <a:xfrm>
            <a:off x="4095177" y="3510002"/>
            <a:ext cx="2686951" cy="461665"/>
          </a:xfrm>
          <a:prstGeom prst="rect">
            <a:avLst/>
          </a:prstGeom>
          <a:noFill/>
        </p:spPr>
        <p:txBody>
          <a:bodyPr wrap="square" rtlCol="0">
            <a:spAutoFit/>
          </a:bodyPr>
          <a:lstStyle/>
          <a:p>
            <a:r>
              <a:rPr lang="en-GB" sz="2400" b="1" dirty="0"/>
              <a:t>Alternative allele</a:t>
            </a:r>
            <a:endParaRPr lang="en-GB" sz="2400" dirty="0"/>
          </a:p>
        </p:txBody>
      </p:sp>
      <p:sp>
        <p:nvSpPr>
          <p:cNvPr id="16" name="textruta 15">
            <a:extLst>
              <a:ext uri="{FF2B5EF4-FFF2-40B4-BE49-F238E27FC236}">
                <a16:creationId xmlns:a16="http://schemas.microsoft.com/office/drawing/2014/main" id="{A4BC371D-11CF-D34B-B27A-6EC7C9175298}"/>
              </a:ext>
            </a:extLst>
          </p:cNvPr>
          <p:cNvSpPr txBox="1"/>
          <p:nvPr/>
        </p:nvSpPr>
        <p:spPr>
          <a:xfrm>
            <a:off x="1890487" y="4971356"/>
            <a:ext cx="7313669" cy="1384995"/>
          </a:xfrm>
          <a:prstGeom prst="rect">
            <a:avLst/>
          </a:prstGeom>
          <a:noFill/>
        </p:spPr>
        <p:txBody>
          <a:bodyPr wrap="none" rtlCol="0">
            <a:spAutoFit/>
          </a:bodyPr>
          <a:lstStyle/>
          <a:p>
            <a:r>
              <a:rPr lang="en-GB" sz="2400" b="1" dirty="0"/>
              <a:t>Reference allele </a:t>
            </a:r>
            <a:r>
              <a:rPr lang="en-GB" sz="2400" dirty="0"/>
              <a:t>= the allele in the refence genome</a:t>
            </a:r>
          </a:p>
          <a:p>
            <a:r>
              <a:rPr lang="en-GB" sz="2400" b="1" dirty="0"/>
              <a:t>Alternative allele </a:t>
            </a:r>
            <a:r>
              <a:rPr lang="en-GB" sz="2400" dirty="0"/>
              <a:t>= the allele NOT in the refence genome</a:t>
            </a:r>
          </a:p>
          <a:p>
            <a:endParaRPr lang="en-GB" dirty="0"/>
          </a:p>
          <a:p>
            <a:endParaRPr lang="en-GB" dirty="0"/>
          </a:p>
        </p:txBody>
      </p:sp>
    </p:spTree>
    <p:extLst>
      <p:ext uri="{BB962C8B-B14F-4D97-AF65-F5344CB8AC3E}">
        <p14:creationId xmlns:p14="http://schemas.microsoft.com/office/powerpoint/2010/main" val="3952721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CDB2A95-F617-4F4D-8C99-1BDD3723D7DE}"/>
              </a:ext>
            </a:extLst>
          </p:cNvPr>
          <p:cNvSpPr>
            <a:spLocks noGrp="1"/>
          </p:cNvSpPr>
          <p:nvPr>
            <p:ph type="title"/>
          </p:nvPr>
        </p:nvSpPr>
        <p:spPr/>
        <p:txBody>
          <a:bodyPr>
            <a:normAutofit/>
          </a:bodyPr>
          <a:lstStyle/>
          <a:p>
            <a:r>
              <a:rPr lang="en-GB" sz="3600" dirty="0"/>
              <a:t>Variant Call Format (VCF)</a:t>
            </a:r>
          </a:p>
        </p:txBody>
      </p:sp>
      <p:pic>
        <p:nvPicPr>
          <p:cNvPr id="7" name="Bildobjekt 6">
            <a:extLst>
              <a:ext uri="{FF2B5EF4-FFF2-40B4-BE49-F238E27FC236}">
                <a16:creationId xmlns:a16="http://schemas.microsoft.com/office/drawing/2014/main" id="{82474C98-31DB-C94C-BD41-96165AB86E9B}"/>
              </a:ext>
            </a:extLst>
          </p:cNvPr>
          <p:cNvPicPr>
            <a:picLocks noChangeAspect="1"/>
          </p:cNvPicPr>
          <p:nvPr/>
        </p:nvPicPr>
        <p:blipFill rotWithShape="1">
          <a:blip r:embed="rId2"/>
          <a:srcRect t="20944"/>
          <a:stretch/>
        </p:blipFill>
        <p:spPr>
          <a:xfrm>
            <a:off x="3878887" y="1713052"/>
            <a:ext cx="4960315" cy="4618780"/>
          </a:xfrm>
          <a:prstGeom prst="rect">
            <a:avLst/>
          </a:prstGeom>
        </p:spPr>
      </p:pic>
    </p:spTree>
    <p:extLst>
      <p:ext uri="{BB962C8B-B14F-4D97-AF65-F5344CB8AC3E}">
        <p14:creationId xmlns:p14="http://schemas.microsoft.com/office/powerpoint/2010/main" val="3867526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842963" y="2012544"/>
            <a:ext cx="9972675" cy="3016210"/>
          </a:xfrm>
          <a:prstGeom prst="rect">
            <a:avLst/>
          </a:prstGeom>
        </p:spPr>
        <p:txBody>
          <a:bodyPr wrap="square">
            <a:spAutoFit/>
          </a:bodyPr>
          <a:lstStyle/>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fileformat</a:t>
            </a:r>
            <a:r>
              <a:rPr lang="sv-SE" sz="1000" dirty="0">
                <a:latin typeface="Courier New" panose="02070309020205020404" pitchFamily="49" charset="0"/>
                <a:cs typeface="Courier New" panose="02070309020205020404" pitchFamily="49" charset="0"/>
              </a:rPr>
              <a:t>=VCFv4.2</a:t>
            </a:r>
          </a:p>
          <a:p>
            <a:r>
              <a:rPr lang="sv-SE" sz="1000" dirty="0">
                <a:latin typeface="Courier New" panose="02070309020205020404" pitchFamily="49" charset="0"/>
                <a:cs typeface="Courier New" panose="02070309020205020404" pitchFamily="49" charset="0"/>
              </a:rPr>
              <a:t>##FILTER=&lt;ID=</a:t>
            </a:r>
            <a:r>
              <a:rPr lang="sv-SE" sz="1000" dirty="0" err="1">
                <a:latin typeface="Courier New" panose="02070309020205020404" pitchFamily="49" charset="0"/>
                <a:cs typeface="Courier New" panose="02070309020205020404" pitchFamily="49" charset="0"/>
              </a:rPr>
              <a:t>LowQual,Description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Low</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quality</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AD,Number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R,Type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Allelic</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depths</a:t>
            </a:r>
            <a:r>
              <a:rPr lang="sv-SE" sz="1000" dirty="0">
                <a:latin typeface="Courier New" panose="02070309020205020404" pitchFamily="49" charset="0"/>
                <a:cs typeface="Courier New" panose="02070309020205020404" pitchFamily="49" charset="0"/>
              </a:rPr>
              <a:t> for the ref and alt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the order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DP,Number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Approximate</a:t>
            </a:r>
            <a:r>
              <a:rPr lang="sv-SE" sz="1000" dirty="0">
                <a:latin typeface="Courier New" panose="02070309020205020404" pitchFamily="49" charset="0"/>
                <a:cs typeface="Courier New" panose="02070309020205020404" pitchFamily="49" charset="0"/>
              </a:rPr>
              <a:t> read </a:t>
            </a:r>
            <a:r>
              <a:rPr lang="sv-SE" sz="1000" dirty="0" err="1">
                <a:latin typeface="Courier New" panose="02070309020205020404" pitchFamily="49" charset="0"/>
                <a:cs typeface="Courier New" panose="02070309020205020404" pitchFamily="49" charset="0"/>
              </a:rPr>
              <a:t>depth</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reads</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MQ=255 or </a:t>
            </a:r>
            <a:r>
              <a:rPr lang="sv-SE" sz="1000" dirty="0" err="1">
                <a:latin typeface="Courier New" panose="02070309020205020404" pitchFamily="49" charset="0"/>
                <a:cs typeface="Courier New" panose="02070309020205020404" pitchFamily="49" charset="0"/>
              </a:rPr>
              <a:t>with</a:t>
            </a:r>
            <a:r>
              <a:rPr lang="sv-SE" sz="1000" dirty="0">
                <a:latin typeface="Courier New" panose="02070309020205020404" pitchFamily="49" charset="0"/>
                <a:cs typeface="Courier New" panose="02070309020205020404" pitchFamily="49" charset="0"/>
              </a:rPr>
              <a:t> bad mates </a:t>
            </a:r>
            <a:r>
              <a:rPr lang="sv-SE" sz="1000" dirty="0" err="1">
                <a:latin typeface="Courier New" panose="02070309020205020404" pitchFamily="49" charset="0"/>
                <a:cs typeface="Courier New" panose="02070309020205020404" pitchFamily="49" charset="0"/>
              </a:rPr>
              <a:t>are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filtered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##FORMAT=&lt;ID=</a:t>
            </a:r>
            <a:r>
              <a:rPr lang="sv-SE" sz="1000" dirty="0" err="1">
                <a:latin typeface="Courier New" panose="02070309020205020404" pitchFamily="49" charset="0"/>
                <a:cs typeface="Courier New" panose="02070309020205020404" pitchFamily="49" charset="0"/>
              </a:rPr>
              <a:t>GT,Number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String,Description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Genotype</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AC,Number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count</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AF,Number</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A,Type</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Float,Description</a:t>
            </a:r>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Frequency</a:t>
            </a:r>
            <a:r>
              <a:rPr lang="sv-SE" sz="1000" dirty="0">
                <a:latin typeface="Courier New" panose="02070309020205020404" pitchFamily="49" charset="0"/>
                <a:cs typeface="Courier New" panose="02070309020205020404" pitchFamily="49" charset="0"/>
              </a:rPr>
              <a:t>, for </a:t>
            </a:r>
            <a:r>
              <a:rPr lang="sv-SE" sz="1000" dirty="0" err="1">
                <a:latin typeface="Courier New" panose="02070309020205020404" pitchFamily="49" charset="0"/>
                <a:cs typeface="Courier New" panose="02070309020205020404" pitchFamily="49" charset="0"/>
              </a:rPr>
              <a:t>each</a:t>
            </a:r>
            <a:r>
              <a:rPr lang="sv-SE" sz="1000" dirty="0">
                <a:latin typeface="Courier New" panose="02070309020205020404" pitchFamily="49" charset="0"/>
                <a:cs typeface="Courier New" panose="02070309020205020404" pitchFamily="49" charset="0"/>
              </a:rPr>
              <a:t> ALT </a:t>
            </a:r>
            <a:r>
              <a:rPr lang="sv-SE" sz="1000" dirty="0" err="1">
                <a:latin typeface="Courier New" panose="02070309020205020404" pitchFamily="49" charset="0"/>
                <a:cs typeface="Courier New" panose="02070309020205020404" pitchFamily="49" charset="0"/>
              </a:rPr>
              <a:t>allele</a:t>
            </a:r>
            <a:r>
              <a:rPr lang="sv-SE" sz="1000" dirty="0">
                <a:latin typeface="Courier New" panose="02070309020205020404" pitchFamily="49" charset="0"/>
                <a:cs typeface="Courier New" panose="02070309020205020404" pitchFamily="49" charset="0"/>
              </a:rPr>
              <a:t>, in the same order as </a:t>
            </a:r>
            <a:r>
              <a:rPr lang="sv-SE" sz="1000" dirty="0" err="1">
                <a:latin typeface="Courier New" panose="02070309020205020404" pitchFamily="49" charset="0"/>
                <a:cs typeface="Courier New" panose="02070309020205020404" pitchFamily="49" charset="0"/>
              </a:rPr>
              <a:t>listed</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##INFO=&lt;ID=</a:t>
            </a:r>
            <a:r>
              <a:rPr lang="sv-SE" sz="1000" dirty="0" err="1">
                <a:latin typeface="Courier New" panose="02070309020205020404" pitchFamily="49" charset="0"/>
                <a:cs typeface="Courier New" panose="02070309020205020404" pitchFamily="49" charset="0"/>
              </a:rPr>
              <a:t>AN,Number</a:t>
            </a:r>
            <a:r>
              <a:rPr lang="sv-SE" sz="1000" dirty="0">
                <a:latin typeface="Courier New" panose="02070309020205020404" pitchFamily="49" charset="0"/>
                <a:cs typeface="Courier New" panose="02070309020205020404" pitchFamily="49" charset="0"/>
              </a:rPr>
              <a:t>=1,Type=</a:t>
            </a:r>
            <a:r>
              <a:rPr lang="sv-SE" sz="1000" dirty="0" err="1">
                <a:latin typeface="Courier New" panose="02070309020205020404" pitchFamily="49" charset="0"/>
                <a:cs typeface="Courier New" panose="02070309020205020404" pitchFamily="49" charset="0"/>
              </a:rPr>
              <a:t>Integer,Description</a:t>
            </a:r>
            <a:r>
              <a:rPr lang="sv-SE" sz="1000" dirty="0">
                <a:latin typeface="Courier New" panose="02070309020205020404" pitchFamily="49" charset="0"/>
                <a:cs typeface="Courier New" panose="02070309020205020404" pitchFamily="49" charset="0"/>
              </a:rPr>
              <a:t>="Total </a:t>
            </a:r>
            <a:r>
              <a:rPr lang="sv-SE" sz="1000" dirty="0" err="1">
                <a:latin typeface="Courier New" panose="02070309020205020404" pitchFamily="49" charset="0"/>
                <a:cs typeface="Courier New" panose="02070309020205020404" pitchFamily="49" charset="0"/>
              </a:rPr>
              <a:t>number</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of</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alleles</a:t>
            </a:r>
            <a:r>
              <a:rPr lang="sv-SE" sz="1000" dirty="0">
                <a:latin typeface="Courier New" panose="02070309020205020404" pitchFamily="49" charset="0"/>
                <a:cs typeface="Courier New" panose="02070309020205020404" pitchFamily="49" charset="0"/>
              </a:rPr>
              <a:t> in </a:t>
            </a:r>
            <a:r>
              <a:rPr lang="sv-SE" sz="1000" dirty="0" err="1">
                <a:latin typeface="Courier New" panose="02070309020205020404" pitchFamily="49" charset="0"/>
                <a:cs typeface="Courier New" panose="02070309020205020404" pitchFamily="49" charset="0"/>
              </a:rPr>
              <a:t>called</a:t>
            </a:r>
            <a:r>
              <a:rPr lang="sv-SE" sz="1000" dirty="0">
                <a:latin typeface="Courier New" panose="02070309020205020404" pitchFamily="49" charset="0"/>
                <a:cs typeface="Courier New" panose="02070309020205020404" pitchFamily="49" charset="0"/>
              </a:rPr>
              <a:t> </a:t>
            </a:r>
            <a:r>
              <a:rPr lang="sv-SE" sz="1000" dirty="0" err="1">
                <a:latin typeface="Courier New" panose="02070309020205020404" pitchFamily="49" charset="0"/>
                <a:cs typeface="Courier New" panose="02070309020205020404" pitchFamily="49" charset="0"/>
              </a:rPr>
              <a:t>genotypes</a:t>
            </a:r>
            <a:r>
              <a:rPr lang="sv-SE" sz="1000" dirty="0">
                <a:latin typeface="Courier New" panose="02070309020205020404" pitchFamily="49" charset="0"/>
                <a:cs typeface="Courier New" panose="02070309020205020404" pitchFamily="49" charset="0"/>
              </a:rPr>
              <a:t>"&gt;</a:t>
            </a:r>
          </a:p>
          <a:p>
            <a:r>
              <a:rPr lang="sv-SE" sz="1000" dirty="0">
                <a:latin typeface="Courier New" panose="02070309020205020404" pitchFamily="49" charset="0"/>
                <a:cs typeface="Courier New" panose="02070309020205020404" pitchFamily="49" charset="0"/>
              </a:rPr>
              <a:t>##</a:t>
            </a:r>
            <a:r>
              <a:rPr lang="sv-SE" sz="1000" dirty="0" err="1">
                <a:latin typeface="Courier New" panose="02070309020205020404" pitchFamily="49" charset="0"/>
                <a:cs typeface="Courier New" panose="02070309020205020404" pitchFamily="49" charset="0"/>
              </a:rPr>
              <a:t>contig</a:t>
            </a:r>
            <a:r>
              <a:rPr lang="sv-SE" sz="1000" dirty="0">
                <a:latin typeface="Courier New" panose="02070309020205020404" pitchFamily="49" charset="0"/>
                <a:cs typeface="Courier New" panose="02070309020205020404" pitchFamily="49" charset="0"/>
              </a:rPr>
              <a:t>=&lt;ID=2,length=243199373&gt;</a:t>
            </a:r>
          </a:p>
          <a:p>
            <a:r>
              <a:rPr lang="sv-SE" sz="1000" dirty="0">
                <a:latin typeface="Courier New" panose="02070309020205020404" pitchFamily="49" charset="0"/>
                <a:cs typeface="Courier New" panose="02070309020205020404" pitchFamily="49" charset="0"/>
              </a:rPr>
              <a:t>##source=</a:t>
            </a:r>
            <a:r>
              <a:rPr lang="sv-SE" sz="1000" dirty="0" err="1">
                <a:latin typeface="Courier New" panose="02070309020205020404" pitchFamily="49" charset="0"/>
                <a:cs typeface="Courier New" panose="02070309020205020404" pitchFamily="49" charset="0"/>
              </a:rPr>
              <a:t>HaplotypeCaller</a:t>
            </a:r>
            <a:endParaRPr lang="sv-SE" sz="1000" dirty="0">
              <a:latin typeface="Courier New" panose="02070309020205020404" pitchFamily="49" charset="0"/>
              <a:cs typeface="Courier New" panose="02070309020205020404" pitchFamily="49" charset="0"/>
            </a:endParaRPr>
          </a:p>
          <a:p>
            <a:r>
              <a:rPr lang="sv-SE" sz="1000" dirty="0">
                <a:latin typeface="Courier New" panose="02070309020205020404" pitchFamily="49" charset="0"/>
                <a:cs typeface="Courier New" panose="02070309020205020404" pitchFamily="49" charset="0"/>
              </a:rPr>
              <a:t>#CHROM  POS     	ID      REF     ALT     QUAL    FILTER  	INFO    	FORMAT  	HG00097</a:t>
            </a:r>
          </a:p>
          <a:p>
            <a:r>
              <a:rPr lang="en-GB" sz="1000" dirty="0">
                <a:latin typeface="Courier New" panose="02070309020205020404" pitchFamily="49" charset="0"/>
                <a:cs typeface="Courier New" panose="02070309020205020404" pitchFamily="49" charset="0"/>
              </a:rPr>
              <a:t>2       136220992       .       G       GT      30.64   .       AC=1;AF=0.500;AN=2	GT:AD:DP	0/1:3,2:5</a:t>
            </a:r>
          </a:p>
          <a:p>
            <a:r>
              <a:rPr lang="en-GB" sz="1000" dirty="0">
                <a:latin typeface="Courier New" panose="02070309020205020404" pitchFamily="49" charset="0"/>
                <a:cs typeface="Courier New" panose="02070309020205020404" pitchFamily="49" charset="0"/>
              </a:rPr>
              <a:t>2       136226814       .       GAC     G       44.60   .       AC=1;AF=0.500;AN=2	GT:AD:DP	0/1:4,2:6</a:t>
            </a:r>
          </a:p>
          <a:p>
            <a:r>
              <a:rPr lang="en-GB" sz="1000" dirty="0">
                <a:latin typeface="Courier New" panose="02070309020205020404" pitchFamily="49" charset="0"/>
                <a:cs typeface="Courier New" panose="02070309020205020404" pitchFamily="49" charset="0"/>
              </a:rPr>
              <a:t>2       136234279       .       C       T       102.60  .       AC=1;AF=0.500;AN=2	GT:AD:DP	0/1:3,4:7</a:t>
            </a:r>
          </a:p>
          <a:p>
            <a:r>
              <a:rPr lang="en-GB" sz="1000" dirty="0">
                <a:latin typeface="Courier New" panose="02070309020205020404" pitchFamily="49" charset="0"/>
                <a:cs typeface="Courier New" panose="02070309020205020404" pitchFamily="49" charset="0"/>
              </a:rPr>
              <a:t>2       136234284       .       C       T       102.60  .       AC=1;AF=0.500;AN=2	GT:AD:DP	0/1:3,4:7</a:t>
            </a:r>
          </a:p>
          <a:p>
            <a:pPr marL="228600" indent="-228600">
              <a:buAutoNum type="arabicPlain" startAt="2"/>
            </a:pPr>
            <a:r>
              <a:rPr lang="en-GB" sz="1000" dirty="0">
                <a:latin typeface="Courier New" panose="02070309020205020404" pitchFamily="49" charset="0"/>
                <a:cs typeface="Courier New" panose="02070309020205020404" pitchFamily="49" charset="0"/>
              </a:rPr>
              <a:t>     136263277       .       T       A       148.60  .       AC=1;AF=0.500;AN=2	GT:AD:DP	0/1:8,5:13</a:t>
            </a:r>
          </a:p>
          <a:p>
            <a:r>
              <a:rPr lang="en-GB" sz="1000" dirty="0">
                <a:latin typeface="Courier New" panose="02070309020205020404" pitchFamily="49" charset="0"/>
                <a:cs typeface="Courier New" panose="02070309020205020404" pitchFamily="49" charset="0"/>
              </a:rPr>
              <a:t>…</a:t>
            </a:r>
          </a:p>
          <a:p>
            <a:r>
              <a:rPr lang="en-GB" sz="1000" dirty="0">
                <a:latin typeface="Courier New" panose="02070309020205020404" pitchFamily="49" charset="0"/>
                <a:cs typeface="Courier New" panose="02070309020205020404" pitchFamily="49" charset="0"/>
              </a:rPr>
              <a:t>…</a:t>
            </a:r>
          </a:p>
          <a:p>
            <a:endParaRPr lang="en-GB" sz="1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126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25</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spTree>
    <p:extLst>
      <p:ext uri="{BB962C8B-B14F-4D97-AF65-F5344CB8AC3E}">
        <p14:creationId xmlns:p14="http://schemas.microsoft.com/office/powerpoint/2010/main" val="159166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26</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426226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GVCF Files are valid VCFs with extra information</a:t>
            </a:r>
          </a:p>
        </p:txBody>
      </p:sp>
      <p:pic>
        <p:nvPicPr>
          <p:cNvPr id="8" name="Bildobjekt 7">
            <a:extLst>
              <a:ext uri="{FF2B5EF4-FFF2-40B4-BE49-F238E27FC236}">
                <a16:creationId xmlns:a16="http://schemas.microsoft.com/office/drawing/2014/main" id="{1189A490-21B1-9340-926E-DD5C344DA892}"/>
              </a:ext>
            </a:extLst>
          </p:cNvPr>
          <p:cNvPicPr>
            <a:picLocks noChangeAspect="1"/>
          </p:cNvPicPr>
          <p:nvPr/>
        </p:nvPicPr>
        <p:blipFill rotWithShape="1">
          <a:blip r:embed="rId3"/>
          <a:srcRect r="29481"/>
          <a:stretch/>
        </p:blipFill>
        <p:spPr>
          <a:xfrm>
            <a:off x="2385775" y="1450150"/>
            <a:ext cx="4609514" cy="5153851"/>
          </a:xfrm>
          <a:prstGeom prst="rect">
            <a:avLst/>
          </a:prstGeom>
        </p:spPr>
      </p:pic>
      <p:sp>
        <p:nvSpPr>
          <p:cNvPr id="2" name="textruta 1">
            <a:extLst>
              <a:ext uri="{FF2B5EF4-FFF2-40B4-BE49-F238E27FC236}">
                <a16:creationId xmlns:a16="http://schemas.microsoft.com/office/drawing/2014/main" id="{B026110A-EB9E-1F47-B641-836A32FD3B59}"/>
              </a:ext>
            </a:extLst>
          </p:cNvPr>
          <p:cNvSpPr txBox="1"/>
          <p:nvPr/>
        </p:nvSpPr>
        <p:spPr>
          <a:xfrm>
            <a:off x="5325533" y="1591734"/>
            <a:ext cx="1669757" cy="246221"/>
          </a:xfrm>
          <a:prstGeom prst="rect">
            <a:avLst/>
          </a:prstGeom>
          <a:solidFill>
            <a:srgbClr val="66679B"/>
          </a:solidFill>
        </p:spPr>
        <p:txBody>
          <a:bodyPr wrap="square" rtlCol="0">
            <a:spAutoFit/>
          </a:bodyPr>
          <a:lstStyle/>
          <a:p>
            <a:pPr algn="ctr"/>
            <a:r>
              <a:rPr lang="en-GB" sz="1000" b="1" dirty="0" err="1">
                <a:solidFill>
                  <a:schemeClr val="bg1"/>
                </a:solidFill>
                <a:latin typeface="Helvetica" pitchFamily="2" charset="0"/>
                <a:cs typeface="Arial" panose="020B0604020202020204" pitchFamily="34" charset="0"/>
              </a:rPr>
              <a:t>HaplotypeCaller</a:t>
            </a:r>
            <a:r>
              <a:rPr lang="en-GB" sz="1000" b="1" dirty="0">
                <a:solidFill>
                  <a:schemeClr val="bg1"/>
                </a:solidFill>
                <a:latin typeface="Helvetica" pitchFamily="2" charset="0"/>
                <a:cs typeface="Arial" panose="020B0604020202020204" pitchFamily="34" charset="0"/>
              </a:rPr>
              <a:t> GVCF</a:t>
            </a:r>
          </a:p>
        </p:txBody>
      </p:sp>
      <p:sp>
        <p:nvSpPr>
          <p:cNvPr id="5" name="textruta 4">
            <a:extLst>
              <a:ext uri="{FF2B5EF4-FFF2-40B4-BE49-F238E27FC236}">
                <a16:creationId xmlns:a16="http://schemas.microsoft.com/office/drawing/2014/main" id="{B3480F01-F7BC-C140-AD8D-6E6AE516FCB1}"/>
              </a:ext>
            </a:extLst>
          </p:cNvPr>
          <p:cNvSpPr txBox="1"/>
          <p:nvPr/>
        </p:nvSpPr>
        <p:spPr>
          <a:xfrm>
            <a:off x="7509936" y="1938868"/>
            <a:ext cx="2904066" cy="3293209"/>
          </a:xfrm>
          <a:prstGeom prst="rect">
            <a:avLst/>
          </a:prstGeom>
          <a:noFill/>
        </p:spPr>
        <p:txBody>
          <a:bodyPr wrap="square" rtlCol="0">
            <a:spAutoFit/>
          </a:bodyPr>
          <a:lstStyle/>
          <a:p>
            <a:pPr marL="285750" indent="-285750">
              <a:buFont typeface="Arial" panose="020B0604020202020204" pitchFamily="34" charset="0"/>
              <a:buChar char="•"/>
            </a:pPr>
            <a:r>
              <a:rPr lang="sv-SE" sz="1600" dirty="0"/>
              <a:t>GVCF has </a:t>
            </a:r>
            <a:r>
              <a:rPr lang="sv-SE" sz="1600" dirty="0" err="1"/>
              <a:t>records</a:t>
            </a:r>
            <a:r>
              <a:rPr lang="sv-SE" sz="1600" dirty="0"/>
              <a:t> for all sites, </a:t>
            </a:r>
            <a:r>
              <a:rPr lang="sv-SE" sz="1600" dirty="0" err="1"/>
              <a:t>whether</a:t>
            </a:r>
            <a:r>
              <a:rPr lang="sv-SE" sz="1600" dirty="0"/>
              <a:t> </a:t>
            </a:r>
            <a:r>
              <a:rPr lang="sv-SE" sz="1600" dirty="0" err="1"/>
              <a:t>there</a:t>
            </a:r>
            <a:r>
              <a:rPr lang="sv-SE" sz="1600" dirty="0"/>
              <a:t> is a variant call </a:t>
            </a:r>
            <a:r>
              <a:rPr lang="sv-SE" sz="1600" dirty="0" err="1"/>
              <a:t>there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a:t>The </a:t>
            </a:r>
            <a:r>
              <a:rPr lang="sv-SE" sz="1600" dirty="0" err="1"/>
              <a:t>records</a:t>
            </a:r>
            <a:r>
              <a:rPr lang="sv-SE" sz="1600" dirty="0"/>
              <a:t> </a:t>
            </a:r>
            <a:r>
              <a:rPr lang="sv-SE" sz="1600" dirty="0" err="1"/>
              <a:t>include</a:t>
            </a:r>
            <a:r>
              <a:rPr lang="sv-SE" sz="1600" dirty="0"/>
              <a:t> an </a:t>
            </a:r>
            <a:r>
              <a:rPr lang="sv-SE" sz="1600" dirty="0" err="1"/>
              <a:t>accurate</a:t>
            </a:r>
            <a:r>
              <a:rPr lang="sv-SE" sz="1600" dirty="0"/>
              <a:t> </a:t>
            </a:r>
            <a:r>
              <a:rPr lang="sv-SE" sz="1600" dirty="0" err="1"/>
              <a:t>estimation</a:t>
            </a:r>
            <a:r>
              <a:rPr lang="sv-SE" sz="1600" dirty="0"/>
              <a:t> </a:t>
            </a:r>
            <a:r>
              <a:rPr lang="sv-SE" sz="1600" dirty="0" err="1"/>
              <a:t>of</a:t>
            </a:r>
            <a:r>
              <a:rPr lang="sv-SE" sz="1600" dirty="0"/>
              <a:t> </a:t>
            </a:r>
            <a:r>
              <a:rPr lang="sv-SE" sz="1600" dirty="0" err="1"/>
              <a:t>how</a:t>
            </a:r>
            <a:r>
              <a:rPr lang="sv-SE" sz="1600" dirty="0"/>
              <a:t> </a:t>
            </a:r>
            <a:r>
              <a:rPr lang="sv-SE" sz="1600" dirty="0" err="1"/>
              <a:t>confident</a:t>
            </a:r>
            <a:r>
              <a:rPr lang="sv-SE" sz="1600" dirty="0"/>
              <a:t> </a:t>
            </a:r>
            <a:r>
              <a:rPr lang="sv-SE" sz="1600" dirty="0" err="1"/>
              <a:t>we</a:t>
            </a:r>
            <a:r>
              <a:rPr lang="sv-SE" sz="1600" dirty="0"/>
              <a:t> </a:t>
            </a:r>
            <a:r>
              <a:rPr lang="sv-SE" sz="1600" dirty="0" err="1"/>
              <a:t>are</a:t>
            </a:r>
            <a:r>
              <a:rPr lang="sv-SE" sz="1600" dirty="0"/>
              <a:t> in the determination </a:t>
            </a:r>
            <a:r>
              <a:rPr lang="sv-SE" sz="1600" dirty="0" err="1"/>
              <a:t>that</a:t>
            </a:r>
            <a:r>
              <a:rPr lang="sv-SE" sz="1600" dirty="0"/>
              <a:t> the sites </a:t>
            </a:r>
            <a:r>
              <a:rPr lang="sv-SE" sz="1600" dirty="0" err="1"/>
              <a:t>are</a:t>
            </a:r>
            <a:r>
              <a:rPr lang="sv-SE" sz="1600" dirty="0"/>
              <a:t> </a:t>
            </a:r>
            <a:r>
              <a:rPr lang="sv-SE" sz="1600" dirty="0" err="1"/>
              <a:t>homozygous-reference</a:t>
            </a:r>
            <a:r>
              <a:rPr lang="sv-SE" sz="1600" dirty="0"/>
              <a:t> or not. </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r>
              <a:rPr lang="sv-SE" sz="1600" dirty="0" err="1"/>
              <a:t>Adjacent</a:t>
            </a:r>
            <a:r>
              <a:rPr lang="sv-SE" sz="1600" dirty="0"/>
              <a:t> non-variant sites </a:t>
            </a:r>
            <a:r>
              <a:rPr lang="sv-SE" sz="1600" dirty="0" err="1"/>
              <a:t>merged</a:t>
            </a:r>
            <a:r>
              <a:rPr lang="sv-SE" sz="1600" dirty="0"/>
              <a:t> </a:t>
            </a:r>
            <a:r>
              <a:rPr lang="sv-SE" sz="1600" dirty="0" err="1"/>
              <a:t>into</a:t>
            </a:r>
            <a:r>
              <a:rPr lang="sv-SE" sz="1600" dirty="0"/>
              <a:t> blocks</a:t>
            </a:r>
            <a:endParaRPr lang="en-GB" sz="1600" dirty="0"/>
          </a:p>
        </p:txBody>
      </p:sp>
    </p:spTree>
    <p:extLst>
      <p:ext uri="{BB962C8B-B14F-4D97-AF65-F5344CB8AC3E}">
        <p14:creationId xmlns:p14="http://schemas.microsoft.com/office/powerpoint/2010/main" val="2240108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28</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Basic variant calling in cohort</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3"/>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260225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41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p:cNvSpPr>
          <p:nvPr>
            <p:ph type="title"/>
          </p:nvPr>
        </p:nvSpPr>
        <p:spPr>
          <a:prstGeom prst="rect">
            <a:avLst/>
          </a:prstGeom>
        </p:spPr>
        <p:txBody>
          <a:bodyPr/>
          <a:lstStyle>
            <a:lvl1pPr defTabSz="448055">
              <a:defRPr sz="4312">
                <a:solidFill>
                  <a:srgbClr val="FF6600"/>
                </a:solidFill>
              </a:defRPr>
            </a:lvl1pPr>
          </a:lstStyle>
          <a:p>
            <a:pPr lvl="0">
              <a:defRPr sz="1800">
                <a:solidFill>
                  <a:srgbClr val="000000"/>
                </a:solidFill>
              </a:defRPr>
            </a:pPr>
            <a:r>
              <a:rPr lang="sv-SE" sz="4000" dirty="0" err="1"/>
              <a:t>What</a:t>
            </a:r>
            <a:r>
              <a:rPr lang="sv-SE" sz="4000" dirty="0"/>
              <a:t> is a workflow</a:t>
            </a:r>
            <a:endParaRPr sz="4000" dirty="0"/>
          </a:p>
        </p:txBody>
      </p:sp>
      <p:graphicFrame>
        <p:nvGraphicFramePr>
          <p:cNvPr id="6" name="Content Placeholder 3">
            <a:extLst>
              <a:ext uri="{FF2B5EF4-FFF2-40B4-BE49-F238E27FC236}">
                <a16:creationId xmlns:a16="http://schemas.microsoft.com/office/drawing/2014/main" id="{2D9FCB30-01AB-9C40-AA0B-824FFF090050}"/>
              </a:ext>
            </a:extLst>
          </p:cNvPr>
          <p:cNvGraphicFramePr>
            <a:graphicFrameLocks/>
          </p:cNvGraphicFramePr>
          <p:nvPr/>
        </p:nvGraphicFramePr>
        <p:xfrm>
          <a:off x="3581400" y="1734154"/>
          <a:ext cx="5848350" cy="485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274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60101-D677-C3F7-A905-A8046309660A}"/>
              </a:ext>
            </a:extLst>
          </p:cNvPr>
          <p:cNvSpPr>
            <a:spLocks noGrp="1"/>
          </p:cNvSpPr>
          <p:nvPr>
            <p:ph idx="1"/>
          </p:nvPr>
        </p:nvSpPr>
        <p:spPr/>
        <p:txBody>
          <a:bodyPr/>
          <a:lstStyle/>
          <a:p>
            <a:r>
              <a:rPr lang="en-SE" dirty="0"/>
              <a:t>A tag that mark which sample each read comes from</a:t>
            </a:r>
          </a:p>
          <a:p>
            <a:r>
              <a:rPr lang="en-GB" dirty="0"/>
              <a:t>N</a:t>
            </a:r>
            <a:r>
              <a:rPr lang="en-SE" dirty="0"/>
              <a:t>eeded for correct variant calling of a cohort</a:t>
            </a:r>
          </a:p>
          <a:p>
            <a:r>
              <a:rPr lang="en-SE" dirty="0"/>
              <a:t>Make sure to update read group info when processign a new sample!</a:t>
            </a:r>
          </a:p>
          <a:p>
            <a:pPr marL="0" indent="0">
              <a:buNone/>
            </a:pPr>
            <a:endParaRPr lang="en-SE" dirty="0"/>
          </a:p>
        </p:txBody>
      </p:sp>
      <p:sp>
        <p:nvSpPr>
          <p:cNvPr id="3" name="Date Placeholder 2">
            <a:extLst>
              <a:ext uri="{FF2B5EF4-FFF2-40B4-BE49-F238E27FC236}">
                <a16:creationId xmlns:a16="http://schemas.microsoft.com/office/drawing/2014/main" id="{940D973C-C4F2-2FE0-58D9-37855484C8FB}"/>
              </a:ext>
            </a:extLst>
          </p:cNvPr>
          <p:cNvSpPr>
            <a:spLocks noGrp="1"/>
          </p:cNvSpPr>
          <p:nvPr>
            <p:ph type="dt" sz="half" idx="10"/>
          </p:nvPr>
        </p:nvSpPr>
        <p:spPr/>
        <p:txBody>
          <a:bodyPr/>
          <a:lstStyle/>
          <a:p>
            <a:fld id="{CDFC4D25-E039-42FB-9F83-88AA0D33893B}" type="datetime1">
              <a:rPr lang="sv-SE" smtClean="0"/>
              <a:t>2024-11-27</a:t>
            </a:fld>
            <a:endParaRPr lang="en-SE" dirty="0"/>
          </a:p>
        </p:txBody>
      </p:sp>
      <p:sp>
        <p:nvSpPr>
          <p:cNvPr id="4" name="Title 3">
            <a:extLst>
              <a:ext uri="{FF2B5EF4-FFF2-40B4-BE49-F238E27FC236}">
                <a16:creationId xmlns:a16="http://schemas.microsoft.com/office/drawing/2014/main" id="{C37C4FA2-FE44-0B78-7753-CB3452B8FEB3}"/>
              </a:ext>
            </a:extLst>
          </p:cNvPr>
          <p:cNvSpPr>
            <a:spLocks noGrp="1"/>
          </p:cNvSpPr>
          <p:nvPr>
            <p:ph type="title"/>
          </p:nvPr>
        </p:nvSpPr>
        <p:spPr/>
        <p:txBody>
          <a:bodyPr/>
          <a:lstStyle/>
          <a:p>
            <a:r>
              <a:rPr lang="en-SE" dirty="0"/>
              <a:t>ReadGroups</a:t>
            </a:r>
          </a:p>
        </p:txBody>
      </p:sp>
    </p:spTree>
    <p:extLst>
      <p:ext uri="{BB962C8B-B14F-4D97-AF65-F5344CB8AC3E}">
        <p14:creationId xmlns:p14="http://schemas.microsoft.com/office/powerpoint/2010/main" val="171153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lstStyle/>
          <a:p>
            <a:pPr algn="l"/>
            <a:r>
              <a:rPr lang="sv-SE" dirty="0" err="1"/>
              <a:t>Today’s</a:t>
            </a:r>
            <a:r>
              <a:rPr lang="sv-SE" dirty="0"/>
              <a:t> </a:t>
            </a:r>
            <a:r>
              <a:rPr lang="sv-SE" dirty="0" err="1"/>
              <a:t>lab</a:t>
            </a:r>
            <a:endParaRPr lang="en-GB" dirty="0"/>
          </a:p>
        </p:txBody>
      </p:sp>
    </p:spTree>
    <p:extLst>
      <p:ext uri="{BB962C8B-B14F-4D97-AF65-F5344CB8AC3E}">
        <p14:creationId xmlns:p14="http://schemas.microsoft.com/office/powerpoint/2010/main" val="3180950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951E5-DEC6-A348-B50C-9306DA7695D7}"/>
              </a:ext>
            </a:extLst>
          </p:cNvPr>
          <p:cNvSpPr>
            <a:spLocks noGrp="1"/>
          </p:cNvSpPr>
          <p:nvPr>
            <p:ph type="title"/>
          </p:nvPr>
        </p:nvSpPr>
        <p:spPr/>
        <p:txBody>
          <a:bodyPr>
            <a:normAutofit/>
          </a:bodyPr>
          <a:lstStyle/>
          <a:p>
            <a:r>
              <a:rPr lang="en-GB" dirty="0"/>
              <a:t>1000 Genomes data</a:t>
            </a:r>
          </a:p>
        </p:txBody>
      </p:sp>
      <p:pic>
        <p:nvPicPr>
          <p:cNvPr id="9" name="Bildobjekt 8">
            <a:extLst>
              <a:ext uri="{FF2B5EF4-FFF2-40B4-BE49-F238E27FC236}">
                <a16:creationId xmlns:a16="http://schemas.microsoft.com/office/drawing/2014/main" id="{16AE5205-B983-E84C-9646-963C41E2F430}"/>
              </a:ext>
            </a:extLst>
          </p:cNvPr>
          <p:cNvPicPr>
            <a:picLocks noChangeAspect="1"/>
          </p:cNvPicPr>
          <p:nvPr/>
        </p:nvPicPr>
        <p:blipFill>
          <a:blip r:embed="rId3"/>
          <a:stretch>
            <a:fillRect/>
          </a:stretch>
        </p:blipFill>
        <p:spPr>
          <a:xfrm>
            <a:off x="1651937" y="2091932"/>
            <a:ext cx="3061089" cy="3962323"/>
          </a:xfrm>
          <a:prstGeom prst="rect">
            <a:avLst/>
          </a:prstGeom>
        </p:spPr>
      </p:pic>
      <p:sp>
        <p:nvSpPr>
          <p:cNvPr id="10" name="textruta 9">
            <a:extLst>
              <a:ext uri="{FF2B5EF4-FFF2-40B4-BE49-F238E27FC236}">
                <a16:creationId xmlns:a16="http://schemas.microsoft.com/office/drawing/2014/main" id="{47438BE1-86E0-9744-9A0A-574A33F2E456}"/>
              </a:ext>
            </a:extLst>
          </p:cNvPr>
          <p:cNvSpPr txBox="1"/>
          <p:nvPr/>
        </p:nvSpPr>
        <p:spPr>
          <a:xfrm>
            <a:off x="4795100" y="2200468"/>
            <a:ext cx="5872900" cy="2954655"/>
          </a:xfrm>
          <a:prstGeom prst="rect">
            <a:avLst/>
          </a:prstGeom>
          <a:noFill/>
        </p:spPr>
        <p:txBody>
          <a:bodyPr wrap="square" rtlCol="0">
            <a:spAutoFit/>
          </a:bodyPr>
          <a:lstStyle/>
          <a:p>
            <a:pPr marL="342900" indent="-342900">
              <a:buFont typeface="Arial" panose="020B0604020202020204" pitchFamily="34" charset="0"/>
              <a:buChar char="•"/>
            </a:pPr>
            <a:r>
              <a:rPr lang="en-GB" sz="2400" dirty="0"/>
              <a:t>Low coverage WGS data </a:t>
            </a:r>
          </a:p>
          <a:p>
            <a:pPr marL="342900" indent="-342900">
              <a:buFont typeface="Arial" panose="020B0604020202020204" pitchFamily="34" charset="0"/>
              <a:buChar char="•"/>
            </a:pPr>
            <a:r>
              <a:rPr lang="en-GB" sz="2400" dirty="0"/>
              <a:t>3 samples</a:t>
            </a:r>
          </a:p>
          <a:p>
            <a:pPr marL="342900" indent="-342900">
              <a:buFont typeface="Arial" panose="020B0604020202020204" pitchFamily="34" charset="0"/>
              <a:buChar char="•"/>
            </a:pPr>
            <a:r>
              <a:rPr lang="en-GB" sz="2400" dirty="0"/>
              <a:t>Small region on chromosome 2</a:t>
            </a:r>
          </a:p>
          <a:p>
            <a:pPr marL="285750" indent="-285750">
              <a:buFont typeface="Arial" panose="020B0604020202020204" pitchFamily="34" charset="0"/>
              <a:buChar char="•"/>
            </a:pPr>
            <a:endParaRPr lang="en-GB" sz="2400" dirty="0"/>
          </a:p>
          <a:p>
            <a:r>
              <a:rPr lang="en-GB" sz="2400" dirty="0"/>
              <a:t>About the samples: </a:t>
            </a:r>
          </a:p>
          <a:p>
            <a:r>
              <a:rPr lang="en-GB" sz="2400" dirty="0"/>
              <a:t>https://</a:t>
            </a:r>
            <a:r>
              <a:rPr lang="en-GB" sz="2400" dirty="0" err="1"/>
              <a:t>www.internationalgenome.org</a:t>
            </a:r>
            <a:r>
              <a:rPr lang="en-GB" sz="2400" dirty="0"/>
              <a:t>/data-portal/sample</a:t>
            </a:r>
          </a:p>
          <a:p>
            <a:endParaRPr lang="en-GB" dirty="0"/>
          </a:p>
        </p:txBody>
      </p:sp>
    </p:spTree>
    <p:extLst>
      <p:ext uri="{BB962C8B-B14F-4D97-AF65-F5344CB8AC3E}">
        <p14:creationId xmlns:p14="http://schemas.microsoft.com/office/powerpoint/2010/main" val="2807342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5" name="Picture 3" descr="lactase.png">
            <a:extLst>
              <a:ext uri="{FF2B5EF4-FFF2-40B4-BE49-F238E27FC236}">
                <a16:creationId xmlns:a16="http://schemas.microsoft.com/office/drawing/2014/main" id="{9C4F5BCD-36AC-5741-AA09-BB656D04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099" y="1624541"/>
            <a:ext cx="8079801" cy="3012808"/>
          </a:xfrm>
          <a:prstGeom prst="rect">
            <a:avLst/>
          </a:prstGeom>
        </p:spPr>
      </p:pic>
      <p:sp>
        <p:nvSpPr>
          <p:cNvPr id="3" name="textruta 2">
            <a:extLst>
              <a:ext uri="{FF2B5EF4-FFF2-40B4-BE49-F238E27FC236}">
                <a16:creationId xmlns:a16="http://schemas.microsoft.com/office/drawing/2014/main" id="{9DC2A1BF-2030-7E45-8DD8-B2D0BB9563D5}"/>
              </a:ext>
            </a:extLst>
          </p:cNvPr>
          <p:cNvSpPr txBox="1"/>
          <p:nvPr/>
        </p:nvSpPr>
        <p:spPr>
          <a:xfrm>
            <a:off x="2056098" y="4893391"/>
            <a:ext cx="8143510" cy="1477328"/>
          </a:xfrm>
          <a:prstGeom prst="rect">
            <a:avLst/>
          </a:prstGeom>
          <a:noFill/>
        </p:spPr>
        <p:txBody>
          <a:bodyPr wrap="square" rtlCol="0">
            <a:spAutoFit/>
          </a:bodyPr>
          <a:lstStyle/>
          <a:p>
            <a:pPr marL="285750" indent="-285750">
              <a:buFont typeface="Arial" panose="020B0604020202020204" pitchFamily="34" charset="0"/>
              <a:buChar char="•"/>
            </a:pPr>
            <a:r>
              <a:rPr lang="en-GB" dirty="0"/>
              <a:t>All mammals produce lactase as infants </a:t>
            </a:r>
          </a:p>
          <a:p>
            <a:pPr marL="285750" indent="-285750">
              <a:buFont typeface="Arial" panose="020B0604020202020204" pitchFamily="34" charset="0"/>
              <a:buChar char="•"/>
            </a:pPr>
            <a:r>
              <a:rPr lang="en-GB" dirty="0"/>
              <a:t>Some human produce lactase in adulthood </a:t>
            </a:r>
          </a:p>
          <a:p>
            <a:pPr marL="285750" indent="-285750">
              <a:buFont typeface="Arial" panose="020B0604020202020204" pitchFamily="34" charset="0"/>
              <a:buChar char="•"/>
            </a:pPr>
            <a:r>
              <a:rPr lang="en-GB" dirty="0"/>
              <a:t>Genetic variation upstream of the </a:t>
            </a:r>
            <a:r>
              <a:rPr lang="en-GB" i="1" dirty="0"/>
              <a:t>LCT</a:t>
            </a:r>
            <a:r>
              <a:rPr lang="en-GB" dirty="0"/>
              <a:t> gene cause the lactase persistent phenotype (lactose tolerance)</a:t>
            </a:r>
            <a:br>
              <a:rPr lang="en-GB" dirty="0"/>
            </a:br>
            <a:endParaRPr lang="en-GB" dirty="0"/>
          </a:p>
        </p:txBody>
      </p:sp>
    </p:spTree>
    <p:extLst>
      <p:ext uri="{BB962C8B-B14F-4D97-AF65-F5344CB8AC3E}">
        <p14:creationId xmlns:p14="http://schemas.microsoft.com/office/powerpoint/2010/main" val="295957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4704D-5358-1447-BE4E-27AA153F4B0E}"/>
              </a:ext>
            </a:extLst>
          </p:cNvPr>
          <p:cNvSpPr>
            <a:spLocks noGrp="1"/>
          </p:cNvSpPr>
          <p:nvPr>
            <p:ph type="title"/>
          </p:nvPr>
        </p:nvSpPr>
        <p:spPr/>
        <p:txBody>
          <a:bodyPr>
            <a:normAutofit fontScale="90000"/>
          </a:bodyPr>
          <a:lstStyle/>
          <a:p>
            <a:r>
              <a:rPr lang="en-US" dirty="0"/>
              <a:t>The Lactase enzyme</a:t>
            </a:r>
            <a:br>
              <a:rPr lang="en-US" dirty="0"/>
            </a:br>
            <a:endParaRPr lang="en-GB" dirty="0"/>
          </a:p>
        </p:txBody>
      </p:sp>
      <p:pic>
        <p:nvPicPr>
          <p:cNvPr id="4" name="Picture 3">
            <a:extLst>
              <a:ext uri="{FF2B5EF4-FFF2-40B4-BE49-F238E27FC236}">
                <a16:creationId xmlns:a16="http://schemas.microsoft.com/office/drawing/2014/main" id="{D351EBBA-3160-88E5-424F-7602BC35CE3D}"/>
              </a:ext>
            </a:extLst>
          </p:cNvPr>
          <p:cNvPicPr>
            <a:picLocks noChangeAspect="1"/>
          </p:cNvPicPr>
          <p:nvPr/>
        </p:nvPicPr>
        <p:blipFill>
          <a:blip r:embed="rId3"/>
          <a:stretch>
            <a:fillRect/>
          </a:stretch>
        </p:blipFill>
        <p:spPr>
          <a:xfrm>
            <a:off x="3308350" y="1317728"/>
            <a:ext cx="5575300" cy="5245100"/>
          </a:xfrm>
          <a:prstGeom prst="rect">
            <a:avLst/>
          </a:prstGeom>
        </p:spPr>
      </p:pic>
    </p:spTree>
    <p:extLst>
      <p:ext uri="{BB962C8B-B14F-4D97-AF65-F5344CB8AC3E}">
        <p14:creationId xmlns:p14="http://schemas.microsoft.com/office/powerpoint/2010/main" val="343896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1:</a:t>
            </a:r>
            <a:br>
              <a:rPr lang="en-GB" dirty="0"/>
            </a:br>
            <a:br>
              <a:rPr lang="en-GB" dirty="0"/>
            </a:br>
            <a:r>
              <a:rPr lang="en-GB" dirty="0"/>
              <a:t>Variant calling in one sample</a:t>
            </a:r>
            <a:br>
              <a:rPr lang="en-GB" dirty="0"/>
            </a:br>
            <a:endParaRPr lang="en-GB" dirty="0"/>
          </a:p>
        </p:txBody>
      </p:sp>
      <p:sp>
        <p:nvSpPr>
          <p:cNvPr id="3" name="Platshållare för text 2">
            <a:extLst>
              <a:ext uri="{FF2B5EF4-FFF2-40B4-BE49-F238E27FC236}">
                <a16:creationId xmlns:a16="http://schemas.microsoft.com/office/drawing/2014/main" id="{DDC717EC-3EB3-5449-8896-52995823E66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94183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Basic variant calling in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18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a:bodyPr>
          <a:lstStyle/>
          <a:p>
            <a:r>
              <a:rPr lang="en-GB" dirty="0"/>
              <a:t>Part 2:</a:t>
            </a:r>
            <a:br>
              <a:rPr lang="en-GB" dirty="0"/>
            </a:br>
            <a:br>
              <a:rPr lang="en-GB" dirty="0"/>
            </a:br>
            <a:r>
              <a:rPr lang="en-GB" dirty="0"/>
              <a:t>Variant calling in cohort</a:t>
            </a:r>
            <a:br>
              <a:rPr lang="en-GB" dirty="0"/>
            </a:br>
            <a:endParaRPr lang="en-GB" dirty="0"/>
          </a:p>
        </p:txBody>
      </p:sp>
      <p:sp>
        <p:nvSpPr>
          <p:cNvPr id="3" name="Platshållare för text 2">
            <a:extLst>
              <a:ext uri="{FF2B5EF4-FFF2-40B4-BE49-F238E27FC236}">
                <a16:creationId xmlns:a16="http://schemas.microsoft.com/office/drawing/2014/main" id="{232196A4-37D3-EF4E-9C47-5E69865D19E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514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AFE6C19F-1C78-FD49-9E38-80E994DC31DE}"/>
              </a:ext>
            </a:extLst>
          </p:cNvPr>
          <p:cNvSpPr>
            <a:spLocks noGrp="1"/>
          </p:cNvSpPr>
          <p:nvPr>
            <p:ph type="sldNum" sz="quarter" idx="12"/>
          </p:nvPr>
        </p:nvSpPr>
        <p:spPr/>
        <p:txBody>
          <a:bodyPr/>
          <a:lstStyle/>
          <a:p>
            <a:fld id="{97DED537-10C4-8C40-8E87-51060FF45365}" type="slidenum">
              <a:rPr lang="sv-SE" smtClean="0"/>
              <a:pPr/>
              <a:t>38</a:t>
            </a:fld>
            <a:endParaRPr lang="sv-SE"/>
          </a:p>
        </p:txBody>
      </p:sp>
      <p:sp>
        <p:nvSpPr>
          <p:cNvPr id="2" name="Rubrik 1">
            <a:extLst>
              <a:ext uri="{FF2B5EF4-FFF2-40B4-BE49-F238E27FC236}">
                <a16:creationId xmlns:a16="http://schemas.microsoft.com/office/drawing/2014/main" id="{A918ADA8-9E99-6640-9BB3-96C1FD29AF7B}"/>
              </a:ext>
            </a:extLst>
          </p:cNvPr>
          <p:cNvSpPr>
            <a:spLocks noGrp="1"/>
          </p:cNvSpPr>
          <p:nvPr>
            <p:ph type="title"/>
          </p:nvPr>
        </p:nvSpPr>
        <p:spPr/>
        <p:txBody>
          <a:bodyPr/>
          <a:lstStyle/>
          <a:p>
            <a:r>
              <a:rPr lang="en-GB" sz="3200" dirty="0"/>
              <a:t>Joint variant calling workflow</a:t>
            </a:r>
          </a:p>
        </p:txBody>
      </p:sp>
      <p:pic>
        <p:nvPicPr>
          <p:cNvPr id="6" name="Bildobjekt 5">
            <a:extLst>
              <a:ext uri="{FF2B5EF4-FFF2-40B4-BE49-F238E27FC236}">
                <a16:creationId xmlns:a16="http://schemas.microsoft.com/office/drawing/2014/main" id="{39C54BB0-992B-E84C-A1DF-C2245B84AC94}"/>
              </a:ext>
            </a:extLst>
          </p:cNvPr>
          <p:cNvPicPr>
            <a:picLocks noChangeAspect="1"/>
          </p:cNvPicPr>
          <p:nvPr/>
        </p:nvPicPr>
        <p:blipFill>
          <a:blip r:embed="rId2"/>
          <a:stretch>
            <a:fillRect/>
          </a:stretch>
        </p:blipFill>
        <p:spPr>
          <a:xfrm>
            <a:off x="3218984" y="1576579"/>
            <a:ext cx="5396952" cy="5144897"/>
          </a:xfrm>
          <a:prstGeom prst="rect">
            <a:avLst/>
          </a:prstGeom>
        </p:spPr>
      </p:pic>
    </p:spTree>
    <p:extLst>
      <p:ext uri="{BB962C8B-B14F-4D97-AF65-F5344CB8AC3E}">
        <p14:creationId xmlns:p14="http://schemas.microsoft.com/office/powerpoint/2010/main" val="1587658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250559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Today:</a:t>
            </a:r>
          </a:p>
          <a:p>
            <a:pPr>
              <a:buFont typeface="Wingdings" charset="2"/>
              <a:buChar char="§"/>
            </a:pPr>
            <a:r>
              <a:rPr lang="en-US" dirty="0"/>
              <a:t>Basic variant calling workflow for one sample</a:t>
            </a:r>
          </a:p>
          <a:p>
            <a:pPr>
              <a:buFont typeface="Wingdings" charset="2"/>
              <a:buChar char="§"/>
            </a:pPr>
            <a:r>
              <a:rPr lang="en-US" dirty="0"/>
              <a:t>Extend to multiple samples</a:t>
            </a:r>
          </a:p>
          <a:p>
            <a:pPr>
              <a:buFont typeface="Wingdings" charset="2"/>
              <a:buChar char="§"/>
            </a:pPr>
            <a:endParaRPr lang="en-US" dirty="0"/>
          </a:p>
          <a:p>
            <a:pPr>
              <a:buFont typeface="Wingdings" charset="2"/>
              <a:buChar char="§"/>
            </a:pPr>
            <a:endParaRPr lang="en-US" dirty="0"/>
          </a:p>
          <a:p>
            <a:pPr marL="0" indent="0">
              <a:buNone/>
            </a:pPr>
            <a:r>
              <a:rPr lang="en-US" dirty="0"/>
              <a:t>Tomorrow:</a:t>
            </a:r>
          </a:p>
          <a:p>
            <a:pPr>
              <a:buFont typeface="Wingdings" charset="2"/>
              <a:buChar char="§"/>
            </a:pPr>
            <a:r>
              <a:rPr lang="en-US" dirty="0"/>
              <a:t>GATK’s Best practices</a:t>
            </a:r>
          </a:p>
          <a:p>
            <a:pPr>
              <a:buFont typeface="Wingdings" charset="2"/>
              <a:buChar char="§"/>
            </a:pPr>
            <a:endParaRPr lang="en-US" dirty="0"/>
          </a:p>
        </p:txBody>
      </p:sp>
      <p:sp>
        <p:nvSpPr>
          <p:cNvPr id="3" name="Title 2"/>
          <p:cNvSpPr>
            <a:spLocks noGrp="1"/>
          </p:cNvSpPr>
          <p:nvPr>
            <p:ph type="title"/>
          </p:nvPr>
        </p:nvSpPr>
        <p:spPr/>
        <p:txBody>
          <a:bodyPr>
            <a:normAutofit/>
          </a:bodyPr>
          <a:lstStyle/>
          <a:p>
            <a:r>
              <a:rPr lang="en-US" dirty="0"/>
              <a:t>Overview</a:t>
            </a:r>
          </a:p>
        </p:txBody>
      </p:sp>
    </p:spTree>
    <p:extLst>
      <p:ext uri="{BB962C8B-B14F-4D97-AF65-F5344CB8AC3E}">
        <p14:creationId xmlns:p14="http://schemas.microsoft.com/office/powerpoint/2010/main" val="11368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9BBC938D-DDB7-6047-A98A-5599F0B16E56}"/>
              </a:ext>
            </a:extLst>
          </p:cNvPr>
          <p:cNvSpPr>
            <a:spLocks noGrp="1"/>
          </p:cNvSpPr>
          <p:nvPr>
            <p:ph type="title"/>
          </p:nvPr>
        </p:nvSpPr>
        <p:spPr/>
        <p:txBody>
          <a:bodyPr>
            <a:normAutofit fontScale="90000"/>
          </a:bodyPr>
          <a:lstStyle/>
          <a:p>
            <a:r>
              <a:rPr lang="en-GB" dirty="0"/>
              <a:t>Part 3:</a:t>
            </a:r>
            <a:br>
              <a:rPr lang="en-GB" dirty="0"/>
            </a:br>
            <a:br>
              <a:rPr lang="en-GB" dirty="0"/>
            </a:br>
            <a:r>
              <a:rPr lang="en-GB" dirty="0"/>
              <a:t>Follow GATK best practices for short variant discovery</a:t>
            </a:r>
            <a:br>
              <a:rPr lang="en-GB" dirty="0"/>
            </a:br>
            <a:endParaRPr lang="en-GB" dirty="0"/>
          </a:p>
        </p:txBody>
      </p:sp>
      <p:sp>
        <p:nvSpPr>
          <p:cNvPr id="3" name="Platshållare för text 2">
            <a:extLst>
              <a:ext uri="{FF2B5EF4-FFF2-40B4-BE49-F238E27FC236}">
                <a16:creationId xmlns:a16="http://schemas.microsoft.com/office/drawing/2014/main" id="{E6755CA8-89BA-1441-8DFC-37E1E9E5F99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7837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1193552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612309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Mark Duplicates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2002950"/>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3861025"/>
            <a:ext cx="1547446" cy="304800"/>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77557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plicate1_large.png"/>
          <p:cNvPicPr>
            <a:picLocks noChangeAspect="1"/>
          </p:cNvPicPr>
          <p:nvPr/>
        </p:nvPicPr>
        <p:blipFill rotWithShape="1">
          <a:blip r:embed="rId3">
            <a:extLst>
              <a:ext uri="{28A0092B-C50C-407E-A947-70E740481C1C}">
                <a14:useLocalDpi xmlns:a14="http://schemas.microsoft.com/office/drawing/2010/main" val="0"/>
              </a:ext>
            </a:extLst>
          </a:blip>
          <a:srcRect l="-2727" t="29013" r="-1"/>
          <a:stretch/>
        </p:blipFill>
        <p:spPr>
          <a:xfrm>
            <a:off x="4447907" y="1914697"/>
            <a:ext cx="6084698" cy="3909132"/>
          </a:xfrm>
          <a:prstGeom prst="rect">
            <a:avLst/>
          </a:prstGeom>
        </p:spPr>
      </p:pic>
      <p:sp>
        <p:nvSpPr>
          <p:cNvPr id="2" name="Content Placeholder 1"/>
          <p:cNvSpPr>
            <a:spLocks noGrp="1"/>
          </p:cNvSpPr>
          <p:nvPr>
            <p:ph idx="1"/>
          </p:nvPr>
        </p:nvSpPr>
        <p:spPr/>
        <p:txBody>
          <a:bodyPr>
            <a:normAutofit/>
          </a:bodyPr>
          <a:lstStyle/>
          <a:p>
            <a:r>
              <a:rPr lang="en-US" dirty="0">
                <a:ea typeface="Monaco" charset="0"/>
                <a:cs typeface="Monaco" charset="0"/>
              </a:rPr>
              <a:t>PCR duplicates - library preparation </a:t>
            </a:r>
          </a:p>
          <a:p>
            <a:r>
              <a:rPr lang="en-US" dirty="0">
                <a:ea typeface="Monaco" charset="0"/>
                <a:cs typeface="Monaco" charset="0"/>
              </a:rPr>
              <a:t>Optical duplicates - sequencing</a:t>
            </a:r>
          </a:p>
          <a:p>
            <a:r>
              <a:rPr lang="en-US" dirty="0">
                <a:ea typeface="Monaco" charset="0"/>
                <a:cs typeface="Monaco" charset="0"/>
              </a:rPr>
              <a:t>Don</a:t>
            </a:r>
            <a:r>
              <a:rPr lang="uk-UA" dirty="0">
                <a:ea typeface="Monaco" charset="0"/>
                <a:cs typeface="Monaco" charset="0"/>
              </a:rPr>
              <a:t>’</a:t>
            </a:r>
            <a:r>
              <a:rPr lang="en-US" dirty="0">
                <a:ea typeface="Monaco" charset="0"/>
                <a:cs typeface="Monaco" charset="0"/>
              </a:rPr>
              <a:t>t add unique information</a:t>
            </a:r>
          </a:p>
          <a:p>
            <a:r>
              <a:rPr lang="en-US" dirty="0">
                <a:ea typeface="Monaco" charset="0"/>
                <a:cs typeface="Monaco" charset="0"/>
              </a:rPr>
              <a:t>Gives false allelic ratios of variants</a:t>
            </a:r>
          </a:p>
          <a:p>
            <a:r>
              <a:rPr lang="en-US" dirty="0">
                <a:ea typeface="Monaco" charset="0"/>
                <a:cs typeface="Monaco" charset="0"/>
              </a:rPr>
              <a:t>Should be removed/marked</a:t>
            </a:r>
          </a:p>
          <a:p>
            <a:endParaRPr lang="en-US" dirty="0">
              <a:ea typeface="Monaco" charset="0"/>
              <a:cs typeface="Monaco" charset="0"/>
            </a:endParaRPr>
          </a:p>
        </p:txBody>
      </p:sp>
      <p:sp>
        <p:nvSpPr>
          <p:cNvPr id="3" name="Title 2"/>
          <p:cNvSpPr>
            <a:spLocks noGrp="1"/>
          </p:cNvSpPr>
          <p:nvPr>
            <p:ph type="title"/>
          </p:nvPr>
        </p:nvSpPr>
        <p:spPr/>
        <p:txBody>
          <a:bodyPr/>
          <a:lstStyle/>
          <a:p>
            <a:r>
              <a:rPr lang="en-US" dirty="0"/>
              <a:t>Duplicate reads</a:t>
            </a:r>
          </a:p>
        </p:txBody>
      </p:sp>
    </p:spTree>
    <p:extLst>
      <p:ext uri="{BB962C8B-B14F-4D97-AF65-F5344CB8AC3E}">
        <p14:creationId xmlns:p14="http://schemas.microsoft.com/office/powerpoint/2010/main" val="6585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4">
            <a:extLst>
              <a:ext uri="{FF2B5EF4-FFF2-40B4-BE49-F238E27FC236}">
                <a16:creationId xmlns:a16="http://schemas.microsoft.com/office/drawing/2014/main" id="{43E42D35-501F-6D4D-94D6-27E544568506}"/>
              </a:ext>
            </a:extLst>
          </p:cNvPr>
          <p:cNvPicPr>
            <a:picLocks noChangeAspect="1"/>
          </p:cNvPicPr>
          <p:nvPr/>
        </p:nvPicPr>
        <p:blipFill rotWithShape="1">
          <a:blip r:embed="rId2"/>
          <a:srcRect r="14348" b="14372"/>
          <a:stretch/>
        </p:blipFill>
        <p:spPr>
          <a:xfrm>
            <a:off x="1870325" y="315685"/>
            <a:ext cx="7099504" cy="5652409"/>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9A45A7AB-C1F9-8048-8435-E89231696229}"/>
              </a:ext>
            </a:extLst>
          </p:cNvPr>
          <p:cNvPicPr>
            <a:picLocks noChangeAspect="1"/>
          </p:cNvPicPr>
          <p:nvPr/>
        </p:nvPicPr>
        <p:blipFill rotWithShape="1">
          <a:blip r:embed="rId3"/>
          <a:srcRect r="34553"/>
          <a:stretch/>
        </p:blipFill>
        <p:spPr>
          <a:xfrm>
            <a:off x="2764973" y="5263014"/>
            <a:ext cx="5984421" cy="1410159"/>
          </a:xfrm>
          <a:prstGeom prst="rect">
            <a:avLst/>
          </a:prstGeom>
        </p:spPr>
      </p:pic>
      <p:pic>
        <p:nvPicPr>
          <p:cNvPr id="15" name="Bildobjekt 14" descr="En bild som visar text&#10;&#10;Automatiskt genererad beskrivning">
            <a:extLst>
              <a:ext uri="{FF2B5EF4-FFF2-40B4-BE49-F238E27FC236}">
                <a16:creationId xmlns:a16="http://schemas.microsoft.com/office/drawing/2014/main" id="{92FC290E-B334-024B-BEAB-FDA371F08C3B}"/>
              </a:ext>
            </a:extLst>
          </p:cNvPr>
          <p:cNvPicPr>
            <a:picLocks noChangeAspect="1"/>
          </p:cNvPicPr>
          <p:nvPr/>
        </p:nvPicPr>
        <p:blipFill rotWithShape="1">
          <a:blip r:embed="rId3"/>
          <a:srcRect l="96213"/>
          <a:stretch/>
        </p:blipFill>
        <p:spPr>
          <a:xfrm>
            <a:off x="8686450" y="5263014"/>
            <a:ext cx="346325" cy="1410159"/>
          </a:xfrm>
          <a:prstGeom prst="rect">
            <a:avLst/>
          </a:prstGeom>
        </p:spPr>
      </p:pic>
    </p:spTree>
    <p:extLst>
      <p:ext uri="{BB962C8B-B14F-4D97-AF65-F5344CB8AC3E}">
        <p14:creationId xmlns:p14="http://schemas.microsoft.com/office/powerpoint/2010/main" val="17705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3"/>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2368062" y="4146787"/>
            <a:ext cx="1559273" cy="489949"/>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3918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Base Quality Score Recalibration (BQSR)</a:t>
            </a:r>
          </a:p>
        </p:txBody>
      </p:sp>
      <p:sp>
        <p:nvSpPr>
          <p:cNvPr id="2" name="Content Placeholder 1">
            <a:extLst>
              <a:ext uri="{FF2B5EF4-FFF2-40B4-BE49-F238E27FC236}">
                <a16:creationId xmlns:a16="http://schemas.microsoft.com/office/drawing/2014/main" id="{A6E7E9B4-D950-C988-3A2E-08515C967DD0}"/>
              </a:ext>
            </a:extLst>
          </p:cNvPr>
          <p:cNvSpPr>
            <a:spLocks noGrp="1"/>
          </p:cNvSpPr>
          <p:nvPr>
            <p:ph idx="1"/>
          </p:nvPr>
        </p:nvSpPr>
        <p:spPr>
          <a:xfrm>
            <a:off x="838200" y="1486801"/>
            <a:ext cx="10515600" cy="4690162"/>
          </a:xfrm>
        </p:spPr>
        <p:txBody>
          <a:bodyPr/>
          <a:lstStyle/>
          <a:p>
            <a:pPr marL="457200" indent="-457200">
              <a:buFont typeface="+mj-lt"/>
              <a:buAutoNum type="arabicPeriod"/>
            </a:pPr>
            <a:r>
              <a:rPr lang="en-US" sz="2400" dirty="0"/>
              <a:t>During base calling, the sequencer estimates a quality score for each base. This is the quality scores present in the </a:t>
            </a:r>
            <a:r>
              <a:rPr lang="en-US" sz="2400" dirty="0" err="1"/>
              <a:t>fastq</a:t>
            </a:r>
            <a:r>
              <a:rPr lang="en-US" sz="2400" dirty="0"/>
              <a:t> files.</a:t>
            </a:r>
          </a:p>
          <a:p>
            <a:pPr marL="457200" indent="-457200">
              <a:buFont typeface="+mj-lt"/>
              <a:buAutoNum type="arabicPeriod"/>
            </a:pPr>
            <a:r>
              <a:rPr lang="en-US" sz="2400" dirty="0"/>
              <a:t>Systematic (non-random) errors in the base quality score estimation can occur.  </a:t>
            </a:r>
          </a:p>
          <a:p>
            <a:pPr lvl="1"/>
            <a:r>
              <a:rPr lang="en-US" sz="2400" dirty="0"/>
              <a:t>due to the physics or chemistry of the sequencing reaction</a:t>
            </a:r>
          </a:p>
          <a:p>
            <a:pPr lvl="1"/>
            <a:r>
              <a:rPr lang="en-US" sz="2400" dirty="0"/>
              <a:t>manufacturing flaws in the equipment</a:t>
            </a:r>
          </a:p>
          <a:p>
            <a:pPr lvl="1"/>
            <a:r>
              <a:rPr lang="en-US" sz="2400" dirty="0" err="1"/>
              <a:t>etc</a:t>
            </a:r>
          </a:p>
          <a:p>
            <a:pPr marL="457200" indent="-457200">
              <a:buFont typeface="+mj-lt"/>
              <a:buAutoNum type="arabicPeriod"/>
            </a:pPr>
            <a:r>
              <a:rPr lang="en-US" sz="2400" dirty="0"/>
              <a:t>Can cause bias in variant calling</a:t>
            </a:r>
          </a:p>
          <a:p>
            <a:pPr marL="457200" indent="-457200">
              <a:buFont typeface="+mj-lt"/>
              <a:buAutoNum type="arabicPeriod"/>
            </a:pPr>
            <a:r>
              <a:rPr lang="en-US" sz="2400" b="1" dirty="0"/>
              <a:t>Base </a:t>
            </a:r>
            <a:r>
              <a:rPr lang="en-US" sz="2400" b="1" dirty="0" err="1"/>
              <a:t>Qualtiy</a:t>
            </a:r>
            <a:r>
              <a:rPr lang="en-US" sz="2400" b="1" dirty="0"/>
              <a:t> Score Recalibration </a:t>
            </a:r>
            <a:r>
              <a:rPr lang="en-US" sz="2400" dirty="0"/>
              <a:t>helps to calibrate the scores so that they correspond to the real per-base sequencing error rate (</a:t>
            </a:r>
            <a:r>
              <a:rPr lang="en-US" sz="2400" dirty="0" err="1"/>
              <a:t>phred</a:t>
            </a:r>
            <a:r>
              <a:rPr lang="en-US" sz="2400" dirty="0"/>
              <a:t> scores)</a:t>
            </a:r>
            <a:endParaRPr lang="en-US" dirty="0"/>
          </a:p>
        </p:txBody>
      </p:sp>
    </p:spTree>
    <p:extLst>
      <p:ext uri="{BB962C8B-B14F-4D97-AF65-F5344CB8AC3E}">
        <p14:creationId xmlns:p14="http://schemas.microsoft.com/office/powerpoint/2010/main" val="38264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Filter variants</a:t>
            </a:r>
          </a:p>
        </p:txBody>
      </p:sp>
      <p:sp>
        <p:nvSpPr>
          <p:cNvPr id="5" name="TextBox 4"/>
          <p:cNvSpPr txBox="1"/>
          <p:nvPr/>
        </p:nvSpPr>
        <p:spPr>
          <a:xfrm>
            <a:off x="1954052" y="6110094"/>
            <a:ext cx="8640330" cy="646331"/>
          </a:xfrm>
          <a:prstGeom prst="rect">
            <a:avLst/>
          </a:prstGeom>
          <a:noFill/>
        </p:spPr>
        <p:txBody>
          <a:bodyPr wrap="square" rtlCol="0">
            <a:spAutoFit/>
          </a:bodyPr>
          <a:lstStyle/>
          <a:p>
            <a:r>
              <a:rPr lang="en-US" dirty="0">
                <a:hlinkClick r:id="rId3"/>
              </a:rPr>
              <a:t>https://software.broadinstitute.org/gatk/best-practices/</a:t>
            </a:r>
            <a:endParaRPr lang="en-US" dirty="0"/>
          </a:p>
          <a:p>
            <a:r>
              <a:rPr lang="en-US" dirty="0"/>
              <a:t>	Germline short variant discovery (SNPs + Indels)</a:t>
            </a:r>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1915862"/>
            <a:ext cx="9144000" cy="3765537"/>
          </a:xfrm>
          <a:prstGeom prst="rect">
            <a:avLst/>
          </a:prstGeom>
        </p:spPr>
      </p:pic>
      <p:sp>
        <p:nvSpPr>
          <p:cNvPr id="4" name="Rektangel med rundade hörn 3">
            <a:extLst>
              <a:ext uri="{FF2B5EF4-FFF2-40B4-BE49-F238E27FC236}">
                <a16:creationId xmlns:a16="http://schemas.microsoft.com/office/drawing/2014/main" id="{3D63F69D-8F7C-1B42-9F4C-A2489CFECAAF}"/>
              </a:ext>
            </a:extLst>
          </p:cNvPr>
          <p:cNvSpPr/>
          <p:nvPr/>
        </p:nvSpPr>
        <p:spPr>
          <a:xfrm>
            <a:off x="8404721" y="2573268"/>
            <a:ext cx="1563076" cy="331774"/>
          </a:xfrm>
          <a:prstGeom prst="roundRect">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14322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a:t>Variant Call Format (VCF)</a:t>
            </a:r>
            <a:endParaRPr lang="en-US" sz="3600" dirty="0"/>
          </a:p>
        </p:txBody>
      </p:sp>
      <p:sp>
        <p:nvSpPr>
          <p:cNvPr id="9" name="Rektangel 8">
            <a:extLst>
              <a:ext uri="{FF2B5EF4-FFF2-40B4-BE49-F238E27FC236}">
                <a16:creationId xmlns:a16="http://schemas.microsoft.com/office/drawing/2014/main" id="{03B4F73D-5B88-A148-87C4-E1AB089BCAFD}"/>
              </a:ext>
            </a:extLst>
          </p:cNvPr>
          <p:cNvSpPr/>
          <p:nvPr/>
        </p:nvSpPr>
        <p:spPr>
          <a:xfrm>
            <a:off x="645318" y="2043558"/>
            <a:ext cx="10901363" cy="3016210"/>
          </a:xfrm>
          <a:prstGeom prst="rect">
            <a:avLst/>
          </a:prstGeom>
        </p:spPr>
        <p:txBody>
          <a:bodyPr wrap="square">
            <a:spAutoFit/>
          </a:bodyPr>
          <a:lstStyle/>
          <a:p>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fileformat</a:t>
            </a:r>
            <a:r>
              <a:rPr lang="en-GB" sz="1000" dirty="0">
                <a:latin typeface="Courier New" panose="02070309020205020404" pitchFamily="49" charset="0"/>
                <a:cs typeface="Courier New" panose="02070309020205020404" pitchFamily="49" charset="0"/>
              </a:rPr>
              <a:t>=VCFv4.2</a:t>
            </a:r>
          </a:p>
          <a:p>
            <a:r>
              <a:rPr lang="en-GB" sz="1000" dirty="0">
                <a:latin typeface="Courier New" panose="02070309020205020404" pitchFamily="49" charset="0"/>
                <a:cs typeface="Courier New" panose="02070309020205020404" pitchFamily="49" charset="0"/>
              </a:rPr>
              <a:t>##ALT=&lt;ID=</a:t>
            </a:r>
            <a:r>
              <a:rPr lang="en-GB" sz="1000" dirty="0" err="1">
                <a:latin typeface="Courier New" panose="02070309020205020404" pitchFamily="49" charset="0"/>
                <a:cs typeface="Courier New" panose="02070309020205020404" pitchFamily="49" charset="0"/>
              </a:rPr>
              <a:t>NON_REF,Description</a:t>
            </a:r>
            <a:r>
              <a:rPr lang="en-GB" sz="1000" dirty="0">
                <a:latin typeface="Courier New" panose="02070309020205020404" pitchFamily="49" charset="0"/>
                <a:cs typeface="Courier New" panose="02070309020205020404" pitchFamily="49" charset="0"/>
              </a:rPr>
              <a:t>="Represents any possible alternative allele at this location"&gt;</a:t>
            </a:r>
          </a:p>
          <a:p>
            <a:r>
              <a:rPr lang="en-GB" sz="1000" dirty="0">
                <a:latin typeface="Courier New" panose="02070309020205020404" pitchFamily="49" charset="0"/>
                <a:cs typeface="Courier New" panose="02070309020205020404" pitchFamily="49" charset="0"/>
              </a:rPr>
              <a:t>##FILTER=&lt;ID=</a:t>
            </a:r>
            <a:r>
              <a:rPr lang="en-GB" sz="1000" dirty="0" err="1">
                <a:latin typeface="Courier New" panose="02070309020205020404" pitchFamily="49" charset="0"/>
                <a:cs typeface="Courier New" panose="02070309020205020404" pitchFamily="49" charset="0"/>
              </a:rPr>
              <a:t>LowQual,Description</a:t>
            </a:r>
            <a:r>
              <a:rPr lang="en-GB" sz="1000" dirty="0">
                <a:latin typeface="Courier New" panose="02070309020205020404" pitchFamily="49" charset="0"/>
                <a:cs typeface="Courier New" panose="02070309020205020404" pitchFamily="49" charset="0"/>
              </a:rPr>
              <a:t>="Low quality"&gt;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AD,Number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R,Type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="Allelic depths for the ref and alt alleles in the order listed"&gt;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DP,Number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="Approximate read depth (reads with MQ=255 or with bad mates are filtered)"&gt;</a:t>
            </a:r>
          </a:p>
          <a:p>
            <a:r>
              <a:rPr lang="en-GB" sz="1000" dirty="0">
                <a:latin typeface="Courier New" panose="02070309020205020404" pitchFamily="49" charset="0"/>
                <a:cs typeface="Courier New" panose="02070309020205020404" pitchFamily="49" charset="0"/>
              </a:rPr>
              <a:t>##FORMAT=&lt;ID=</a:t>
            </a:r>
            <a:r>
              <a:rPr lang="en-GB" sz="1000" dirty="0" err="1">
                <a:latin typeface="Courier New" panose="02070309020205020404" pitchFamily="49" charset="0"/>
                <a:cs typeface="Courier New" panose="02070309020205020404" pitchFamily="49" charset="0"/>
              </a:rPr>
              <a:t>GT,Number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String,Description</a:t>
            </a:r>
            <a:r>
              <a:rPr lang="en-GB" sz="1000" dirty="0">
                <a:latin typeface="Courier New" panose="02070309020205020404" pitchFamily="49" charset="0"/>
                <a:cs typeface="Courier New" panose="02070309020205020404" pitchFamily="49" charset="0"/>
              </a:rPr>
              <a:t>="Genotype"&gt;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AC,Number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="Allele count in genotypes,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AF,Number</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A,Type</a:t>
            </a:r>
            <a:r>
              <a:rPr lang="en-GB" sz="1000" dirty="0">
                <a:latin typeface="Courier New" panose="02070309020205020404" pitchFamily="49" charset="0"/>
                <a:cs typeface="Courier New" panose="02070309020205020404" pitchFamily="49" charset="0"/>
              </a:rPr>
              <a:t>=</a:t>
            </a:r>
            <a:r>
              <a:rPr lang="en-GB" sz="1000" dirty="0" err="1">
                <a:latin typeface="Courier New" panose="02070309020205020404" pitchFamily="49" charset="0"/>
                <a:cs typeface="Courier New" panose="02070309020205020404" pitchFamily="49" charset="0"/>
              </a:rPr>
              <a:t>Float,Description</a:t>
            </a:r>
            <a:r>
              <a:rPr lang="en-GB" sz="1000" dirty="0">
                <a:latin typeface="Courier New" panose="02070309020205020404" pitchFamily="49" charset="0"/>
                <a:cs typeface="Courier New" panose="02070309020205020404" pitchFamily="49" charset="0"/>
              </a:rPr>
              <a:t>="Allele Frequency, for each ALT allele, in the same order as listed"&gt;</a:t>
            </a:r>
          </a:p>
          <a:p>
            <a:r>
              <a:rPr lang="en-GB" sz="1000" dirty="0">
                <a:latin typeface="Courier New" panose="02070309020205020404" pitchFamily="49" charset="0"/>
                <a:cs typeface="Courier New" panose="02070309020205020404" pitchFamily="49" charset="0"/>
              </a:rPr>
              <a:t>##INFO=&lt;ID=</a:t>
            </a:r>
            <a:r>
              <a:rPr lang="en-GB" sz="1000" dirty="0" err="1">
                <a:latin typeface="Courier New" panose="02070309020205020404" pitchFamily="49" charset="0"/>
                <a:cs typeface="Courier New" panose="02070309020205020404" pitchFamily="49" charset="0"/>
              </a:rPr>
              <a:t>AN,Number</a:t>
            </a:r>
            <a:r>
              <a:rPr lang="en-GB" sz="1000" dirty="0">
                <a:latin typeface="Courier New" panose="02070309020205020404" pitchFamily="49" charset="0"/>
                <a:cs typeface="Courier New" panose="02070309020205020404" pitchFamily="49" charset="0"/>
              </a:rPr>
              <a:t>=1,Type=</a:t>
            </a:r>
            <a:r>
              <a:rPr lang="en-GB" sz="1000" dirty="0" err="1">
                <a:latin typeface="Courier New" panose="02070309020205020404" pitchFamily="49" charset="0"/>
                <a:cs typeface="Courier New" panose="02070309020205020404" pitchFamily="49" charset="0"/>
              </a:rPr>
              <a:t>Integer,Description</a:t>
            </a:r>
            <a:r>
              <a:rPr lang="en-GB" sz="1000" dirty="0">
                <a:latin typeface="Courier New" panose="02070309020205020404" pitchFamily="49" charset="0"/>
                <a:cs typeface="Courier New" panose="02070309020205020404" pitchFamily="49" charset="0"/>
              </a:rPr>
              <a:t>="Total number of alleles in called genotypes"&gt;</a:t>
            </a:r>
          </a:p>
          <a:p>
            <a:r>
              <a:rPr lang="en-GB" sz="1000" dirty="0">
                <a:latin typeface="Courier New" panose="02070309020205020404" pitchFamily="49" charset="0"/>
                <a:cs typeface="Courier New" panose="02070309020205020404" pitchFamily="49" charset="0"/>
              </a:rPr>
              <a:t>##contig=&lt;ID=2,length=243199373&gt;</a:t>
            </a: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CombineGVCFs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GenotypeGVCFs</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##source=</a:t>
            </a:r>
            <a:r>
              <a:rPr lang="en-GB" sz="1000" dirty="0" err="1">
                <a:latin typeface="Courier New" panose="02070309020205020404" pitchFamily="49" charset="0"/>
                <a:cs typeface="Courier New" panose="02070309020205020404" pitchFamily="49" charset="0"/>
              </a:rPr>
              <a:t>HaplotypeCaller</a:t>
            </a:r>
            <a:endParaRPr lang="en-GB" sz="1000" dirty="0">
              <a:latin typeface="Courier New" panose="02070309020205020404" pitchFamily="49" charset="0"/>
              <a:cs typeface="Courier New" panose="02070309020205020404" pitchFamily="49" charset="0"/>
            </a:endParaRPr>
          </a:p>
          <a:p>
            <a:r>
              <a:rPr lang="en-GB" sz="1000" dirty="0">
                <a:latin typeface="Courier New" panose="02070309020205020404" pitchFamily="49" charset="0"/>
                <a:cs typeface="Courier New" panose="02070309020205020404" pitchFamily="49" charset="0"/>
              </a:rPr>
              <a:t>#CHROM  POS     	ID      REF     ALT     QUAL    FILTER  	INFO    	   FORMAT  	HG00097 	HG00100 	HG00101</a:t>
            </a:r>
          </a:p>
          <a:p>
            <a:r>
              <a:rPr lang="en-GB" sz="1000" dirty="0">
                <a:latin typeface="Courier New" panose="02070309020205020404" pitchFamily="49" charset="0"/>
                <a:cs typeface="Courier New" panose="02070309020205020404" pitchFamily="49" charset="0"/>
              </a:rPr>
              <a:t>2       136045826       .       G       A       167.26  .       AC=1;AF=0.167;AN=6	  GT:AD:DP	0/0:8,0:8	0/0:13,0:13	0/1:1,5:6</a:t>
            </a:r>
          </a:p>
          <a:p>
            <a:r>
              <a:rPr lang="en-GB" sz="1000" dirty="0">
                <a:latin typeface="Courier New" panose="02070309020205020404" pitchFamily="49" charset="0"/>
                <a:cs typeface="Courier New" panose="02070309020205020404" pitchFamily="49" charset="0"/>
              </a:rPr>
              <a:t>2       136046443       .       CGT     C       129.27  .       AC=3;AF=0.500;AN=6	  GT:AD:DP	0/0:8,0:8	0/1:3,1:4	1/1:0,4:4</a:t>
            </a:r>
          </a:p>
          <a:p>
            <a:r>
              <a:rPr lang="en-GB" sz="1000" dirty="0">
                <a:latin typeface="Courier New" panose="02070309020205020404" pitchFamily="49" charset="0"/>
                <a:cs typeface="Courier New" panose="02070309020205020404" pitchFamily="49" charset="0"/>
              </a:rPr>
              <a:t>2       136047387       .       T       C       186.27  .       AC=1;AF=0.167;AN=6	  GT:AD:DP	0/0:6,0:6	0/0:16,0:16	0/1:4,6:10</a:t>
            </a:r>
          </a:p>
          <a:p>
            <a:r>
              <a:rPr lang="en-GB" sz="1000" dirty="0">
                <a:latin typeface="Courier New" panose="02070309020205020404" pitchFamily="49" charset="0"/>
                <a:cs typeface="Courier New" panose="02070309020205020404" pitchFamily="49" charset="0"/>
              </a:rPr>
              <a:t>2       136048649       .       C       G       127.26  .       AC=1;AF=0.167;AN=6	  GT:AD:DP	0/0:13,0:13	0/0:9,0:9	0/1:1,4:5</a:t>
            </a:r>
          </a:p>
          <a:p>
            <a:r>
              <a:rPr lang="en-GB" sz="1000" dirty="0">
                <a:latin typeface="Courier New" panose="02070309020205020404" pitchFamily="49" charset="0"/>
                <a:cs typeface="Courier New" panose="02070309020205020404" pitchFamily="49" charset="0"/>
              </a:rPr>
              <a:t>2       136052318       .       C       T       107.26  .       AC=1;AF=0.167;AN=6	  GT:AD:DP	0/0:7,0:7	0/0:13,0:13	0/1:3,3:6</a:t>
            </a:r>
          </a:p>
        </p:txBody>
      </p:sp>
      <p:sp>
        <p:nvSpPr>
          <p:cNvPr id="4" name="Ned 3">
            <a:extLst>
              <a:ext uri="{FF2B5EF4-FFF2-40B4-BE49-F238E27FC236}">
                <a16:creationId xmlns:a16="http://schemas.microsoft.com/office/drawing/2014/main" id="{C2B36481-F83D-BC46-B39C-0CD0C9F2F8BA}"/>
              </a:ext>
            </a:extLst>
          </p:cNvPr>
          <p:cNvSpPr/>
          <p:nvPr/>
        </p:nvSpPr>
        <p:spPr>
          <a:xfrm>
            <a:off x="8157140" y="3709522"/>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Ned 5">
            <a:extLst>
              <a:ext uri="{FF2B5EF4-FFF2-40B4-BE49-F238E27FC236}">
                <a16:creationId xmlns:a16="http://schemas.microsoft.com/office/drawing/2014/main" id="{52BB0DAA-6A91-814A-A69D-CEB2F452F96D}"/>
              </a:ext>
            </a:extLst>
          </p:cNvPr>
          <p:cNvSpPr/>
          <p:nvPr/>
        </p:nvSpPr>
        <p:spPr>
          <a:xfrm>
            <a:off x="9000889"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Ned 6">
            <a:extLst>
              <a:ext uri="{FF2B5EF4-FFF2-40B4-BE49-F238E27FC236}">
                <a16:creationId xmlns:a16="http://schemas.microsoft.com/office/drawing/2014/main" id="{011E54F6-337B-484E-BFA1-D436DE8EF706}"/>
              </a:ext>
            </a:extLst>
          </p:cNvPr>
          <p:cNvSpPr/>
          <p:nvPr/>
        </p:nvSpPr>
        <p:spPr>
          <a:xfrm>
            <a:off x="9896863" y="3715098"/>
            <a:ext cx="312234" cy="2564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24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sz="2800" dirty="0"/>
              <a:t>Example: Basic workflow, one sample</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467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94B9D8-CAE7-3247-B8B1-69BC034B061A}"/>
              </a:ext>
            </a:extLst>
          </p:cNvPr>
          <p:cNvSpPr>
            <a:spLocks noGrp="1"/>
          </p:cNvSpPr>
          <p:nvPr>
            <p:ph type="title"/>
          </p:nvPr>
        </p:nvSpPr>
        <p:spPr/>
        <p:txBody>
          <a:bodyPr>
            <a:normAutofit/>
          </a:bodyPr>
          <a:lstStyle/>
          <a:p>
            <a:r>
              <a:rPr lang="en-GB" dirty="0"/>
              <a:t>Filtering</a:t>
            </a:r>
          </a:p>
        </p:txBody>
      </p:sp>
      <p:sp>
        <p:nvSpPr>
          <p:cNvPr id="6" name="Content Placeholder 1">
            <a:extLst>
              <a:ext uri="{FF2B5EF4-FFF2-40B4-BE49-F238E27FC236}">
                <a16:creationId xmlns:a16="http://schemas.microsoft.com/office/drawing/2014/main" id="{EB0CB523-88E0-97B3-930E-F7F7E966B642}"/>
              </a:ext>
            </a:extLst>
          </p:cNvPr>
          <p:cNvSpPr>
            <a:spLocks noGrp="1"/>
          </p:cNvSpPr>
          <p:nvPr>
            <p:ph idx="1"/>
          </p:nvPr>
        </p:nvSpPr>
        <p:spPr>
          <a:xfrm>
            <a:off x="838200" y="1486801"/>
            <a:ext cx="10515600" cy="4690162"/>
          </a:xfrm>
        </p:spPr>
        <p:txBody>
          <a:bodyPr>
            <a:normAutofit/>
          </a:bodyPr>
          <a:lstStyle/>
          <a:p>
            <a:pPr marL="0" indent="0">
              <a:buNone/>
            </a:pPr>
            <a:r>
              <a:rPr lang="en-GB" dirty="0"/>
              <a:t>Variant quality score recalibration (VQSR): </a:t>
            </a:r>
          </a:p>
          <a:p>
            <a:pPr marL="457200" lvl="1" indent="0">
              <a:buNone/>
            </a:pPr>
            <a:r>
              <a:rPr lang="en-GB" dirty="0"/>
              <a:t>For large data sets ( &gt;1 WGS or &gt;30WES samples)</a:t>
            </a:r>
          </a:p>
          <a:p>
            <a:pPr marL="457200" lvl="1" indent="0">
              <a:buNone/>
            </a:pPr>
            <a:r>
              <a:rPr lang="en-GB" dirty="0"/>
              <a:t>GATK has a machine learning algorithm that can be trained to recognise ”likely false” variants</a:t>
            </a:r>
          </a:p>
          <a:p>
            <a:pPr marL="457200" lvl="1" indent="0">
              <a:buNone/>
            </a:pPr>
            <a:r>
              <a:rPr lang="en-GB" b="1" dirty="0"/>
              <a:t>We do recommend to use VQSR when possible!</a:t>
            </a:r>
          </a:p>
          <a:p>
            <a:pPr marL="0" indent="0">
              <a:buNone/>
            </a:pPr>
            <a:endParaRPr lang="en-GB" dirty="0"/>
          </a:p>
          <a:p>
            <a:pPr marL="0" indent="0">
              <a:buNone/>
            </a:pPr>
            <a:r>
              <a:rPr lang="en-GB" dirty="0"/>
              <a:t>Hard filters:</a:t>
            </a:r>
          </a:p>
          <a:p>
            <a:pPr marL="457200" lvl="1" indent="0">
              <a:buNone/>
            </a:pPr>
            <a:r>
              <a:rPr lang="en-GB" dirty="0"/>
              <a:t>For smaller data sets</a:t>
            </a:r>
          </a:p>
          <a:p>
            <a:pPr marL="457200" lvl="1" indent="0">
              <a:buNone/>
            </a:pPr>
            <a:r>
              <a:rPr lang="en-GB" dirty="0"/>
              <a:t>Hard filters on information in the VCF file </a:t>
            </a:r>
          </a:p>
          <a:p>
            <a:pPr marL="457200" lvl="1" indent="0">
              <a:buNone/>
            </a:pPr>
            <a:r>
              <a:rPr lang="en-GB" dirty="0"/>
              <a:t>For example:</a:t>
            </a:r>
            <a:r>
              <a:rPr lang="en-US" sz="1600" dirty="0"/>
              <a:t> </a:t>
            </a:r>
            <a:r>
              <a:rPr lang="en-US" dirty="0"/>
              <a:t>Flag variants with ”Q &lt; 40.0”</a:t>
            </a:r>
            <a:endParaRPr lang="en-GB" dirty="0"/>
          </a:p>
        </p:txBody>
      </p:sp>
    </p:spTree>
    <p:extLst>
      <p:ext uri="{BB962C8B-B14F-4D97-AF65-F5344CB8AC3E}">
        <p14:creationId xmlns:p14="http://schemas.microsoft.com/office/powerpoint/2010/main" val="12368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5F51AC-00FD-3D42-8225-E161125357EB}"/>
              </a:ext>
            </a:extLst>
          </p:cNvPr>
          <p:cNvSpPr>
            <a:spLocks noGrp="1"/>
          </p:cNvSpPr>
          <p:nvPr>
            <p:ph type="title"/>
          </p:nvPr>
        </p:nvSpPr>
        <p:spPr/>
        <p:txBody>
          <a:bodyPr/>
          <a:lstStyle/>
          <a:p>
            <a:r>
              <a:rPr lang="en-GB" dirty="0"/>
              <a:t>GATK’s best practises</a:t>
            </a:r>
          </a:p>
        </p:txBody>
      </p:sp>
      <p:pic>
        <p:nvPicPr>
          <p:cNvPr id="5" name="Bildobjekt 4">
            <a:extLst>
              <a:ext uri="{FF2B5EF4-FFF2-40B4-BE49-F238E27FC236}">
                <a16:creationId xmlns:a16="http://schemas.microsoft.com/office/drawing/2014/main" id="{18EF0950-7150-E540-B90C-3D929D99852A}"/>
              </a:ext>
            </a:extLst>
          </p:cNvPr>
          <p:cNvPicPr>
            <a:picLocks noChangeAspect="1"/>
          </p:cNvPicPr>
          <p:nvPr/>
        </p:nvPicPr>
        <p:blipFill>
          <a:blip r:embed="rId2"/>
          <a:stretch>
            <a:fillRect/>
          </a:stretch>
        </p:blipFill>
        <p:spPr>
          <a:xfrm>
            <a:off x="4133850" y="1472819"/>
            <a:ext cx="3422650" cy="5332283"/>
          </a:xfrm>
          <a:prstGeom prst="rect">
            <a:avLst/>
          </a:prstGeom>
        </p:spPr>
      </p:pic>
    </p:spTree>
    <p:extLst>
      <p:ext uri="{BB962C8B-B14F-4D97-AF65-F5344CB8AC3E}">
        <p14:creationId xmlns:p14="http://schemas.microsoft.com/office/powerpoint/2010/main" val="1843561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44CED48-C1FD-2A49-B578-A73BADA3EEF0}"/>
              </a:ext>
            </a:extLst>
          </p:cNvPr>
          <p:cNvPicPr>
            <a:picLocks noChangeAspect="1"/>
          </p:cNvPicPr>
          <p:nvPr/>
        </p:nvPicPr>
        <p:blipFill>
          <a:blip r:embed="rId2"/>
          <a:stretch>
            <a:fillRect/>
          </a:stretch>
        </p:blipFill>
        <p:spPr>
          <a:xfrm>
            <a:off x="1524000" y="1309432"/>
            <a:ext cx="9144000" cy="5896487"/>
          </a:xfrm>
          <a:prstGeom prst="rect">
            <a:avLst/>
          </a:prstGeom>
        </p:spPr>
      </p:pic>
      <p:sp>
        <p:nvSpPr>
          <p:cNvPr id="7" name="textruta 6">
            <a:extLst>
              <a:ext uri="{FF2B5EF4-FFF2-40B4-BE49-F238E27FC236}">
                <a16:creationId xmlns:a16="http://schemas.microsoft.com/office/drawing/2014/main" id="{C3A06580-3416-5742-AA0B-CA4933906CF2}"/>
              </a:ext>
            </a:extLst>
          </p:cNvPr>
          <p:cNvSpPr txBox="1"/>
          <p:nvPr/>
        </p:nvSpPr>
        <p:spPr>
          <a:xfrm>
            <a:off x="4321316" y="505097"/>
            <a:ext cx="3054041" cy="369332"/>
          </a:xfrm>
          <a:prstGeom prst="rect">
            <a:avLst/>
          </a:prstGeom>
          <a:noFill/>
        </p:spPr>
        <p:txBody>
          <a:bodyPr wrap="none" rtlCol="0">
            <a:spAutoFit/>
          </a:bodyPr>
          <a:lstStyle/>
          <a:p>
            <a:r>
              <a:rPr lang="en-GB" dirty="0"/>
              <a:t>https://</a:t>
            </a:r>
            <a:r>
              <a:rPr lang="en-GB" dirty="0" err="1"/>
              <a:t>gatk.broadinstitute.org</a:t>
            </a:r>
            <a:endParaRPr lang="en-GB" dirty="0"/>
          </a:p>
        </p:txBody>
      </p:sp>
    </p:spTree>
    <p:extLst>
      <p:ext uri="{BB962C8B-B14F-4D97-AF65-F5344CB8AC3E}">
        <p14:creationId xmlns:p14="http://schemas.microsoft.com/office/powerpoint/2010/main" val="762597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6C0F4-B543-6E91-C0D9-7361EE84EEA9}"/>
              </a:ext>
            </a:extLst>
          </p:cNvPr>
          <p:cNvPicPr>
            <a:picLocks noChangeAspect="1"/>
          </p:cNvPicPr>
          <p:nvPr/>
        </p:nvPicPr>
        <p:blipFill>
          <a:blip r:embed="rId2"/>
          <a:stretch>
            <a:fillRect/>
          </a:stretch>
        </p:blipFill>
        <p:spPr>
          <a:xfrm>
            <a:off x="1146524" y="1388940"/>
            <a:ext cx="9662991" cy="5029276"/>
          </a:xfrm>
          <a:prstGeom prst="rect">
            <a:avLst/>
          </a:prstGeom>
        </p:spPr>
      </p:pic>
    </p:spTree>
    <p:extLst>
      <p:ext uri="{BB962C8B-B14F-4D97-AF65-F5344CB8AC3E}">
        <p14:creationId xmlns:p14="http://schemas.microsoft.com/office/powerpoint/2010/main" val="336732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Workflow conventions</a:t>
            </a:r>
          </a:p>
        </p:txBody>
      </p:sp>
      <p:sp>
        <p:nvSpPr>
          <p:cNvPr id="10" name="Shape 571"/>
          <p:cNvSpPr txBox="1">
            <a:spLocks/>
          </p:cNvSpPr>
          <p:nvPr/>
        </p:nvSpPr>
        <p:spPr>
          <a:xfrm>
            <a:off x="2271011" y="1648893"/>
            <a:ext cx="6806842" cy="4405706"/>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sz="1800"/>
            </a:pPr>
            <a:endParaRPr lang="sv-SE" sz="2800" dirty="0"/>
          </a:p>
        </p:txBody>
      </p:sp>
      <p:sp>
        <p:nvSpPr>
          <p:cNvPr id="2" name="Content Placeholder 1">
            <a:extLst>
              <a:ext uri="{FF2B5EF4-FFF2-40B4-BE49-F238E27FC236}">
                <a16:creationId xmlns:a16="http://schemas.microsoft.com/office/drawing/2014/main" id="{FD9A5CE9-8067-C1F6-FBD1-03FDD9DAFBC6}"/>
              </a:ext>
            </a:extLst>
          </p:cNvPr>
          <p:cNvSpPr>
            <a:spLocks noGrp="1"/>
          </p:cNvSpPr>
          <p:nvPr>
            <p:ph idx="1"/>
          </p:nvPr>
        </p:nvSpPr>
        <p:spPr>
          <a:xfrm>
            <a:off x="838200" y="1486801"/>
            <a:ext cx="10515600" cy="4690162"/>
          </a:xfrm>
        </p:spPr>
        <p:txBody>
          <a:bodyPr/>
          <a:lstStyle/>
          <a:p>
            <a:pPr marL="457200" indent="-457200">
              <a:buAutoNum type="arabicPeriod"/>
              <a:defRPr sz="1800"/>
            </a:pPr>
            <a:r>
              <a:rPr lang="en-US" sz="2800" dirty="0"/>
              <a:t>Create a new output file in each process</a:t>
            </a:r>
          </a:p>
          <a:p>
            <a:pPr marL="457200" indent="-457200">
              <a:buAutoNum type="arabicPeriod"/>
              <a:defRPr sz="1800"/>
            </a:pPr>
            <a:endParaRPr lang="en-US" dirty="0"/>
          </a:p>
          <a:p>
            <a:pPr marL="457200" indent="-457200">
              <a:buAutoNum type="arabicPeriod"/>
              <a:defRPr sz="1800"/>
            </a:pPr>
            <a:r>
              <a:rPr lang="en-US" sz="2800" dirty="0"/>
              <a:t>Don’t </a:t>
            </a:r>
            <a:r>
              <a:rPr lang="en-US" sz="2800" dirty="0" err="1"/>
              <a:t>over</a:t>
            </a:r>
            <a:r>
              <a:rPr lang="en-US" sz="2800" dirty="0"/>
              <a:t>write the input file</a:t>
            </a:r>
          </a:p>
          <a:p>
            <a:pPr marL="457200" indent="-457200">
              <a:buFont typeface="+mj-lt"/>
              <a:buAutoNum type="arabicPeriod"/>
              <a:defRPr sz="1800"/>
            </a:pPr>
            <a:endParaRPr lang="en-US" sz="2800" dirty="0"/>
          </a:p>
          <a:p>
            <a:pPr marL="457200" indent="-457200">
              <a:buFont typeface="+mj-lt"/>
              <a:buAutoNum type="arabicPeriod"/>
              <a:defRPr sz="1800"/>
            </a:pPr>
            <a:r>
              <a:rPr lang="en-US" sz="2800" dirty="0"/>
              <a:t>Use informative file names</a:t>
            </a:r>
            <a:endParaRPr lang="sv-SE" sz="2800" dirty="0"/>
          </a:p>
          <a:p>
            <a:pPr marL="457200" indent="-457200">
              <a:buFont typeface="+mj-lt"/>
              <a:buAutoNum type="arabicPeriod"/>
              <a:defRPr sz="1800"/>
            </a:pPr>
            <a:endParaRPr lang="sv-SE" sz="2800" dirty="0" err="1"/>
          </a:p>
          <a:p>
            <a:pPr marL="457200" indent="-457200">
              <a:buFont typeface="+mj-lt"/>
              <a:buAutoNum type="arabicPeriod"/>
              <a:defRPr sz="1800"/>
            </a:pPr>
            <a:r>
              <a:rPr lang="sv-SE" sz="2800" dirty="0" err="1"/>
              <a:t>Include</a:t>
            </a:r>
            <a:r>
              <a:rPr lang="sv-SE" sz="2800" dirty="0"/>
              <a:t> information </a:t>
            </a:r>
            <a:r>
              <a:rPr lang="sv-SE" sz="2800" dirty="0" err="1"/>
              <a:t>of</a:t>
            </a:r>
            <a:r>
              <a:rPr lang="sv-SE" sz="2800" dirty="0"/>
              <a:t> the process + sample</a:t>
            </a:r>
          </a:p>
          <a:p>
            <a:pPr marL="457200" indent="-457200">
              <a:buFont typeface="+mj-lt"/>
              <a:buAutoNum type="arabicPeriod"/>
              <a:defRPr sz="1800"/>
            </a:pPr>
            <a:endParaRPr lang="sv-SE" dirty="0"/>
          </a:p>
          <a:p>
            <a:pPr marL="457200" indent="-457200">
              <a:buFont typeface="+mj-lt"/>
              <a:buAutoNum type="arabicPeriod"/>
              <a:defRPr sz="1800"/>
            </a:pPr>
            <a:r>
              <a:rPr lang="sv-SE" sz="2800" dirty="0"/>
              <a:t>Correct name extension e.g. .bam, .vcf, ...</a:t>
            </a:r>
          </a:p>
          <a:p>
            <a:endParaRPr lang="en-SE"/>
          </a:p>
        </p:txBody>
      </p:sp>
    </p:spTree>
    <p:extLst>
      <p:ext uri="{BB962C8B-B14F-4D97-AF65-F5344CB8AC3E}">
        <p14:creationId xmlns:p14="http://schemas.microsoft.com/office/powerpoint/2010/main" val="418836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224FB64-F927-5F45-B04A-7518DE1DA5A1}"/>
              </a:ext>
            </a:extLst>
          </p:cNvPr>
          <p:cNvSpPr>
            <a:spLocks noGrp="1"/>
          </p:cNvSpPr>
          <p:nvPr>
            <p:ph idx="1"/>
          </p:nvPr>
        </p:nvSpPr>
        <p:spPr/>
        <p:txBody>
          <a:bodyPr/>
          <a:lstStyle/>
          <a:p>
            <a:endParaRPr lang="en-GB"/>
          </a:p>
        </p:txBody>
      </p:sp>
      <p:sp>
        <p:nvSpPr>
          <p:cNvPr id="3" name="Title 2"/>
          <p:cNvSpPr>
            <a:spLocks noGrp="1"/>
          </p:cNvSpPr>
          <p:nvPr>
            <p:ph type="title"/>
          </p:nvPr>
        </p:nvSpPr>
        <p:spPr/>
        <p:txBody>
          <a:bodyPr>
            <a:normAutofit fontScale="90000"/>
          </a:bodyPr>
          <a:lstStyle/>
          <a:p>
            <a:r>
              <a:rPr lang="en-GB" sz="2800" dirty="0"/>
              <a:t>GATK’s best practices workflow for germline short variant discovery </a:t>
            </a:r>
            <a:br>
              <a:rPr lang="en-GB" sz="2800" dirty="0"/>
            </a:br>
            <a:endParaRPr lang="en-US" sz="2800" dirty="0"/>
          </a:p>
        </p:txBody>
      </p:sp>
      <p:sp>
        <p:nvSpPr>
          <p:cNvPr id="5" name="TextBox 4"/>
          <p:cNvSpPr txBox="1"/>
          <p:nvPr/>
        </p:nvSpPr>
        <p:spPr>
          <a:xfrm>
            <a:off x="2027670" y="6275730"/>
            <a:ext cx="8640330" cy="369332"/>
          </a:xfrm>
          <a:prstGeom prst="rect">
            <a:avLst/>
          </a:prstGeom>
          <a:noFill/>
        </p:spPr>
        <p:txBody>
          <a:bodyPr wrap="square" rtlCol="0">
            <a:spAutoFit/>
          </a:bodyPr>
          <a:lstStyle/>
          <a:p>
            <a:r>
              <a:rPr lang="en-US" dirty="0">
                <a:hlinkClick r:id="rId3"/>
              </a:rPr>
              <a:t>https://software.broadinstitute.org/gatk/best-practices/</a:t>
            </a:r>
            <a:endParaRPr lang="en-US" dirty="0"/>
          </a:p>
        </p:txBody>
      </p:sp>
      <p:pic>
        <p:nvPicPr>
          <p:cNvPr id="8" name="Bildobjekt 7">
            <a:extLst>
              <a:ext uri="{FF2B5EF4-FFF2-40B4-BE49-F238E27FC236}">
                <a16:creationId xmlns:a16="http://schemas.microsoft.com/office/drawing/2014/main" id="{51D60C7F-7B30-F84E-B448-8D1EC8DB43E4}"/>
              </a:ext>
            </a:extLst>
          </p:cNvPr>
          <p:cNvPicPr>
            <a:picLocks noChangeAspect="1"/>
          </p:cNvPicPr>
          <p:nvPr/>
        </p:nvPicPr>
        <p:blipFill>
          <a:blip r:embed="rId4"/>
          <a:stretch>
            <a:fillRect/>
          </a:stretch>
        </p:blipFill>
        <p:spPr>
          <a:xfrm>
            <a:off x="1524000" y="2004033"/>
            <a:ext cx="9144000" cy="3765537"/>
          </a:xfrm>
          <a:prstGeom prst="rect">
            <a:avLst/>
          </a:prstGeom>
        </p:spPr>
      </p:pic>
    </p:spTree>
    <p:extLst>
      <p:ext uri="{BB962C8B-B14F-4D97-AF65-F5344CB8AC3E}">
        <p14:creationId xmlns:p14="http://schemas.microsoft.com/office/powerpoint/2010/main" val="223104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F31AE00-5B62-8F44-A009-83C5B34063F6}"/>
              </a:ext>
            </a:extLst>
          </p:cNvPr>
          <p:cNvSpPr>
            <a:spLocks noGrp="1"/>
          </p:cNvSpPr>
          <p:nvPr>
            <p:ph type="title"/>
          </p:nvPr>
        </p:nvSpPr>
        <p:spPr/>
        <p:txBody>
          <a:bodyPr>
            <a:normAutofit/>
          </a:bodyPr>
          <a:lstStyle/>
          <a:p>
            <a:pPr algn="l"/>
            <a:r>
              <a:rPr lang="en-GB" dirty="0"/>
              <a:t>Basic Variant Calling in one sample</a:t>
            </a:r>
          </a:p>
        </p:txBody>
      </p:sp>
      <p:sp>
        <p:nvSpPr>
          <p:cNvPr id="3" name="Platshållare för text 2">
            <a:extLst>
              <a:ext uri="{FF2B5EF4-FFF2-40B4-BE49-F238E27FC236}">
                <a16:creationId xmlns:a16="http://schemas.microsoft.com/office/drawing/2014/main" id="{C075D794-BFC2-6D40-AA75-2ADF3E1074C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3839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E2D1A4-69E5-1F49-958B-E4C0E0C3C5ED}"/>
              </a:ext>
            </a:extLst>
          </p:cNvPr>
          <p:cNvSpPr>
            <a:spLocks noGrp="1"/>
          </p:cNvSpPr>
          <p:nvPr>
            <p:ph type="title"/>
          </p:nvPr>
        </p:nvSpPr>
        <p:spPr/>
        <p:txBody>
          <a:bodyPr/>
          <a:lstStyle/>
          <a:p>
            <a:r>
              <a:rPr lang="en-GB" dirty="0"/>
              <a:t>Alignment</a:t>
            </a:r>
          </a:p>
        </p:txBody>
      </p:sp>
      <p:sp>
        <p:nvSpPr>
          <p:cNvPr id="5" name="TextBox 1">
            <a:extLst>
              <a:ext uri="{FF2B5EF4-FFF2-40B4-BE49-F238E27FC236}">
                <a16:creationId xmlns:a16="http://schemas.microsoft.com/office/drawing/2014/main" id="{D1DA30B9-3D97-4740-92F4-0BF227732986}"/>
              </a:ext>
            </a:extLst>
          </p:cNvPr>
          <p:cNvSpPr txBox="1"/>
          <p:nvPr/>
        </p:nvSpPr>
        <p:spPr>
          <a:xfrm>
            <a:off x="7913693" y="1922489"/>
            <a:ext cx="1210331" cy="369332"/>
          </a:xfrm>
          <a:prstGeom prst="rect">
            <a:avLst/>
          </a:prstGeom>
          <a:noFill/>
        </p:spPr>
        <p:txBody>
          <a:bodyPr wrap="none" rtlCol="0">
            <a:spAutoFit/>
          </a:bodyPr>
          <a:lstStyle/>
          <a:p>
            <a:r>
              <a:rPr lang="en-US" dirty="0"/>
              <a:t>FASTQ files</a:t>
            </a:r>
          </a:p>
        </p:txBody>
      </p:sp>
      <p:sp>
        <p:nvSpPr>
          <p:cNvPr id="6" name="TextBox 8">
            <a:extLst>
              <a:ext uri="{FF2B5EF4-FFF2-40B4-BE49-F238E27FC236}">
                <a16:creationId xmlns:a16="http://schemas.microsoft.com/office/drawing/2014/main" id="{11D7F9A8-88EB-5C43-84A1-9EBA9CDC03CE}"/>
              </a:ext>
            </a:extLst>
          </p:cNvPr>
          <p:cNvSpPr txBox="1"/>
          <p:nvPr/>
        </p:nvSpPr>
        <p:spPr>
          <a:xfrm>
            <a:off x="7913692" y="3968447"/>
            <a:ext cx="1072088" cy="369332"/>
          </a:xfrm>
          <a:prstGeom prst="rect">
            <a:avLst/>
          </a:prstGeom>
          <a:noFill/>
        </p:spPr>
        <p:txBody>
          <a:bodyPr wrap="none" rtlCol="0">
            <a:spAutoFit/>
          </a:bodyPr>
          <a:lstStyle/>
          <a:p>
            <a:r>
              <a:rPr lang="en-US" dirty="0"/>
              <a:t>BAM files</a:t>
            </a:r>
          </a:p>
        </p:txBody>
      </p:sp>
      <p:cxnSp>
        <p:nvCxnSpPr>
          <p:cNvPr id="7" name="Straight Connector 10">
            <a:extLst>
              <a:ext uri="{FF2B5EF4-FFF2-40B4-BE49-F238E27FC236}">
                <a16:creationId xmlns:a16="http://schemas.microsoft.com/office/drawing/2014/main" id="{1DE5D129-3F46-6240-9CCF-AAC9A8703E12}"/>
              </a:ext>
            </a:extLst>
          </p:cNvPr>
          <p:cNvCxnSpPr>
            <a:cxnSpLocks/>
          </p:cNvCxnSpPr>
          <p:nvPr/>
        </p:nvCxnSpPr>
        <p:spPr>
          <a:xfrm>
            <a:off x="7616670" y="1803843"/>
            <a:ext cx="0" cy="606627"/>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12">
            <a:extLst>
              <a:ext uri="{FF2B5EF4-FFF2-40B4-BE49-F238E27FC236}">
                <a16:creationId xmlns:a16="http://schemas.microsoft.com/office/drawing/2014/main" id="{18146D47-A163-6649-916B-39B4486E5B1A}"/>
              </a:ext>
            </a:extLst>
          </p:cNvPr>
          <p:cNvCxnSpPr>
            <a:cxnSpLocks/>
          </p:cNvCxnSpPr>
          <p:nvPr/>
        </p:nvCxnSpPr>
        <p:spPr>
          <a:xfrm>
            <a:off x="7616670" y="3818609"/>
            <a:ext cx="0" cy="669008"/>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21">
            <a:extLst>
              <a:ext uri="{FF2B5EF4-FFF2-40B4-BE49-F238E27FC236}">
                <a16:creationId xmlns:a16="http://schemas.microsoft.com/office/drawing/2014/main" id="{AA8D0F12-E572-D647-91A7-BF60A791D4CB}"/>
              </a:ext>
            </a:extLst>
          </p:cNvPr>
          <p:cNvCxnSpPr>
            <a:cxnSpLocks/>
          </p:cNvCxnSpPr>
          <p:nvPr/>
        </p:nvCxnSpPr>
        <p:spPr>
          <a:xfrm>
            <a:off x="7616670" y="5754417"/>
            <a:ext cx="0" cy="624545"/>
          </a:xfrm>
          <a:prstGeom prst="line">
            <a:avLst/>
          </a:prstGeom>
          <a:ln w="57150" cmpd="sng">
            <a:solidFill>
              <a:srgbClr val="89C000">
                <a:alpha val="20000"/>
              </a:srgbClr>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25">
            <a:extLst>
              <a:ext uri="{FF2B5EF4-FFF2-40B4-BE49-F238E27FC236}">
                <a16:creationId xmlns:a16="http://schemas.microsoft.com/office/drawing/2014/main" id="{59822D1E-CE3F-6046-90B9-8B93E1815993}"/>
              </a:ext>
            </a:extLst>
          </p:cNvPr>
          <p:cNvSpPr txBox="1"/>
          <p:nvPr/>
        </p:nvSpPr>
        <p:spPr>
          <a:xfrm>
            <a:off x="7913692" y="5882022"/>
            <a:ext cx="977704" cy="369332"/>
          </a:xfrm>
          <a:prstGeom prst="rect">
            <a:avLst/>
          </a:prstGeom>
          <a:noFill/>
        </p:spPr>
        <p:txBody>
          <a:bodyPr wrap="none" rtlCol="0">
            <a:spAutoFit/>
          </a:bodyPr>
          <a:lstStyle/>
          <a:p>
            <a:r>
              <a:rPr lang="en-US" dirty="0"/>
              <a:t>VCF files</a:t>
            </a:r>
          </a:p>
        </p:txBody>
      </p:sp>
      <p:graphicFrame>
        <p:nvGraphicFramePr>
          <p:cNvPr id="14" name="Content Placeholder 3">
            <a:extLst>
              <a:ext uri="{FF2B5EF4-FFF2-40B4-BE49-F238E27FC236}">
                <a16:creationId xmlns:a16="http://schemas.microsoft.com/office/drawing/2014/main" id="{FFC7FE98-920F-4C40-A919-955099EEBA94}"/>
              </a:ext>
            </a:extLst>
          </p:cNvPr>
          <p:cNvGraphicFramePr>
            <a:graphicFrameLocks/>
          </p:cNvGraphicFramePr>
          <p:nvPr/>
        </p:nvGraphicFramePr>
        <p:xfrm>
          <a:off x="3596342" y="1617129"/>
          <a:ext cx="4650823" cy="486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81536"/>
      </p:ext>
    </p:extLst>
  </p:cSld>
  <p:clrMapOvr>
    <a:masterClrMapping/>
  </p:clrMapOvr>
</p:sld>
</file>

<file path=ppt/theme/theme1.xml><?xml version="1.0" encoding="utf-8"?>
<a:theme xmlns:a="http://schemas.openxmlformats.org/drawingml/2006/main"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47FDC051-7498-474A-8C1E-398496D50DF5}"/>
    </a:ext>
  </a:extLst>
</a:theme>
</file>

<file path=ppt/theme/theme2.xml><?xml version="1.0" encoding="utf-8"?>
<a:theme xmlns:a="http://schemas.openxmlformats.org/drawingml/2006/main" name="SciLifeLab PPT_dark">
  <a:themeElements>
    <a:clrScheme name="SciLifeLab Colors">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IS-SciLifeLab-PPT-template_May_2021" id="{8132A0F6-077B-DE41-8B9E-E73527FB1689}" vid="{990F7F5F-A579-614C-BA68-629E84D22E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SciLifeLab PPT_light</Template>
  <TotalTime>14436</TotalTime>
  <Words>5061</Words>
  <Application>Microsoft Macintosh PowerPoint</Application>
  <PresentationFormat>Widescreen</PresentationFormat>
  <Paragraphs>451</Paragraphs>
  <Slides>53</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Courier</vt:lpstr>
      <vt:lpstr>Courier New</vt:lpstr>
      <vt:lpstr>Helvetica</vt:lpstr>
      <vt:lpstr>Monaco</vt:lpstr>
      <vt:lpstr>Wingdings</vt:lpstr>
      <vt:lpstr>SciLifeLab PPT_light</vt:lpstr>
      <vt:lpstr>SciLifeLab PPT_dark</vt:lpstr>
      <vt:lpstr>Variant-calling Workflow</vt:lpstr>
      <vt:lpstr>PowerPoint Presentation</vt:lpstr>
      <vt:lpstr>What is a workflow</vt:lpstr>
      <vt:lpstr>Overview</vt:lpstr>
      <vt:lpstr>Example: Basic workflow, one sample</vt:lpstr>
      <vt:lpstr>Workflow conventions</vt:lpstr>
      <vt:lpstr>GATK’s best practices workflow for germline short variant discovery  </vt:lpstr>
      <vt:lpstr>Basic Variant Calling in one sample</vt:lpstr>
      <vt:lpstr>Alignment</vt:lpstr>
      <vt:lpstr>The reference genome</vt:lpstr>
      <vt:lpstr>Keep track of the reference version!</vt:lpstr>
      <vt:lpstr>Alignment</vt:lpstr>
      <vt:lpstr>Burrows-Wheeler Aligner</vt:lpstr>
      <vt:lpstr>Alignment</vt:lpstr>
      <vt:lpstr>Output from mapping - Sam format</vt:lpstr>
      <vt:lpstr>File indices</vt:lpstr>
      <vt:lpstr>Convert to Bam </vt:lpstr>
      <vt:lpstr>Variant calling</vt:lpstr>
      <vt:lpstr>Genetic variation</vt:lpstr>
      <vt:lpstr>Detecting variants in  reads</vt:lpstr>
      <vt:lpstr>HaplotypeCaller</vt:lpstr>
      <vt:lpstr>Reference- and alternatve alleles</vt:lpstr>
      <vt:lpstr>Variant Call Format (VCF)</vt:lpstr>
      <vt:lpstr>Variant Call Format (VCF)</vt:lpstr>
      <vt:lpstr>Basic variant calling in cohort</vt:lpstr>
      <vt:lpstr>Basic variant calling in cohort</vt:lpstr>
      <vt:lpstr>GVCF Files are valid VCFs with extra information</vt:lpstr>
      <vt:lpstr>Basic variant calling in cohort</vt:lpstr>
      <vt:lpstr>Variant Call Format (VCF)</vt:lpstr>
      <vt:lpstr>ReadGroups</vt:lpstr>
      <vt:lpstr>Today’s lab</vt:lpstr>
      <vt:lpstr>1000 Genomes data</vt:lpstr>
      <vt:lpstr>The Lactase enzyme </vt:lpstr>
      <vt:lpstr>The Lactase enzyme </vt:lpstr>
      <vt:lpstr>Part 1:  Variant calling in one sample </vt:lpstr>
      <vt:lpstr>Basic variant calling in one sample</vt:lpstr>
      <vt:lpstr>Part 2:  Variant calling in cohort </vt:lpstr>
      <vt:lpstr>Joint variant calling workflow</vt:lpstr>
      <vt:lpstr>Workflow conventions</vt:lpstr>
      <vt:lpstr>Part 3:  Follow GATK best practices for short variant discovery </vt:lpstr>
      <vt:lpstr>PowerPoint Presentation</vt:lpstr>
      <vt:lpstr>GATK’s best practices workflow for germline short variant discovery  </vt:lpstr>
      <vt:lpstr>Mark Duplicates</vt:lpstr>
      <vt:lpstr>Duplicate reads</vt:lpstr>
      <vt:lpstr>PowerPoint Presentation</vt:lpstr>
      <vt:lpstr>Base Quality Score Recalibration (BQSR)</vt:lpstr>
      <vt:lpstr>Base Quality Score Recalibration (BQSR)</vt:lpstr>
      <vt:lpstr>Filter variants</vt:lpstr>
      <vt:lpstr>Variant Call Format (VCF)</vt:lpstr>
      <vt:lpstr>Filtering</vt:lpstr>
      <vt:lpstr>GATK’s best practises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Variant-calling Workflow</dc:title>
  <dc:creator>Malin Larsson</dc:creator>
  <cp:lastModifiedBy>Malin Larsson</cp:lastModifiedBy>
  <cp:revision>29</cp:revision>
  <dcterms:created xsi:type="dcterms:W3CDTF">2022-03-23T14:21:08Z</dcterms:created>
  <dcterms:modified xsi:type="dcterms:W3CDTF">2024-11-29T08:25:16Z</dcterms:modified>
</cp:coreProperties>
</file>