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7" r:id="rId1"/>
    <p:sldMasterId id="2147484180" r:id="rId2"/>
    <p:sldMasterId id="2147484194" r:id="rId3"/>
    <p:sldMasterId id="2147484209" r:id="rId4"/>
    <p:sldMasterId id="2147484221" r:id="rId5"/>
  </p:sldMasterIdLst>
  <p:notesMasterIdLst>
    <p:notesMasterId r:id="rId61"/>
  </p:notesMasterIdLst>
  <p:sldIdLst>
    <p:sldId id="419" r:id="rId6"/>
    <p:sldId id="489" r:id="rId7"/>
    <p:sldId id="500" r:id="rId8"/>
    <p:sldId id="584" r:id="rId9"/>
    <p:sldId id="585" r:id="rId10"/>
    <p:sldId id="586" r:id="rId11"/>
    <p:sldId id="587" r:id="rId12"/>
    <p:sldId id="589" r:id="rId13"/>
    <p:sldId id="590" r:id="rId14"/>
    <p:sldId id="591" r:id="rId15"/>
    <p:sldId id="593" r:id="rId16"/>
    <p:sldId id="594" r:id="rId17"/>
    <p:sldId id="452" r:id="rId18"/>
    <p:sldId id="545" r:id="rId19"/>
    <p:sldId id="546" r:id="rId20"/>
    <p:sldId id="459" r:id="rId21"/>
    <p:sldId id="547" r:id="rId22"/>
    <p:sldId id="461" r:id="rId23"/>
    <p:sldId id="462" r:id="rId24"/>
    <p:sldId id="463" r:id="rId25"/>
    <p:sldId id="497" r:id="rId26"/>
    <p:sldId id="548" r:id="rId27"/>
    <p:sldId id="628" r:id="rId28"/>
    <p:sldId id="506" r:id="rId29"/>
    <p:sldId id="629" r:id="rId30"/>
    <p:sldId id="447" r:id="rId31"/>
    <p:sldId id="598" r:id="rId32"/>
    <p:sldId id="599" r:id="rId33"/>
    <p:sldId id="600" r:id="rId34"/>
    <p:sldId id="563" r:id="rId35"/>
    <p:sldId id="564" r:id="rId36"/>
    <p:sldId id="565" r:id="rId37"/>
    <p:sldId id="579" r:id="rId38"/>
    <p:sldId id="580" r:id="rId39"/>
    <p:sldId id="541" r:id="rId40"/>
    <p:sldId id="581" r:id="rId41"/>
    <p:sldId id="582" r:id="rId42"/>
    <p:sldId id="583" r:id="rId43"/>
    <p:sldId id="611" r:id="rId44"/>
    <p:sldId id="605" r:id="rId45"/>
    <p:sldId id="596" r:id="rId46"/>
    <p:sldId id="603" r:id="rId47"/>
    <p:sldId id="604" r:id="rId48"/>
    <p:sldId id="595" r:id="rId49"/>
    <p:sldId id="540" r:id="rId50"/>
    <p:sldId id="473" r:id="rId51"/>
    <p:sldId id="485" r:id="rId52"/>
    <p:sldId id="612" r:id="rId53"/>
    <p:sldId id="454" r:id="rId54"/>
    <p:sldId id="455" r:id="rId55"/>
    <p:sldId id="457" r:id="rId56"/>
    <p:sldId id="480" r:id="rId57"/>
    <p:sldId id="613" r:id="rId58"/>
    <p:sldId id="627" r:id="rId59"/>
    <p:sldId id="502" r:id="rId60"/>
  </p:sldIdLst>
  <p:sldSz cx="9144000" cy="6858000" type="screen4x3"/>
  <p:notesSz cx="6858000" cy="9144000"/>
  <p:defaultTextStyle>
    <a:defPPr>
      <a:defRPr lang="sv-SE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27">
          <p15:clr>
            <a:srgbClr val="A4A3A4"/>
          </p15:clr>
        </p15:guide>
        <p15:guide id="2" pos="260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677"/>
    <p:restoredTop sz="91478"/>
  </p:normalViewPr>
  <p:slideViewPr>
    <p:cSldViewPr>
      <p:cViewPr varScale="1">
        <p:scale>
          <a:sx n="119" d="100"/>
          <a:sy n="119" d="100"/>
        </p:scale>
        <p:origin x="2552" y="192"/>
      </p:cViewPr>
      <p:guideLst>
        <p:guide orient="horz" pos="2527"/>
        <p:guide pos="260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5" Type="http://schemas.openxmlformats.org/officeDocument/2006/relationships/slideMaster" Target="slideMasters/slideMaster5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>
            <a:extLst>
              <a:ext uri="{FF2B5EF4-FFF2-40B4-BE49-F238E27FC236}">
                <a16:creationId xmlns:a16="http://schemas.microsoft.com/office/drawing/2014/main" id="{1379664B-86C2-BE4B-855C-B97AE60B516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  <a:ea typeface="ＭＳ Ｐゴシック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57FBE914-4A88-D14D-9FE7-E7660A742360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5DB199B-7784-DA41-9A75-C390E728E75F}" type="datetimeFigureOut">
              <a:rPr lang="sv-SE" altLang="sv-SE"/>
              <a:pPr/>
              <a:t>2020-01-29</a:t>
            </a:fld>
            <a:endParaRPr lang="sv-SE" altLang="sv-SE"/>
          </a:p>
        </p:txBody>
      </p:sp>
      <p:sp>
        <p:nvSpPr>
          <p:cNvPr id="4" name="Platshållare för bildobjekt 3">
            <a:extLst>
              <a:ext uri="{FF2B5EF4-FFF2-40B4-BE49-F238E27FC236}">
                <a16:creationId xmlns:a16="http://schemas.microsoft.com/office/drawing/2014/main" id="{EC951E23-0C06-5745-825E-E9C10C9D248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sv-SE" noProof="0"/>
          </a:p>
        </p:txBody>
      </p:sp>
      <p:sp>
        <p:nvSpPr>
          <p:cNvPr id="5" name="Platshållare för anteckningar 4">
            <a:extLst>
              <a:ext uri="{FF2B5EF4-FFF2-40B4-BE49-F238E27FC236}">
                <a16:creationId xmlns:a16="http://schemas.microsoft.com/office/drawing/2014/main" id="{D5187F81-0505-6247-955D-C9E301A8D5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sv-SE"/>
              <a:t>Klicka här för att ändra format på bakgrundstexten</a:t>
            </a:r>
          </a:p>
          <a:p>
            <a:pPr lvl="1"/>
            <a:r>
              <a:rPr lang="sv-SE" altLang="sv-SE"/>
              <a:t>Nivå två</a:t>
            </a:r>
          </a:p>
          <a:p>
            <a:pPr lvl="2"/>
            <a:r>
              <a:rPr lang="sv-SE" altLang="sv-SE"/>
              <a:t>Nivå tre</a:t>
            </a:r>
          </a:p>
          <a:p>
            <a:pPr lvl="3"/>
            <a:r>
              <a:rPr lang="sv-SE" altLang="sv-SE"/>
              <a:t>Nivå fyra</a:t>
            </a:r>
          </a:p>
          <a:p>
            <a:pPr lvl="4"/>
            <a:r>
              <a:rPr lang="sv-SE" altLang="sv-SE"/>
              <a:t>Nivå fem</a:t>
            </a:r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36559B3F-BFF4-B446-B459-22777D9DB25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  <a:ea typeface="ＭＳ Ｐゴシック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8BBB179A-2384-ED40-B4AC-8755ADCCB3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0116D0F-8786-384A-9F36-B17BC7FF5D30}" type="slidenum">
              <a:rPr lang="sv-SE" altLang="sv-SE"/>
              <a:pPr/>
              <a:t>‹#›</a:t>
            </a:fld>
            <a:endParaRPr lang="sv-SE" altLang="sv-S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anose="020B0600070205080204" pitchFamily="34" charset="-128"/>
        <a:cs typeface="ＭＳ Ｐゴシック" panose="020B0600070205080204" pitchFamily="34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anose="020B0600070205080204" pitchFamily="34" charset="-128"/>
        <a:cs typeface="ＭＳ Ｐゴシック" panose="020B0600070205080204" pitchFamily="34" charset="-128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anose="020B0600070205080204" pitchFamily="34" charset="-128"/>
        <a:cs typeface="ＭＳ Ｐゴシック" panose="020B0600070205080204" pitchFamily="34" charset="-128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7">
            <a:extLst>
              <a:ext uri="{FF2B5EF4-FFF2-40B4-BE49-F238E27FC236}">
                <a16:creationId xmlns:a16="http://schemas.microsoft.com/office/drawing/2014/main" id="{7C2F65F5-A69F-B241-8849-949542A991C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BEB50023-DB88-2E47-BCD6-D658810463DA}" type="slidenum">
              <a:rPr lang="sv-SE" altLang="sv-SE" sz="1200">
                <a:latin typeface="Arial" panose="020B0604020202020204" pitchFamily="34" charset="0"/>
              </a:rPr>
              <a:pPr algn="r"/>
              <a:t>1</a:t>
            </a:fld>
            <a:endParaRPr lang="sv-SE" altLang="sv-SE" sz="1200">
              <a:latin typeface="Arial" panose="020B0604020202020204" pitchFamily="34" charset="0"/>
            </a:endParaRPr>
          </a:p>
        </p:txBody>
      </p:sp>
      <p:sp>
        <p:nvSpPr>
          <p:cNvPr id="8194" name="Rectangle 2">
            <a:extLst>
              <a:ext uri="{FF2B5EF4-FFF2-40B4-BE49-F238E27FC236}">
                <a16:creationId xmlns:a16="http://schemas.microsoft.com/office/drawing/2014/main" id="{6C58CCAB-1389-C74D-941F-ED4B163206A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1230E6D5-D9DF-DC41-AE13-32130AFA79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sv-SE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>
            <a:extLst>
              <a:ext uri="{FF2B5EF4-FFF2-40B4-BE49-F238E27FC236}">
                <a16:creationId xmlns:a16="http://schemas.microsoft.com/office/drawing/2014/main" id="{27D51227-0640-9F4A-B0D4-4834896293A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12C7CF9B-EC12-C44A-8B67-DAB10D46FD9C}" type="slidenum">
              <a:rPr lang="sv-SE" altLang="sv-SE" sz="1200">
                <a:latin typeface="Arial" panose="020B0604020202020204" pitchFamily="34" charset="0"/>
              </a:rPr>
              <a:pPr algn="r"/>
              <a:t>10</a:t>
            </a:fld>
            <a:endParaRPr lang="sv-SE" altLang="sv-SE" sz="1200">
              <a:latin typeface="Arial" panose="020B0604020202020204" pitchFamily="34" charset="0"/>
            </a:endParaRPr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4D745DA2-A40A-0645-AE5B-47E25F72FD2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902F39FD-94BA-9544-8FEA-D310FA9B34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sv-SE" dirty="0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461327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>
            <a:extLst>
              <a:ext uri="{FF2B5EF4-FFF2-40B4-BE49-F238E27FC236}">
                <a16:creationId xmlns:a16="http://schemas.microsoft.com/office/drawing/2014/main" id="{27D51227-0640-9F4A-B0D4-4834896293A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12C7CF9B-EC12-C44A-8B67-DAB10D46FD9C}" type="slidenum">
              <a:rPr lang="sv-SE" altLang="sv-SE" sz="1200">
                <a:latin typeface="Arial" panose="020B0604020202020204" pitchFamily="34" charset="0"/>
              </a:rPr>
              <a:pPr algn="r"/>
              <a:t>11</a:t>
            </a:fld>
            <a:endParaRPr lang="sv-SE" altLang="sv-SE" sz="1200">
              <a:latin typeface="Arial" panose="020B0604020202020204" pitchFamily="34" charset="0"/>
            </a:endParaRPr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4D745DA2-A40A-0645-AE5B-47E25F72FD2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902F39FD-94BA-9544-8FEA-D310FA9B34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sv-SE" dirty="0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335131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>
            <a:extLst>
              <a:ext uri="{FF2B5EF4-FFF2-40B4-BE49-F238E27FC236}">
                <a16:creationId xmlns:a16="http://schemas.microsoft.com/office/drawing/2014/main" id="{27D51227-0640-9F4A-B0D4-4834896293A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12C7CF9B-EC12-C44A-8B67-DAB10D46FD9C}" type="slidenum">
              <a:rPr lang="sv-SE" altLang="sv-SE" sz="1200">
                <a:latin typeface="Arial" panose="020B0604020202020204" pitchFamily="34" charset="0"/>
              </a:rPr>
              <a:pPr algn="r"/>
              <a:t>12</a:t>
            </a:fld>
            <a:endParaRPr lang="sv-SE" altLang="sv-SE" sz="1200">
              <a:latin typeface="Arial" panose="020B0604020202020204" pitchFamily="34" charset="0"/>
            </a:endParaRPr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4D745DA2-A40A-0645-AE5B-47E25F72FD2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902F39FD-94BA-9544-8FEA-D310FA9B34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sv-SE" dirty="0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453473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4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9607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FD60A97-4641-004B-A2E5-3DC7F42FE900}" type="slidenum">
              <a:rPr kumimoji="0" lang="sv-SE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sv-SE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136064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5778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961370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9D0F368-A0E1-CC4B-AB01-1016E69AC222}" type="slidenum">
              <a:rPr kumimoji="0" lang="sv-SE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sv-SE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934429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397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581352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Platshållare för bildobjekt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4338" name="Platshållare för anteckninga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x-none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339" name="Platshållare för bildnumm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B7BD804-9044-4149-9FF4-767A13C76EC2}" type="slidenum">
              <a:rPr kumimoji="0" lang="sv-SE" altLang="x-none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sv-SE" altLang="x-non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5474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6018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766915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>
            <a:extLst>
              <a:ext uri="{FF2B5EF4-FFF2-40B4-BE49-F238E27FC236}">
                <a16:creationId xmlns:a16="http://schemas.microsoft.com/office/drawing/2014/main" id="{5F2CC3A7-0249-0347-A2FB-EC418606FE7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BE44673A-E135-B042-B1BB-625B8C2BB825}" type="slidenum">
              <a:rPr lang="sv-SE" altLang="sv-SE" sz="1200">
                <a:latin typeface="Arial" panose="020B0604020202020204" pitchFamily="34" charset="0"/>
              </a:rPr>
              <a:pPr algn="r"/>
              <a:t>2</a:t>
            </a:fld>
            <a:endParaRPr lang="sv-SE" altLang="sv-SE" sz="1200">
              <a:latin typeface="Arial" panose="020B0604020202020204" pitchFamily="34" charset="0"/>
            </a:endParaRPr>
          </a:p>
        </p:txBody>
      </p:sp>
      <p:sp>
        <p:nvSpPr>
          <p:cNvPr id="10242" name="Rectangle 2">
            <a:extLst>
              <a:ext uri="{FF2B5EF4-FFF2-40B4-BE49-F238E27FC236}">
                <a16:creationId xmlns:a16="http://schemas.microsoft.com/office/drawing/2014/main" id="{77A1A31C-DE5A-F046-A339-C86736FE176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2A54BB30-BBF0-964D-87C4-4505893613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sv-SE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8066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677538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4578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x-none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519439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6626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x-none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661056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4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x-none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1231085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2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x-none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56957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2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x-none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53804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8306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2344467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8306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0150535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8306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9221635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8306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484241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>
            <a:extLst>
              <a:ext uri="{FF2B5EF4-FFF2-40B4-BE49-F238E27FC236}">
                <a16:creationId xmlns:a16="http://schemas.microsoft.com/office/drawing/2014/main" id="{27D51227-0640-9F4A-B0D4-4834896293A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12C7CF9B-EC12-C44A-8B67-DAB10D46FD9C}" type="slidenum">
              <a:rPr lang="sv-SE" altLang="sv-SE" sz="1200">
                <a:latin typeface="Arial" panose="020B0604020202020204" pitchFamily="34" charset="0"/>
              </a:rPr>
              <a:pPr algn="r"/>
              <a:t>3</a:t>
            </a:fld>
            <a:endParaRPr lang="sv-SE" altLang="sv-SE" sz="1200">
              <a:latin typeface="Arial" panose="020B0604020202020204" pitchFamily="34" charset="0"/>
            </a:endParaRPr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4D745DA2-A40A-0645-AE5B-47E25F72FD2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902F39FD-94BA-9544-8FEA-D310FA9B34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sv-SE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741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9775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9458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586238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1506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726888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5602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729218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9698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446215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9698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626542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9698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769008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1746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049697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1266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514313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1266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12232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>
            <a:extLst>
              <a:ext uri="{FF2B5EF4-FFF2-40B4-BE49-F238E27FC236}">
                <a16:creationId xmlns:a16="http://schemas.microsoft.com/office/drawing/2014/main" id="{27D51227-0640-9F4A-B0D4-4834896293A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12C7CF9B-EC12-C44A-8B67-DAB10D46FD9C}" type="slidenum">
              <a:rPr lang="sv-SE" altLang="sv-SE" sz="1200">
                <a:latin typeface="Arial" panose="020B0604020202020204" pitchFamily="34" charset="0"/>
              </a:rPr>
              <a:pPr algn="r"/>
              <a:t>4</a:t>
            </a:fld>
            <a:endParaRPr lang="sv-SE" altLang="sv-SE" sz="1200">
              <a:latin typeface="Arial" panose="020B0604020202020204" pitchFamily="34" charset="0"/>
            </a:endParaRPr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4D745DA2-A40A-0645-AE5B-47E25F72FD2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902F39FD-94BA-9544-8FEA-D310FA9B34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sv-SE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4266711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1266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93733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1266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112384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1266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284751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50dd4c0e62_0_2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50dd4c0e62_0_2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9614086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6866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8271036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>
            <a:extLst>
              <a:ext uri="{FF2B5EF4-FFF2-40B4-BE49-F238E27FC236}">
                <a16:creationId xmlns:a16="http://schemas.microsoft.com/office/drawing/2014/main" id="{F76049DB-8A85-7147-8304-20BCD3A68384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D897C3F5-8D6C-8444-ACC2-7A65EE0AFD55}" type="slidenum">
              <a:rPr lang="sv-SE" altLang="sv-SE" sz="1200" b="1">
                <a:solidFill>
                  <a:srgbClr val="000000"/>
                </a:solidFill>
                <a:latin typeface="Arial" panose="020B0604020202020204" pitchFamily="34" charset="0"/>
              </a:rPr>
              <a:pPr algn="r"/>
              <a:t>45</a:t>
            </a:fld>
            <a:endParaRPr lang="sv-SE" altLang="sv-SE" sz="12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3794" name="Rectangle 2">
            <a:extLst>
              <a:ext uri="{FF2B5EF4-FFF2-40B4-BE49-F238E27FC236}">
                <a16:creationId xmlns:a16="http://schemas.microsoft.com/office/drawing/2014/main" id="{CE6DC30B-8031-2A46-8D1F-3D80CBA3711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68825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E11B0B7C-C793-6A4D-BE25-789930776A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1813"/>
            <a:ext cx="5029200" cy="41163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sv-SE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2156712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/>
            <a:fld id="{156DE426-14C0-4749-8A4E-F46270401EC3}" type="slidenum">
              <a:rPr lang="sv-SE" sz="1200" b="1">
                <a:solidFill>
                  <a:srgbClr val="000000"/>
                </a:solidFill>
                <a:latin typeface="Arial" charset="0"/>
              </a:rPr>
              <a:pPr algn="r"/>
              <a:t>46</a:t>
            </a:fld>
            <a:endParaRPr lang="sv-SE" sz="12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68825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1813"/>
            <a:ext cx="5029200" cy="41163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174503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>
            <a:extLst>
              <a:ext uri="{FF2B5EF4-FFF2-40B4-BE49-F238E27FC236}">
                <a16:creationId xmlns:a16="http://schemas.microsoft.com/office/drawing/2014/main" id="{8F62D184-484F-854C-963B-28D4E77A4A6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56551FBF-3E3B-3A4F-8725-084AB2A0E815}" type="slidenum">
              <a:rPr lang="sv-SE" altLang="sv-SE" sz="1200" b="1">
                <a:solidFill>
                  <a:srgbClr val="000000"/>
                </a:solidFill>
                <a:latin typeface="Arial" panose="020B0604020202020204" pitchFamily="34" charset="0"/>
              </a:rPr>
              <a:pPr algn="r"/>
              <a:t>47</a:t>
            </a:fld>
            <a:endParaRPr lang="sv-SE" altLang="sv-SE" sz="12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7890" name="Rectangle 2">
            <a:extLst>
              <a:ext uri="{FF2B5EF4-FFF2-40B4-BE49-F238E27FC236}">
                <a16:creationId xmlns:a16="http://schemas.microsoft.com/office/drawing/2014/main" id="{3F88013B-0975-274B-841A-98FD3CE97D5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68825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DA968E34-8107-4141-8398-48AB7C41C4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1813"/>
            <a:ext cx="5029200" cy="41163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sv-SE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3994605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>
            <a:extLst>
              <a:ext uri="{FF2B5EF4-FFF2-40B4-BE49-F238E27FC236}">
                <a16:creationId xmlns:a16="http://schemas.microsoft.com/office/drawing/2014/main" id="{15A05A20-ADD6-9044-82AA-ADD4005B337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33D1EDCE-B620-B24B-A712-B7FD86653673}" type="slidenum">
              <a:rPr lang="sv-SE" altLang="sv-SE" sz="1200" b="1">
                <a:solidFill>
                  <a:srgbClr val="000000"/>
                </a:solidFill>
                <a:latin typeface="Arial" panose="020B0604020202020204" pitchFamily="34" charset="0"/>
              </a:rPr>
              <a:pPr algn="r"/>
              <a:t>48</a:t>
            </a:fld>
            <a:endParaRPr lang="sv-SE" altLang="sv-SE" sz="12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9938" name="Rectangle 2">
            <a:extLst>
              <a:ext uri="{FF2B5EF4-FFF2-40B4-BE49-F238E27FC236}">
                <a16:creationId xmlns:a16="http://schemas.microsoft.com/office/drawing/2014/main" id="{B35C0D54-DE9A-E044-B73F-4776A3FE07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68825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B3DE4A3A-FA8F-874C-823B-B027410D81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1813"/>
            <a:ext cx="5029200" cy="41163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sv-SE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4511890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4578" name="Rectangle 2"/>
          <p:cNvSpPr>
            <a:spLocks noGrp="1" noChangeArrowheads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/>
            <a:r>
              <a:rPr lang="sv-SE" altLang="x-none" sz="3000">
                <a:ea typeface="MS PGothic" charset="-128"/>
              </a:rPr>
              <a:t>The PacBio sequencer sequences from a PacBio DNA-template. The template is a ds DNA molecule with smart bells at the end. These contain a sequence where the sequencing primer binds and binding sites for the DNA polymerase.</a:t>
            </a:r>
            <a:endParaRPr lang="sv-SE" altLang="x-none" sz="1800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757304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>
            <a:extLst>
              <a:ext uri="{FF2B5EF4-FFF2-40B4-BE49-F238E27FC236}">
                <a16:creationId xmlns:a16="http://schemas.microsoft.com/office/drawing/2014/main" id="{27D51227-0640-9F4A-B0D4-4834896293A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12C7CF9B-EC12-C44A-8B67-DAB10D46FD9C}" type="slidenum">
              <a:rPr lang="sv-SE" altLang="sv-SE" sz="1200">
                <a:latin typeface="Arial" panose="020B0604020202020204" pitchFamily="34" charset="0"/>
              </a:rPr>
              <a:pPr algn="r"/>
              <a:t>5</a:t>
            </a:fld>
            <a:endParaRPr lang="sv-SE" altLang="sv-SE" sz="1200">
              <a:latin typeface="Arial" panose="020B0604020202020204" pitchFamily="34" charset="0"/>
            </a:endParaRPr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4D745DA2-A40A-0645-AE5B-47E25F72FD2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902F39FD-94BA-9544-8FEA-D310FA9B34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sv-SE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7810113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algn="r"/>
            <a:fld id="{36BBB5B4-ABEE-CE4F-81BC-5F07FBCC8E09}" type="slidenum">
              <a:rPr lang="sv-SE" altLang="x-none" sz="1200">
                <a:solidFill>
                  <a:srgbClr val="000000"/>
                </a:solidFill>
                <a:latin typeface="Arial" charset="0"/>
                <a:ea typeface="ＭＳ Ｐゴシック" charset="-128"/>
              </a:rPr>
              <a:pPr algn="r"/>
              <a:t>50</a:t>
            </a:fld>
            <a:endParaRPr lang="sv-SE" altLang="x-none" sz="120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68825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1813"/>
            <a:ext cx="5029200" cy="41163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6111436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FB98E5-D66D-9B4F-88E4-9A1EDF31C5AA}" type="slidenum">
              <a:rPr lang="sv-SE" smtClean="0"/>
              <a:pPr/>
              <a:t>51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5433485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FB98E5-D66D-9B4F-88E4-9A1EDF31C5AA}" type="slidenum">
              <a:rPr lang="sv-SE" smtClean="0"/>
              <a:pPr/>
              <a:t>52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013770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FB98E5-D66D-9B4F-88E4-9A1EDF31C5AA}" type="slidenum">
              <a:rPr lang="sv-SE" smtClean="0"/>
              <a:pPr/>
              <a:t>53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7583588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4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849848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>
            <a:extLst>
              <a:ext uri="{FF2B5EF4-FFF2-40B4-BE49-F238E27FC236}">
                <a16:creationId xmlns:a16="http://schemas.microsoft.com/office/drawing/2014/main" id="{B397B57E-4275-7647-90CF-66B711F8E9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4" name="Rectangle 3">
            <a:extLst>
              <a:ext uri="{FF2B5EF4-FFF2-40B4-BE49-F238E27FC236}">
                <a16:creationId xmlns:a16="http://schemas.microsoft.com/office/drawing/2014/main" id="{791C19FC-A724-B147-A2C4-2424CE0BA11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sv-SE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>
            <a:extLst>
              <a:ext uri="{FF2B5EF4-FFF2-40B4-BE49-F238E27FC236}">
                <a16:creationId xmlns:a16="http://schemas.microsoft.com/office/drawing/2014/main" id="{27D51227-0640-9F4A-B0D4-4834896293A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12C7CF9B-EC12-C44A-8B67-DAB10D46FD9C}" type="slidenum">
              <a:rPr lang="sv-SE" altLang="sv-SE" sz="1200">
                <a:latin typeface="Arial" panose="020B0604020202020204" pitchFamily="34" charset="0"/>
              </a:rPr>
              <a:pPr algn="r"/>
              <a:t>6</a:t>
            </a:fld>
            <a:endParaRPr lang="sv-SE" altLang="sv-SE" sz="1200">
              <a:latin typeface="Arial" panose="020B0604020202020204" pitchFamily="34" charset="0"/>
            </a:endParaRPr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4D745DA2-A40A-0645-AE5B-47E25F72FD2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902F39FD-94BA-9544-8FEA-D310FA9B34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sv-SE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896876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>
            <a:extLst>
              <a:ext uri="{FF2B5EF4-FFF2-40B4-BE49-F238E27FC236}">
                <a16:creationId xmlns:a16="http://schemas.microsoft.com/office/drawing/2014/main" id="{27D51227-0640-9F4A-B0D4-4834896293A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12C7CF9B-EC12-C44A-8B67-DAB10D46FD9C}" type="slidenum">
              <a:rPr lang="sv-SE" altLang="sv-SE" sz="1200">
                <a:latin typeface="Arial" panose="020B0604020202020204" pitchFamily="34" charset="0"/>
              </a:rPr>
              <a:pPr algn="r"/>
              <a:t>7</a:t>
            </a:fld>
            <a:endParaRPr lang="sv-SE" altLang="sv-SE" sz="1200">
              <a:latin typeface="Arial" panose="020B0604020202020204" pitchFamily="34" charset="0"/>
            </a:endParaRPr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4D745DA2-A40A-0645-AE5B-47E25F72FD2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902F39FD-94BA-9544-8FEA-D310FA9B34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sv-SE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033902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>
            <a:extLst>
              <a:ext uri="{FF2B5EF4-FFF2-40B4-BE49-F238E27FC236}">
                <a16:creationId xmlns:a16="http://schemas.microsoft.com/office/drawing/2014/main" id="{27D51227-0640-9F4A-B0D4-4834896293A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12C7CF9B-EC12-C44A-8B67-DAB10D46FD9C}" type="slidenum">
              <a:rPr lang="sv-SE" altLang="sv-SE" sz="1200">
                <a:latin typeface="Arial" panose="020B0604020202020204" pitchFamily="34" charset="0"/>
              </a:rPr>
              <a:pPr algn="r"/>
              <a:t>8</a:t>
            </a:fld>
            <a:endParaRPr lang="sv-SE" altLang="sv-SE" sz="1200">
              <a:latin typeface="Arial" panose="020B0604020202020204" pitchFamily="34" charset="0"/>
            </a:endParaRPr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4D745DA2-A40A-0645-AE5B-47E25F72FD2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902F39FD-94BA-9544-8FEA-D310FA9B34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sv-SE" dirty="0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658395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>
            <a:extLst>
              <a:ext uri="{FF2B5EF4-FFF2-40B4-BE49-F238E27FC236}">
                <a16:creationId xmlns:a16="http://schemas.microsoft.com/office/drawing/2014/main" id="{27D51227-0640-9F4A-B0D4-4834896293A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12C7CF9B-EC12-C44A-8B67-DAB10D46FD9C}" type="slidenum">
              <a:rPr lang="sv-SE" altLang="sv-SE" sz="1200">
                <a:latin typeface="Arial" panose="020B0604020202020204" pitchFamily="34" charset="0"/>
              </a:rPr>
              <a:pPr algn="r"/>
              <a:t>9</a:t>
            </a:fld>
            <a:endParaRPr lang="sv-SE" altLang="sv-SE" sz="1200">
              <a:latin typeface="Arial" panose="020B0604020202020204" pitchFamily="34" charset="0"/>
            </a:endParaRPr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4D745DA2-A40A-0645-AE5B-47E25F72FD2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902F39FD-94BA-9544-8FEA-D310FA9B34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sv-SE" dirty="0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022761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4" descr="01_Titelsida.png">
            <a:extLst>
              <a:ext uri="{FF2B5EF4-FFF2-40B4-BE49-F238E27FC236}">
                <a16:creationId xmlns:a16="http://schemas.microsoft.com/office/drawing/2014/main" id="{3266499C-4215-A34C-95B1-AE209FF6C7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514163C-56EF-9347-946A-5998E37BBA74}"/>
              </a:ext>
            </a:extLst>
          </p:cNvPr>
          <p:cNvSpPr/>
          <p:nvPr userDrawn="1"/>
        </p:nvSpPr>
        <p:spPr>
          <a:xfrm>
            <a:off x="8027988" y="6524625"/>
            <a:ext cx="936625" cy="217488"/>
          </a:xfrm>
          <a:prstGeom prst="rect">
            <a:avLst/>
          </a:prstGeom>
          <a:solidFill>
            <a:srgbClr val="E9E9E9"/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000000"/>
              </a:solidFill>
              <a:ea typeface="ＭＳ Ｐゴシック" charset="0"/>
              <a:cs typeface="MS PGothic" charset="0"/>
            </a:endParaRPr>
          </a:p>
        </p:txBody>
      </p:sp>
      <p:pic>
        <p:nvPicPr>
          <p:cNvPr id="6" name="Picture 10" descr="UU_logo_2f_84 kopia.pdf">
            <a:extLst>
              <a:ext uri="{FF2B5EF4-FFF2-40B4-BE49-F238E27FC236}">
                <a16:creationId xmlns:a16="http://schemas.microsoft.com/office/drawing/2014/main" id="{B38BA828-6512-D343-A619-026371BE910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6092825"/>
            <a:ext cx="658813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NGI-test fonter v2.pdf">
            <a:extLst>
              <a:ext uri="{FF2B5EF4-FFF2-40B4-BE49-F238E27FC236}">
                <a16:creationId xmlns:a16="http://schemas.microsoft.com/office/drawing/2014/main" id="{0BA764E8-6550-4E44-A746-4DAF844F73C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2846388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 sz="3200" baseline="0"/>
            </a:lvl1pPr>
          </a:lstStyle>
          <a:p>
            <a:r>
              <a:rPr lang="sv-SE"/>
              <a:t>Click to edit Master title style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00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Click to edit Master subtitle style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35756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81263-415E-F842-A2D0-D498F08AEC56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2020-01-29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7797D-4725-E346-BA1A-4E7137F96F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949003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81263-415E-F842-A2D0-D498F08AEC56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2020-01-29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7797D-4725-E346-BA1A-4E7137F96F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470101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81263-415E-F842-A2D0-D498F08AEC56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2020-01-29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7797D-4725-E346-BA1A-4E7137F96F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201884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81263-415E-F842-A2D0-D498F08AEC56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2020-01-29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7797D-4725-E346-BA1A-4E7137F96F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68190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80860-AD86-0A48-8A5D-CD017A90C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7797D-4725-E346-BA1A-4E7137F96F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3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3860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81263-415E-F842-A2D0-D498F08AEC56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2020-01-29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7797D-4725-E346-BA1A-4E7137F96F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342332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81263-415E-F842-A2D0-D498F08AEC56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2020-01-29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7797D-4725-E346-BA1A-4E7137F96F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454562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81263-415E-F842-A2D0-D498F08AEC56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2020-01-29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7797D-4725-E346-BA1A-4E7137F96F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860348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81263-415E-F842-A2D0-D498F08AEC56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2020-01-29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7797D-4725-E346-BA1A-4E7137F96F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662214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81263-415E-F842-A2D0-D498F08AEC56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2020-01-29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7797D-4725-E346-BA1A-4E7137F96F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118745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76064"/>
          </a:xfrm>
          <a:prstGeom prst="rect">
            <a:avLst/>
          </a:prstGeom>
        </p:spPr>
        <p:txBody>
          <a:bodyPr/>
          <a:lstStyle/>
          <a:p>
            <a:r>
              <a:rPr lang="sv-SE"/>
              <a:t>Click to edit Master title style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edit</a:t>
            </a:r>
            <a:r>
              <a:rPr lang="sv-SE" dirty="0"/>
              <a:t> Master text </a:t>
            </a:r>
            <a:r>
              <a:rPr lang="sv-SE" dirty="0" err="1"/>
              <a:t>styles</a:t>
            </a:r>
            <a:endParaRPr lang="sv-SE" dirty="0"/>
          </a:p>
          <a:p>
            <a:pPr lvl="1"/>
            <a:r>
              <a:rPr lang="sv-SE" dirty="0"/>
              <a:t>Second </a:t>
            </a:r>
            <a:r>
              <a:rPr lang="sv-SE" dirty="0" err="1"/>
              <a:t>level</a:t>
            </a:r>
            <a:endParaRPr lang="sv-SE" dirty="0"/>
          </a:p>
          <a:p>
            <a:pPr lvl="2"/>
            <a:r>
              <a:rPr lang="sv-SE" dirty="0" err="1"/>
              <a:t>Third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3"/>
            <a:r>
              <a:rPr lang="sv-SE" dirty="0" err="1"/>
              <a:t>Fourth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4"/>
            <a:r>
              <a:rPr lang="sv-SE" dirty="0" err="1"/>
              <a:t>Fifth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572219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1"/>
          <p:cNvSpPr txBox="1">
            <a:spLocks/>
          </p:cNvSpPr>
          <p:nvPr userDrawn="1"/>
        </p:nvSpPr>
        <p:spPr>
          <a:xfrm>
            <a:off x="457200" y="115888"/>
            <a:ext cx="8229600" cy="57626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MS PGothic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>
              <a:defRPr/>
            </a:pPr>
            <a:r>
              <a:rPr lang="sv-SE" sz="2800"/>
              <a:t>Click to edit Master title style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217726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 txBox="1">
            <a:spLocks/>
          </p:cNvSpPr>
          <p:nvPr userDrawn="1"/>
        </p:nvSpPr>
        <p:spPr>
          <a:xfrm>
            <a:off x="457200" y="115888"/>
            <a:ext cx="8229600" cy="57626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MS PGothic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>
              <a:defRPr/>
            </a:pPr>
            <a:r>
              <a:rPr lang="sv-SE" sz="280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437927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81263-415E-F842-A2D0-D498F08AEC56}" type="datetime1">
              <a:rPr lang="sv-SE" smtClean="0"/>
              <a:pPr/>
              <a:t>2020-01-29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7797D-4725-E346-BA1A-4E7137F96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585138"/>
      </p:ext>
    </p:extLst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81263-415E-F842-A2D0-D498F08AEC56}" type="datetime1">
              <a:rPr lang="sv-SE" smtClean="0"/>
              <a:pPr/>
              <a:t>2020-01-29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7797D-4725-E346-BA1A-4E7137F96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358257"/>
      </p:ext>
    </p:extLst>
  </p:cSld>
  <p:clrMapOvr>
    <a:masterClrMapping/>
  </p:clrMapOvr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81263-415E-F842-A2D0-D498F08AEC56}" type="datetime1">
              <a:rPr lang="sv-SE" smtClean="0"/>
              <a:pPr/>
              <a:t>2020-01-29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7797D-4725-E346-BA1A-4E7137F96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882897"/>
      </p:ext>
    </p:extLst>
  </p:cSld>
  <p:clrMapOvr>
    <a:masterClrMapping/>
  </p:clrMapOvr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81263-415E-F842-A2D0-D498F08AEC56}" type="datetime1">
              <a:rPr lang="sv-SE" smtClean="0"/>
              <a:pPr/>
              <a:t>2020-01-29</a:t>
            </a:fld>
            <a:endParaRPr lang="sv-S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7797D-4725-E346-BA1A-4E7137F96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092972"/>
      </p:ext>
    </p:extLst>
  </p:cSld>
  <p:clrMapOvr>
    <a:masterClrMapping/>
  </p:clrMapOvr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81263-415E-F842-A2D0-D498F08AEC56}" type="datetime1">
              <a:rPr lang="sv-SE" smtClean="0"/>
              <a:pPr/>
              <a:t>2020-01-29</a:t>
            </a:fld>
            <a:endParaRPr lang="sv-S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7797D-4725-E346-BA1A-4E7137F96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788463"/>
      </p:ext>
    </p:extLst>
  </p:cSld>
  <p:clrMapOvr>
    <a:masterClrMapping/>
  </p:clrMapOvr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80860-AD86-0A48-8A5D-CD017A90C68A}" type="datetimeFigureOut">
              <a:rPr lang="en-US" smtClean="0"/>
              <a:t>1/29/20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7797D-4725-E346-BA1A-4E7137F96F74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3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5595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81263-415E-F842-A2D0-D498F08AEC56}" type="datetime1">
              <a:rPr lang="sv-SE" smtClean="0"/>
              <a:pPr/>
              <a:t>2020-01-29</a:t>
            </a:fld>
            <a:endParaRPr lang="sv-S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7797D-4725-E346-BA1A-4E7137F96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410405"/>
      </p:ext>
    </p:extLst>
  </p:cSld>
  <p:clrMapOvr>
    <a:masterClrMapping/>
  </p:clrMapOvr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81263-415E-F842-A2D0-D498F08AEC56}" type="datetime1">
              <a:rPr lang="sv-SE" smtClean="0"/>
              <a:pPr/>
              <a:t>2020-01-29</a:t>
            </a:fld>
            <a:endParaRPr lang="sv-S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7797D-4725-E346-BA1A-4E7137F96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315612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>
            <a:extLst>
              <a:ext uri="{FF2B5EF4-FFF2-40B4-BE49-F238E27FC236}">
                <a16:creationId xmlns:a16="http://schemas.microsoft.com/office/drawing/2014/main" id="{BB048E30-D9AA-DA4E-87F9-2CF699221671}"/>
              </a:ext>
            </a:extLst>
          </p:cNvPr>
          <p:cNvSpPr txBox="1">
            <a:spLocks/>
          </p:cNvSpPr>
          <p:nvPr userDrawn="1"/>
        </p:nvSpPr>
        <p:spPr>
          <a:xfrm>
            <a:off x="457200" y="115888"/>
            <a:ext cx="8229600" cy="57626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MS PGothic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>
              <a:defRPr/>
            </a:pPr>
            <a:r>
              <a:rPr lang="sv-SE" sz="2800"/>
              <a:t>Click to edit Master title style</a:t>
            </a:r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/>
              <a:t>Click to edit Master title style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360429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81263-415E-F842-A2D0-D498F08AEC56}" type="datetime1">
              <a:rPr lang="sv-SE" smtClean="0"/>
              <a:pPr/>
              <a:t>2020-01-29</a:t>
            </a:fld>
            <a:endParaRPr lang="sv-S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7797D-4725-E346-BA1A-4E7137F96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459545"/>
      </p:ext>
    </p:extLst>
  </p:cSld>
  <p:clrMapOvr>
    <a:masterClrMapping/>
  </p:clrMapOvr>
  <p:hf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81263-415E-F842-A2D0-D498F08AEC56}" type="datetime1">
              <a:rPr lang="sv-SE" smtClean="0"/>
              <a:pPr/>
              <a:t>2020-01-29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7797D-4725-E346-BA1A-4E7137F96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236487"/>
      </p:ext>
    </p:extLst>
  </p:cSld>
  <p:clrMapOvr>
    <a:masterClrMapping/>
  </p:clrMapOvr>
  <p:hf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81263-415E-F842-A2D0-D498F08AEC56}" type="datetime1">
              <a:rPr lang="sv-SE" smtClean="0"/>
              <a:pPr/>
              <a:t>2020-01-29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7797D-4725-E346-BA1A-4E7137F96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103174"/>
      </p:ext>
    </p:extLst>
  </p:cSld>
  <p:clrMapOvr>
    <a:masterClrMapping/>
  </p:clrMapOvr>
  <p:hf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60717" y="451264"/>
            <a:ext cx="5290457" cy="486888"/>
          </a:xfrm>
          <a:prstGeom prst="rect">
            <a:avLst/>
          </a:prstGeom>
        </p:spPr>
        <p:txBody>
          <a:bodyPr/>
          <a:lstStyle>
            <a:lvl1pPr>
              <a:defRPr sz="2000" b="0">
                <a:solidFill>
                  <a:schemeClr val="tx1"/>
                </a:solidFill>
                <a:latin typeface="Candara" panose="020E0502030303020204" pitchFamily="34" charset="0"/>
              </a:defRPr>
            </a:lvl1pPr>
          </a:lstStyle>
          <a:p>
            <a:r>
              <a:rPr lang="da-DK" dirty="0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37951490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rubrik 1"/>
          <p:cNvSpPr>
            <a:spLocks noGrp="1"/>
          </p:cNvSpPr>
          <p:nvPr>
            <p:ph type="title"/>
          </p:nvPr>
        </p:nvSpPr>
        <p:spPr>
          <a:xfrm>
            <a:off x="5359156" y="265016"/>
            <a:ext cx="3492590" cy="793392"/>
          </a:xfrm>
          <a:prstGeom prst="rect">
            <a:avLst/>
          </a:prstGeom>
          <a:ln>
            <a:noFill/>
          </a:ln>
        </p:spPr>
        <p:txBody>
          <a:bodyPr lIns="0" tIns="0" rIns="0" bIns="0" rtlCol="0" anchor="t">
            <a:normAutofit/>
          </a:bodyPr>
          <a:lstStyle>
            <a:lvl1pPr algn="r">
              <a:defRPr sz="1500"/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12" name="Platshållare för text 11"/>
          <p:cNvSpPr>
            <a:spLocks noGrp="1"/>
          </p:cNvSpPr>
          <p:nvPr>
            <p:ph type="body" sz="quarter" idx="13"/>
          </p:nvPr>
        </p:nvSpPr>
        <p:spPr>
          <a:xfrm>
            <a:off x="307975" y="1782810"/>
            <a:ext cx="6773424" cy="1223853"/>
          </a:xfrm>
        </p:spPr>
        <p:txBody>
          <a:bodyPr>
            <a:noAutofit/>
          </a:bodyPr>
          <a:lstStyle>
            <a:lvl1pPr marL="0">
              <a:buNone/>
              <a:defRPr sz="3200" b="1"/>
            </a:lvl1pPr>
            <a:lvl2pPr marL="0">
              <a:buNone/>
              <a:defRPr sz="3200" b="1"/>
            </a:lvl2pPr>
            <a:lvl3pPr marL="0">
              <a:buNone/>
              <a:defRPr sz="3200" b="1"/>
            </a:lvl3pPr>
            <a:lvl4pPr marL="0">
              <a:buNone/>
              <a:defRPr sz="3200" b="1"/>
            </a:lvl4pPr>
            <a:lvl5pPr marL="0">
              <a:buNone/>
              <a:defRPr sz="3200" b="1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14" name="Platshållare för text 13"/>
          <p:cNvSpPr>
            <a:spLocks noGrp="1"/>
          </p:cNvSpPr>
          <p:nvPr>
            <p:ph type="body" sz="quarter" idx="14"/>
          </p:nvPr>
        </p:nvSpPr>
        <p:spPr>
          <a:xfrm>
            <a:off x="307975" y="3283795"/>
            <a:ext cx="6773863" cy="23764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150BA8C-DD5A-7D42-B738-30B590CE88AC}" type="datetime1">
              <a:rPr lang="sv-SE" altLang="x-none"/>
              <a:pPr>
                <a:defRPr/>
              </a:pPr>
              <a:t>2020-01-29</a:t>
            </a:fld>
            <a:endParaRPr lang="sv-SE" altLang="x-none"/>
          </a:p>
        </p:txBody>
      </p:sp>
      <p:sp>
        <p:nvSpPr>
          <p:cNvPr id="6" name="Platshållare för sidfot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948514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" name="Google Shape;105;p26"/>
          <p:cNvGrpSpPr/>
          <p:nvPr/>
        </p:nvGrpSpPr>
        <p:grpSpPr>
          <a:xfrm>
            <a:off x="4350280" y="3807169"/>
            <a:ext cx="443589" cy="140843"/>
            <a:chOff x="4137525" y="2915950"/>
            <a:chExt cx="869100" cy="207000"/>
          </a:xfrm>
        </p:grpSpPr>
        <p:sp>
          <p:nvSpPr>
            <p:cNvPr id="106" name="Google Shape;106;p26"/>
            <p:cNvSpPr/>
            <p:nvPr/>
          </p:nvSpPr>
          <p:spPr>
            <a:xfrm>
              <a:off x="446857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7" name="Google Shape;107;p26"/>
            <p:cNvSpPr/>
            <p:nvPr/>
          </p:nvSpPr>
          <p:spPr>
            <a:xfrm>
              <a:off x="47996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" name="Google Shape;108;p26"/>
            <p:cNvSpPr/>
            <p:nvPr/>
          </p:nvSpPr>
          <p:spPr>
            <a:xfrm>
              <a:off x="41375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09" name="Google Shape;109;p26"/>
          <p:cNvSpPr txBox="1">
            <a:spLocks noGrp="1"/>
          </p:cNvSpPr>
          <p:nvPr>
            <p:ph type="ctrTitle"/>
          </p:nvPr>
        </p:nvSpPr>
        <p:spPr>
          <a:xfrm>
            <a:off x="671258" y="1321067"/>
            <a:ext cx="7801500" cy="2306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subTitle" idx="1"/>
          </p:nvPr>
        </p:nvSpPr>
        <p:spPr>
          <a:xfrm>
            <a:off x="671250" y="4233168"/>
            <a:ext cx="78015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sldNum" idx="12"/>
          </p:nvPr>
        </p:nvSpPr>
        <p:spPr>
          <a:xfrm>
            <a:off x="8490250" y="6241345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508844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7"/>
          <p:cNvSpPr txBox="1">
            <a:spLocks noGrp="1"/>
          </p:cNvSpPr>
          <p:nvPr>
            <p:ph type="title"/>
          </p:nvPr>
        </p:nvSpPr>
        <p:spPr>
          <a:xfrm>
            <a:off x="671250" y="2855000"/>
            <a:ext cx="7852200" cy="11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14" name="Google Shape;114;p27"/>
          <p:cNvSpPr txBox="1">
            <a:spLocks noGrp="1"/>
          </p:cNvSpPr>
          <p:nvPr>
            <p:ph type="sldNum" idx="12"/>
          </p:nvPr>
        </p:nvSpPr>
        <p:spPr>
          <a:xfrm>
            <a:off x="8490250" y="6241345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906544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8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8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8" name="Google Shape;118;p28"/>
          <p:cNvSpPr txBox="1">
            <a:spLocks noGrp="1"/>
          </p:cNvSpPr>
          <p:nvPr>
            <p:ph type="sldNum" idx="12"/>
          </p:nvPr>
        </p:nvSpPr>
        <p:spPr>
          <a:xfrm>
            <a:off x="8490250" y="6241345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669479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9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body" idx="2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490250" y="6241345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553334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sldNum" idx="12"/>
          </p:nvPr>
        </p:nvSpPr>
        <p:spPr>
          <a:xfrm>
            <a:off x="8490250" y="6241345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003193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34082"/>
          </a:xfrm>
          <a:prstGeom prst="rect">
            <a:avLst/>
          </a:prstGeom>
        </p:spPr>
        <p:txBody>
          <a:bodyPr/>
          <a:lstStyle/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edit</a:t>
            </a:r>
            <a:r>
              <a:rPr lang="sv-SE" dirty="0"/>
              <a:t> Master </a:t>
            </a:r>
            <a:r>
              <a:rPr lang="sv-SE" dirty="0" err="1"/>
              <a:t>title</a:t>
            </a:r>
            <a:r>
              <a:rPr lang="sv-SE" dirty="0"/>
              <a:t> style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103599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1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9" name="Google Shape;129;p31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30" name="Google Shape;130;p31"/>
          <p:cNvSpPr txBox="1">
            <a:spLocks noGrp="1"/>
          </p:cNvSpPr>
          <p:nvPr>
            <p:ph type="sldNum" idx="12"/>
          </p:nvPr>
        </p:nvSpPr>
        <p:spPr>
          <a:xfrm>
            <a:off x="8490250" y="6241345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520994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lt2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32"/>
          <p:cNvSpPr txBox="1">
            <a:spLocks noGrp="1"/>
          </p:cNvSpPr>
          <p:nvPr>
            <p:ph type="title"/>
          </p:nvPr>
        </p:nvSpPr>
        <p:spPr>
          <a:xfrm>
            <a:off x="490250" y="701800"/>
            <a:ext cx="62271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3" name="Google Shape;133;p32"/>
          <p:cNvSpPr txBox="1">
            <a:spLocks noGrp="1"/>
          </p:cNvSpPr>
          <p:nvPr>
            <p:ph type="sldNum" idx="12"/>
          </p:nvPr>
        </p:nvSpPr>
        <p:spPr>
          <a:xfrm>
            <a:off x="8490250" y="6241345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905192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33"/>
          <p:cNvSpPr/>
          <p:nvPr/>
        </p:nvSpPr>
        <p:spPr>
          <a:xfrm>
            <a:off x="4572000" y="0"/>
            <a:ext cx="457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cxnSp>
        <p:nvCxnSpPr>
          <p:cNvPr id="136" name="Google Shape;136;p33"/>
          <p:cNvCxnSpPr/>
          <p:nvPr/>
        </p:nvCxnSpPr>
        <p:spPr>
          <a:xfrm>
            <a:off x="5029675" y="59940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7" name="Google Shape;137;p33"/>
          <p:cNvSpPr txBox="1">
            <a:spLocks noGrp="1"/>
          </p:cNvSpPr>
          <p:nvPr>
            <p:ph type="title"/>
          </p:nvPr>
        </p:nvSpPr>
        <p:spPr>
          <a:xfrm>
            <a:off x="265500" y="1441867"/>
            <a:ext cx="4045200" cy="2280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38" name="Google Shape;138;p33"/>
          <p:cNvSpPr txBox="1">
            <a:spLocks noGrp="1"/>
          </p:cNvSpPr>
          <p:nvPr>
            <p:ph type="subTitle" idx="1"/>
          </p:nvPr>
        </p:nvSpPr>
        <p:spPr>
          <a:xfrm>
            <a:off x="265500" y="3793601"/>
            <a:ext cx="4045200" cy="1794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9" name="Google Shape;139;p33"/>
          <p:cNvSpPr txBox="1">
            <a:spLocks noGrp="1"/>
          </p:cNvSpPr>
          <p:nvPr>
            <p:ph type="body" idx="2"/>
          </p:nvPr>
        </p:nvSpPr>
        <p:spPr>
          <a:xfrm>
            <a:off x="4939500" y="965600"/>
            <a:ext cx="3837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0" name="Google Shape;140;p33"/>
          <p:cNvSpPr txBox="1">
            <a:spLocks noGrp="1"/>
          </p:cNvSpPr>
          <p:nvPr>
            <p:ph type="sldNum" idx="12"/>
          </p:nvPr>
        </p:nvSpPr>
        <p:spPr>
          <a:xfrm>
            <a:off x="8490250" y="6241345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43435095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34"/>
          <p:cNvSpPr txBox="1">
            <a:spLocks noGrp="1"/>
          </p:cNvSpPr>
          <p:nvPr>
            <p:ph type="body" idx="1"/>
          </p:nvPr>
        </p:nvSpPr>
        <p:spPr>
          <a:xfrm>
            <a:off x="311700" y="5640767"/>
            <a:ext cx="59988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swald"/>
              <a:buNone/>
              <a:defRPr sz="21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</a:lstStyle>
          <a:p>
            <a:endParaRPr/>
          </a:p>
        </p:txBody>
      </p:sp>
      <p:sp>
        <p:nvSpPr>
          <p:cNvPr id="143" name="Google Shape;143;p34"/>
          <p:cNvSpPr txBox="1">
            <a:spLocks noGrp="1"/>
          </p:cNvSpPr>
          <p:nvPr>
            <p:ph type="sldNum" idx="12"/>
          </p:nvPr>
        </p:nvSpPr>
        <p:spPr>
          <a:xfrm>
            <a:off x="8490250" y="6241345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324478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35"/>
          <p:cNvSpPr txBox="1">
            <a:spLocks noGrp="1"/>
          </p:cNvSpPr>
          <p:nvPr>
            <p:ph type="title" hasCustomPrompt="1"/>
          </p:nvPr>
        </p:nvSpPr>
        <p:spPr>
          <a:xfrm>
            <a:off x="311700" y="1673700"/>
            <a:ext cx="8520600" cy="2520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46" name="Google Shape;146;p35"/>
          <p:cNvSpPr txBox="1">
            <a:spLocks noGrp="1"/>
          </p:cNvSpPr>
          <p:nvPr>
            <p:ph type="body" idx="1"/>
          </p:nvPr>
        </p:nvSpPr>
        <p:spPr>
          <a:xfrm>
            <a:off x="311700" y="4304567"/>
            <a:ext cx="85206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7" name="Google Shape;147;p35"/>
          <p:cNvSpPr txBox="1">
            <a:spLocks noGrp="1"/>
          </p:cNvSpPr>
          <p:nvPr>
            <p:ph type="sldNum" idx="12"/>
          </p:nvPr>
        </p:nvSpPr>
        <p:spPr>
          <a:xfrm>
            <a:off x="8490250" y="6241345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753581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6"/>
          <p:cNvSpPr txBox="1">
            <a:spLocks noGrp="1"/>
          </p:cNvSpPr>
          <p:nvPr>
            <p:ph type="sldNum" idx="12"/>
          </p:nvPr>
        </p:nvSpPr>
        <p:spPr>
          <a:xfrm>
            <a:off x="8490250" y="6241345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065037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81263-415E-F842-A2D0-D498F08AEC56}" type="datetime1">
              <a:rPr lang="sv-SE" smtClean="0"/>
              <a:pPr/>
              <a:t>2020-01-29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7797D-4725-E346-BA1A-4E7137F96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917838"/>
      </p:ext>
    </p:extLst>
  </p:cSld>
  <p:clrMapOvr>
    <a:masterClrMapping/>
  </p:clrMapOvr>
  <p:hf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81263-415E-F842-A2D0-D498F08AEC56}" type="datetime1">
              <a:rPr lang="sv-SE" smtClean="0"/>
              <a:pPr/>
              <a:t>2020-01-29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7797D-4725-E346-BA1A-4E7137F96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674316"/>
      </p:ext>
    </p:extLst>
  </p:cSld>
  <p:clrMapOvr>
    <a:masterClrMapping/>
  </p:clrMapOvr>
  <p:hf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81263-415E-F842-A2D0-D498F08AEC56}" type="datetime1">
              <a:rPr lang="sv-SE" smtClean="0"/>
              <a:pPr/>
              <a:t>2020-01-29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7797D-4725-E346-BA1A-4E7137F96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259792"/>
      </p:ext>
    </p:extLst>
  </p:cSld>
  <p:clrMapOvr>
    <a:masterClrMapping/>
  </p:clrMapOvr>
  <p:hf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81263-415E-F842-A2D0-D498F08AEC56}" type="datetime1">
              <a:rPr lang="sv-SE" smtClean="0"/>
              <a:pPr/>
              <a:t>2020-01-29</a:t>
            </a:fld>
            <a:endParaRPr lang="sv-S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7797D-4725-E346-BA1A-4E7137F96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289991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1">
            <a:extLst>
              <a:ext uri="{FF2B5EF4-FFF2-40B4-BE49-F238E27FC236}">
                <a16:creationId xmlns:a16="http://schemas.microsoft.com/office/drawing/2014/main" id="{9B740858-A485-F244-80E9-E9D75AC273B9}"/>
              </a:ext>
            </a:extLst>
          </p:cNvPr>
          <p:cNvSpPr txBox="1">
            <a:spLocks/>
          </p:cNvSpPr>
          <p:nvPr userDrawn="1"/>
        </p:nvSpPr>
        <p:spPr>
          <a:xfrm>
            <a:off x="457200" y="115888"/>
            <a:ext cx="8229600" cy="57626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MS PGothic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>
              <a:defRPr/>
            </a:pPr>
            <a:r>
              <a:rPr lang="sv-SE" sz="2800"/>
              <a:t>Click to edit Master title style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20136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81263-415E-F842-A2D0-D498F08AEC56}" type="datetime1">
              <a:rPr lang="sv-SE" smtClean="0"/>
              <a:pPr/>
              <a:t>2020-01-29</a:t>
            </a:fld>
            <a:endParaRPr lang="sv-S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7797D-4725-E346-BA1A-4E7137F96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204919"/>
      </p:ext>
    </p:extLst>
  </p:cSld>
  <p:clrMapOvr>
    <a:masterClrMapping/>
  </p:clrMapOvr>
  <p:hf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80860-AD86-0A48-8A5D-CD017A90C68A}" type="datetimeFigureOut">
              <a:rPr lang="en-US" smtClean="0"/>
              <a:t>1/29/20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7797D-4725-E346-BA1A-4E7137F96F74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3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59248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81263-415E-F842-A2D0-D498F08AEC56}" type="datetime1">
              <a:rPr lang="sv-SE" smtClean="0"/>
              <a:pPr/>
              <a:t>2020-01-29</a:t>
            </a:fld>
            <a:endParaRPr lang="sv-S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7797D-4725-E346-BA1A-4E7137F96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226849"/>
      </p:ext>
    </p:extLst>
  </p:cSld>
  <p:clrMapOvr>
    <a:masterClrMapping/>
  </p:clrMapOvr>
  <p:hf hdr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81263-415E-F842-A2D0-D498F08AEC56}" type="datetime1">
              <a:rPr lang="sv-SE" smtClean="0"/>
              <a:pPr/>
              <a:t>2020-01-29</a:t>
            </a:fld>
            <a:endParaRPr lang="sv-S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7797D-4725-E346-BA1A-4E7137F96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456564"/>
      </p:ext>
    </p:extLst>
  </p:cSld>
  <p:clrMapOvr>
    <a:masterClrMapping/>
  </p:clrMapOvr>
  <p:hf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81263-415E-F842-A2D0-D498F08AEC56}" type="datetime1">
              <a:rPr lang="sv-SE" smtClean="0"/>
              <a:pPr/>
              <a:t>2020-01-29</a:t>
            </a:fld>
            <a:endParaRPr lang="sv-S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7797D-4725-E346-BA1A-4E7137F96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841922"/>
      </p:ext>
    </p:extLst>
  </p:cSld>
  <p:clrMapOvr>
    <a:masterClrMapping/>
  </p:clrMapOvr>
  <p:hf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81263-415E-F842-A2D0-D498F08AEC56}" type="datetime1">
              <a:rPr lang="sv-SE" smtClean="0"/>
              <a:pPr/>
              <a:t>2020-01-29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7797D-4725-E346-BA1A-4E7137F96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721796"/>
      </p:ext>
    </p:extLst>
  </p:cSld>
  <p:clrMapOvr>
    <a:masterClrMapping/>
  </p:clrMapOvr>
  <p:hf hdr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81263-415E-F842-A2D0-D498F08AEC56}" type="datetime1">
              <a:rPr lang="sv-SE" smtClean="0"/>
              <a:pPr/>
              <a:t>2020-01-29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7797D-4725-E346-BA1A-4E7137F96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194764"/>
      </p:ext>
    </p:extLst>
  </p:cSld>
  <p:clrMapOvr>
    <a:masterClrMapping/>
  </p:clrMapOvr>
  <p:hf hdr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60717" y="451264"/>
            <a:ext cx="5290457" cy="486888"/>
          </a:xfrm>
          <a:prstGeom prst="rect">
            <a:avLst/>
          </a:prstGeom>
        </p:spPr>
        <p:txBody>
          <a:bodyPr/>
          <a:lstStyle>
            <a:lvl1pPr>
              <a:defRPr sz="2000" b="0">
                <a:solidFill>
                  <a:schemeClr val="tx1"/>
                </a:solidFill>
                <a:latin typeface="Candara" panose="020E0502030303020204" pitchFamily="34" charset="0"/>
              </a:defRPr>
            </a:lvl1pPr>
          </a:lstStyle>
          <a:p>
            <a:r>
              <a:rPr lang="da-DK" dirty="0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25989830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16A99DF-4585-7044-A66C-9BC2BA8FCE51}"/>
              </a:ext>
            </a:extLst>
          </p:cNvPr>
          <p:cNvSpPr txBox="1">
            <a:spLocks/>
          </p:cNvSpPr>
          <p:nvPr userDrawn="1"/>
        </p:nvSpPr>
        <p:spPr>
          <a:xfrm>
            <a:off x="457200" y="115888"/>
            <a:ext cx="8229600" cy="57626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MS PGothic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>
              <a:defRPr/>
            </a:pPr>
            <a:r>
              <a:rPr lang="sv-SE" sz="280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959004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57517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v-SE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3428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81263-415E-F842-A2D0-D498F08AEC56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2020-01-29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7797D-4725-E346-BA1A-4E7137F96F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457145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emf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Bildobjekt 1" descr="02_Bg-sida">
            <a:extLst>
              <a:ext uri="{FF2B5EF4-FFF2-40B4-BE49-F238E27FC236}">
                <a16:creationId xmlns:a16="http://schemas.microsoft.com/office/drawing/2014/main" id="{1F196564-C385-0247-AD93-C169341533F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5CA7F05-5690-D049-99AF-16620734EACD}"/>
              </a:ext>
            </a:extLst>
          </p:cNvPr>
          <p:cNvSpPr/>
          <p:nvPr userDrawn="1"/>
        </p:nvSpPr>
        <p:spPr>
          <a:xfrm>
            <a:off x="8027988" y="6524625"/>
            <a:ext cx="936625" cy="217488"/>
          </a:xfrm>
          <a:prstGeom prst="rect">
            <a:avLst/>
          </a:prstGeom>
          <a:solidFill>
            <a:srgbClr val="E9E9E9"/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000000"/>
              </a:solidFill>
              <a:ea typeface="ＭＳ Ｐゴシック" charset="0"/>
              <a:cs typeface="MS PGothic" charset="0"/>
            </a:endParaRPr>
          </a:p>
        </p:txBody>
      </p:sp>
      <p:pic>
        <p:nvPicPr>
          <p:cNvPr id="1028" name="Picture 3" descr="UU_logo_2f_84 kopia.pdf">
            <a:extLst>
              <a:ext uri="{FF2B5EF4-FFF2-40B4-BE49-F238E27FC236}">
                <a16:creationId xmlns:a16="http://schemas.microsoft.com/office/drawing/2014/main" id="{C4EA09F9-8240-BE4F-A8C2-50D3619BB9E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6092825"/>
            <a:ext cx="658813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9" name="Group 1">
            <a:extLst>
              <a:ext uri="{FF2B5EF4-FFF2-40B4-BE49-F238E27FC236}">
                <a16:creationId xmlns:a16="http://schemas.microsoft.com/office/drawing/2014/main" id="{4EB9D1D8-B143-3D49-A1C5-2FD9606ED0E8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85738" y="115888"/>
            <a:ext cx="9066212" cy="584200"/>
            <a:chOff x="0" y="0"/>
            <a:chExt cx="6266" cy="408"/>
          </a:xfrm>
        </p:grpSpPr>
        <p:sp>
          <p:nvSpPr>
            <p:cNvPr id="1031" name="Rectangle 2">
              <a:extLst>
                <a:ext uri="{FF2B5EF4-FFF2-40B4-BE49-F238E27FC236}">
                  <a16:creationId xmlns:a16="http://schemas.microsoft.com/office/drawing/2014/main" id="{BB1A3580-CE30-4C48-B4AC-3BBF9CC2C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6240" cy="408"/>
            </a:xfrm>
            <a:prstGeom prst="rect">
              <a:avLst/>
            </a:prstGeom>
            <a:gradFill rotWithShape="1">
              <a:gsLst>
                <a:gs pos="0">
                  <a:srgbClr val="FFFFFF">
                    <a:alpha val="53000"/>
                  </a:srgbClr>
                </a:gs>
                <a:gs pos="100000">
                  <a:srgbClr val="85B30A">
                    <a:alpha val="53000"/>
                  </a:srgbClr>
                </a:gs>
              </a:gsLst>
              <a:lin ang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sv-SE" sz="1800"/>
            </a:p>
          </p:txBody>
        </p:sp>
        <p:sp>
          <p:nvSpPr>
            <p:cNvPr id="1032" name="Rectangle 3">
              <a:extLst>
                <a:ext uri="{FF2B5EF4-FFF2-40B4-BE49-F238E27FC236}">
                  <a16:creationId xmlns:a16="http://schemas.microsoft.com/office/drawing/2014/main" id="{D45300DB-5128-1F49-A3A0-51114FD128D5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49"/>
              <a:ext cx="6266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50797" bIns="0"/>
            <a:lstStyle>
              <a:lvl1pPr marL="39688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endParaRPr lang="en-US" altLang="sv-SE">
                <a:cs typeface="Arial" panose="020B0604020202020204" pitchFamily="34" charset="0"/>
              </a:endParaRPr>
            </a:p>
          </p:txBody>
        </p:sp>
      </p:grpSp>
      <p:pic>
        <p:nvPicPr>
          <p:cNvPr id="1030" name="Picture 4" descr="NGI-test fonter v2.pdf">
            <a:extLst>
              <a:ext uri="{FF2B5EF4-FFF2-40B4-BE49-F238E27FC236}">
                <a16:creationId xmlns:a16="http://schemas.microsoft.com/office/drawing/2014/main" id="{7C81BDF7-883E-AC44-91B9-EF4F393C2AE6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15888"/>
            <a:ext cx="2111375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76" r:id="rId1"/>
    <p:sldLayoutId id="2147484172" r:id="rId2"/>
    <p:sldLayoutId id="2147484177" r:id="rId3"/>
    <p:sldLayoutId id="2147484173" r:id="rId4"/>
    <p:sldLayoutId id="2147484178" r:id="rId5"/>
    <p:sldLayoutId id="2147484179" r:id="rId6"/>
    <p:sldLayoutId id="2147484174" r:id="rId7"/>
    <p:sldLayoutId id="2147484175" r:id="rId8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ＭＳ Ｐゴシック" panose="020B0600070205080204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ＭＳ Ｐゴシック" panose="020B0600070205080204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ＭＳ Ｐゴシック" panose="020B0600070205080204" pitchFamily="34" charset="-128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87D81263-415E-F842-A2D0-D498F08AEC56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  <a:ea typeface="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2020-01-29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  <a:ea typeface="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sv-SE">
              <a:solidFill>
                <a:prstClr val="black">
                  <a:tint val="75000"/>
                </a:prstClr>
              </a:solidFill>
              <a:latin typeface="Calibri"/>
              <a:ea typeface="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4FA7797D-4725-E346-BA1A-4E7137F96F7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672957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1" r:id="rId1"/>
    <p:sldLayoutId id="2147484182" r:id="rId2"/>
    <p:sldLayoutId id="2147484183" r:id="rId3"/>
    <p:sldLayoutId id="2147484184" r:id="rId4"/>
    <p:sldLayoutId id="2147484185" r:id="rId5"/>
    <p:sldLayoutId id="2147484186" r:id="rId6"/>
    <p:sldLayoutId id="2147484187" r:id="rId7"/>
    <p:sldLayoutId id="2147484188" r:id="rId8"/>
    <p:sldLayoutId id="2147484189" r:id="rId9"/>
    <p:sldLayoutId id="2147484190" r:id="rId10"/>
    <p:sldLayoutId id="2147484191" r:id="rId11"/>
    <p:sldLayoutId id="2147484192" r:id="rId12"/>
    <p:sldLayoutId id="2147484193" r:id="rId13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D81263-415E-F842-A2D0-D498F08AEC56}" type="datetime1">
              <a:rPr lang="sv-SE" smtClean="0"/>
              <a:pPr/>
              <a:t>2020-01-29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7797D-4725-E346-BA1A-4E7137F96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472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5" r:id="rId1"/>
    <p:sldLayoutId id="2147484196" r:id="rId2"/>
    <p:sldLayoutId id="2147484197" r:id="rId3"/>
    <p:sldLayoutId id="2147484198" r:id="rId4"/>
    <p:sldLayoutId id="2147484199" r:id="rId5"/>
    <p:sldLayoutId id="2147484200" r:id="rId6"/>
    <p:sldLayoutId id="2147484201" r:id="rId7"/>
    <p:sldLayoutId id="2147484202" r:id="rId8"/>
    <p:sldLayoutId id="2147484203" r:id="rId9"/>
    <p:sldLayoutId id="2147484204" r:id="rId10"/>
    <p:sldLayoutId id="2147484205" r:id="rId11"/>
    <p:sldLayoutId id="2147484206" r:id="rId12"/>
    <p:sldLayoutId id="2147484207" r:id="rId13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5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●"/>
              <a:defRPr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 sz="14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 sz="14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 sz="14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 sz="14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 sz="14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 sz="14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 sz="14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Average"/>
              <a:buChar char="■"/>
              <a:defRPr sz="14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sldNum" idx="12"/>
          </p:nvPr>
        </p:nvSpPr>
        <p:spPr>
          <a:xfrm>
            <a:off x="8490250" y="6241345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lvl="1" algn="r" rtl="0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lvl="2" algn="r" rtl="0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lvl="3" algn="r" rtl="0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lvl="4" algn="r" rtl="0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lvl="5" algn="r" rtl="0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lvl="6" algn="r" rtl="0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lvl="7" algn="r" rtl="0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lvl="8" algn="r" rtl="0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5458695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210" r:id="rId1"/>
    <p:sldLayoutId id="2147484211" r:id="rId2"/>
    <p:sldLayoutId id="2147484212" r:id="rId3"/>
    <p:sldLayoutId id="2147484213" r:id="rId4"/>
    <p:sldLayoutId id="2147484214" r:id="rId5"/>
    <p:sldLayoutId id="2147484215" r:id="rId6"/>
    <p:sldLayoutId id="2147484216" r:id="rId7"/>
    <p:sldLayoutId id="2147484217" r:id="rId8"/>
    <p:sldLayoutId id="2147484218" r:id="rId9"/>
    <p:sldLayoutId id="2147484219" r:id="rId10"/>
    <p:sldLayoutId id="214748422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D81263-415E-F842-A2D0-D498F08AEC56}" type="datetime1">
              <a:rPr lang="sv-SE" smtClean="0"/>
              <a:pPr/>
              <a:t>2020-01-29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7797D-4725-E346-BA1A-4E7137F96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010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2" r:id="rId1"/>
    <p:sldLayoutId id="2147484223" r:id="rId2"/>
    <p:sldLayoutId id="2147484224" r:id="rId3"/>
    <p:sldLayoutId id="2147484225" r:id="rId4"/>
    <p:sldLayoutId id="2147484226" r:id="rId5"/>
    <p:sldLayoutId id="2147484227" r:id="rId6"/>
    <p:sldLayoutId id="2147484228" r:id="rId7"/>
    <p:sldLayoutId id="2147484229" r:id="rId8"/>
    <p:sldLayoutId id="2147484230" r:id="rId9"/>
    <p:sldLayoutId id="2147484231" r:id="rId10"/>
    <p:sldLayoutId id="2147484232" r:id="rId11"/>
    <p:sldLayoutId id="2147484233" r:id="rId12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4" Type="http://schemas.openxmlformats.org/officeDocument/2006/relationships/hyperlink" Target="http://www.shutterstock.com/pic-213008221/stock-photo-multiethnic-group-of-people-with-colorful-outfit.html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tiff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6.tiff"/><Relationship Id="rId4" Type="http://schemas.openxmlformats.org/officeDocument/2006/relationships/image" Target="../media/image35.tif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0.tiff"/><Relationship Id="rId4" Type="http://schemas.openxmlformats.org/officeDocument/2006/relationships/image" Target="../media/image49.tif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5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if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60.jp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6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tif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71.png"/><Relationship Id="rId5" Type="http://schemas.openxmlformats.org/officeDocument/2006/relationships/image" Target="../media/image70.emf"/><Relationship Id="rId4" Type="http://schemas.openxmlformats.org/officeDocument/2006/relationships/image" Target="../media/image69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5.tiff"/><Relationship Id="rId5" Type="http://schemas.openxmlformats.org/officeDocument/2006/relationships/image" Target="../media/image74.png"/><Relationship Id="rId4" Type="http://schemas.openxmlformats.org/officeDocument/2006/relationships/image" Target="../media/image73.tif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tif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tif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0.tiff"/><Relationship Id="rId5" Type="http://schemas.openxmlformats.org/officeDocument/2006/relationships/image" Target="../media/image79.tiff"/><Relationship Id="rId4" Type="http://schemas.openxmlformats.org/officeDocument/2006/relationships/image" Target="../media/image78.tif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85.tif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4.jpg"/><Relationship Id="rId5" Type="http://schemas.openxmlformats.org/officeDocument/2006/relationships/image" Target="../media/image83.jpg"/><Relationship Id="rId4" Type="http://schemas.openxmlformats.org/officeDocument/2006/relationships/image" Target="../media/image82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4">
            <a:extLst>
              <a:ext uri="{FF2B5EF4-FFF2-40B4-BE49-F238E27FC236}">
                <a16:creationId xmlns:a16="http://schemas.microsoft.com/office/drawing/2014/main" id="{A94D3308-5B04-DC42-9DC4-CA2889AB53A1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 bwMode="auto">
          <a:xfrm>
            <a:off x="28575" y="1322388"/>
            <a:ext cx="9296400" cy="268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sv-SE" sz="4000" b="1">
                <a:latin typeface="Arial" panose="020B0604020202020204" pitchFamily="34" charset="0"/>
                <a:ea typeface="ＭＳ Ｐゴシック" panose="020B0600070205080204" pitchFamily="34" charset="-128"/>
              </a:rPr>
              <a:t>Next Generation Sequencing</a:t>
            </a:r>
            <a:br>
              <a:rPr lang="en-US" altLang="sv-SE" sz="4000" b="1"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br>
              <a:rPr lang="en-US" altLang="sv-SE" sz="1800" b="1"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r>
              <a:rPr lang="en-US" altLang="sv-SE" sz="4000" b="1">
                <a:latin typeface="Arial" panose="020B0604020202020204" pitchFamily="34" charset="0"/>
                <a:ea typeface="ＭＳ Ｐゴシック" panose="020B0600070205080204" pitchFamily="34" charset="-128"/>
              </a:rPr>
              <a:t> and </a:t>
            </a:r>
            <a:br>
              <a:rPr lang="en-US" altLang="sv-SE" sz="4000" b="1"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br>
              <a:rPr lang="en-US" altLang="sv-SE" sz="1800" b="1"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r>
              <a:rPr lang="en-US" altLang="sv-SE" sz="4000" b="1">
                <a:latin typeface="Arial" panose="020B0604020202020204" pitchFamily="34" charset="0"/>
                <a:ea typeface="ＭＳ Ｐゴシック" panose="020B0600070205080204" pitchFamily="34" charset="-128"/>
              </a:rPr>
              <a:t>Bioinformatics Analysis Pipelines</a:t>
            </a:r>
            <a:br>
              <a:rPr lang="en-US" altLang="sv-SE" sz="4000" b="1"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endParaRPr lang="en-US" altLang="sv-SE" b="1">
              <a:solidFill>
                <a:srgbClr val="FF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7170" name="Text Box 9">
            <a:extLst>
              <a:ext uri="{FF2B5EF4-FFF2-40B4-BE49-F238E27FC236}">
                <a16:creationId xmlns:a16="http://schemas.microsoft.com/office/drawing/2014/main" id="{43442172-99CD-7049-A358-70C2FBCA2C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4013" y="4322763"/>
            <a:ext cx="4800600" cy="153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ts val="600"/>
              </a:spcBef>
            </a:pPr>
            <a:r>
              <a:rPr lang="en-US" altLang="sv-SE" sz="2000" b="1">
                <a:latin typeface="Arial" panose="020B0604020202020204" pitchFamily="34" charset="0"/>
              </a:rPr>
              <a:t>Adam Ameur</a:t>
            </a:r>
          </a:p>
          <a:p>
            <a:pPr algn="r">
              <a:spcBef>
                <a:spcPts val="600"/>
              </a:spcBef>
            </a:pPr>
            <a:r>
              <a:rPr lang="en-US" altLang="sv-SE" sz="2000" b="1">
                <a:latin typeface="Arial" panose="020B0604020202020204" pitchFamily="34" charset="0"/>
              </a:rPr>
              <a:t>National Genomics Infrastructure</a:t>
            </a:r>
          </a:p>
          <a:p>
            <a:pPr algn="r">
              <a:spcBef>
                <a:spcPts val="600"/>
              </a:spcBef>
            </a:pPr>
            <a:r>
              <a:rPr lang="en-US" altLang="sv-SE" sz="2000" b="1">
                <a:latin typeface="Arial" panose="020B0604020202020204" pitchFamily="34" charset="0"/>
              </a:rPr>
              <a:t> SciLifeLab Uppsala</a:t>
            </a:r>
          </a:p>
          <a:p>
            <a:pPr algn="r">
              <a:spcBef>
                <a:spcPts val="600"/>
              </a:spcBef>
            </a:pPr>
            <a:r>
              <a:rPr lang="en-US" altLang="sv-SE" sz="2000" b="1">
                <a:latin typeface="Arial" panose="020B0604020202020204" pitchFamily="34" charset="0"/>
              </a:rPr>
              <a:t>adam.ameur@igp.uu.se</a:t>
            </a:r>
          </a:p>
        </p:txBody>
      </p:sp>
      <p:pic>
        <p:nvPicPr>
          <p:cNvPr id="7171" name="Picture 14" descr="NGI-final.pdf">
            <a:extLst>
              <a:ext uri="{FF2B5EF4-FFF2-40B4-BE49-F238E27FC236}">
                <a16:creationId xmlns:a16="http://schemas.microsoft.com/office/drawing/2014/main" id="{A2D02160-1FEA-F84D-8359-09665D0120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3" t="42755" r="19119" b="42584"/>
          <a:stretch>
            <a:fillRect/>
          </a:stretch>
        </p:blipFill>
        <p:spPr bwMode="auto">
          <a:xfrm>
            <a:off x="0" y="0"/>
            <a:ext cx="2438400" cy="749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F2E49D-5B0B-FE4C-84B5-2F03868AFB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13"/>
            <a:ext cx="9252520" cy="6934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4364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E3B0C5-F437-724A-BBF6-FAEDBE1F55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4"/>
            <a:ext cx="9252520" cy="6936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7705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30B084-2842-C74A-9AE7-4968503878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" y="-738"/>
            <a:ext cx="9143017" cy="685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0399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ubrik 1"/>
          <p:cNvSpPr>
            <a:spLocks/>
          </p:cNvSpPr>
          <p:nvPr/>
        </p:nvSpPr>
        <p:spPr bwMode="auto">
          <a:xfrm>
            <a:off x="-200028" y="-203200"/>
            <a:ext cx="9672637" cy="1219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GB" sz="3200" dirty="0">
                <a:latin typeface="Arial" charset="0"/>
              </a:rPr>
              <a:t>Human Whole Genome Sequencing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562" y="850687"/>
            <a:ext cx="6359403" cy="570698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660167" y="6523606"/>
            <a:ext cx="33984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charset="0"/>
                <a:hlinkClick r:id="rId4"/>
              </a:rPr>
              <a:t>Crowd image via www.shutterstock.com</a:t>
            </a:r>
            <a:endParaRPr lang="en-US" sz="1400" i="1" u="sng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0674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ubrik 1"/>
          <p:cNvSpPr txBox="1">
            <a:spLocks/>
          </p:cNvSpPr>
          <p:nvPr/>
        </p:nvSpPr>
        <p:spPr bwMode="auto">
          <a:xfrm>
            <a:off x="319088" y="-223838"/>
            <a:ext cx="8596312" cy="1219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WGS projects all around the world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003D9D-F29C-0546-AC62-F18AFB7F79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24" y="995363"/>
            <a:ext cx="8489316" cy="518457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41B4F9-1B78-5043-B633-EC6DD2DF0C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744" y="3068960"/>
            <a:ext cx="5547534" cy="3640114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482608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ubrik 1"/>
          <p:cNvSpPr>
            <a:spLocks/>
          </p:cNvSpPr>
          <p:nvPr/>
        </p:nvSpPr>
        <p:spPr bwMode="auto">
          <a:xfrm>
            <a:off x="395288" y="-176213"/>
            <a:ext cx="8567737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0"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pic>
        <p:nvPicPr>
          <p:cNvPr id="74754" name="Picture 1" descr="tmp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99" t="18849" r="10637" b="58450"/>
          <a:stretch>
            <a:fillRect/>
          </a:stretch>
        </p:blipFill>
        <p:spPr bwMode="auto">
          <a:xfrm>
            <a:off x="0" y="1014413"/>
            <a:ext cx="9036050" cy="169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5" name="Picture 2" descr="tmp2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2997200"/>
            <a:ext cx="8920162" cy="37893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0018263"/>
      </p:ext>
    </p:extLst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ubrik 1"/>
          <p:cNvSpPr txBox="1">
            <a:spLocks/>
          </p:cNvSpPr>
          <p:nvPr/>
        </p:nvSpPr>
        <p:spPr bwMode="auto">
          <a:xfrm>
            <a:off x="76200" y="-223838"/>
            <a:ext cx="9144000" cy="1219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Whole Genome Sequencing in Sweden</a:t>
            </a:r>
          </a:p>
        </p:txBody>
      </p:sp>
      <p:sp>
        <p:nvSpPr>
          <p:cNvPr id="80898" name="Rectangle 3"/>
          <p:cNvSpPr txBox="1">
            <a:spLocks noChangeArrowheads="1"/>
          </p:cNvSpPr>
          <p:nvPr/>
        </p:nvSpPr>
        <p:spPr bwMode="auto">
          <a:xfrm>
            <a:off x="76200" y="900113"/>
            <a:ext cx="9175750" cy="191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Over 10k genomes/year </a:t>
            </a:r>
            <a:r>
              <a:rPr lang="en-US" altLang="en-US" sz="2800" dirty="0">
                <a:solidFill>
                  <a:prstClr val="black"/>
                </a:solidFill>
                <a:latin typeface="Arial" charset="0"/>
              </a:rPr>
              <a:t>can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 be produced in Sweden!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Research projects (disease cohorts)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Reference database (cross-section of population)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Clinical sequencing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pic>
        <p:nvPicPr>
          <p:cNvPr id="80899" name="Picture 1" descr="100519_TPC_64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636838"/>
            <a:ext cx="7350125" cy="315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75889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ubrik 1"/>
          <p:cNvSpPr>
            <a:spLocks/>
          </p:cNvSpPr>
          <p:nvPr/>
        </p:nvSpPr>
        <p:spPr bwMode="auto">
          <a:xfrm>
            <a:off x="182563" y="-217488"/>
            <a:ext cx="8929687" cy="1219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The Swedish 1000 Genomes Project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835696" y="6175400"/>
            <a:ext cx="5765428" cy="503238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From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SweGen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 release party on Oct 19</a:t>
            </a:r>
            <a:r>
              <a:rPr kumimoji="0" lang="en-US" sz="2000" b="1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th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2016! </a:t>
            </a:r>
          </a:p>
        </p:txBody>
      </p:sp>
      <p:pic>
        <p:nvPicPr>
          <p:cNvPr id="82949" name="Picture 1" descr="163f50a9-f4ed-46b8-b3ef-0e74027fb853-lar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14"/>
          <a:stretch>
            <a:fillRect/>
          </a:stretch>
        </p:blipFill>
        <p:spPr bwMode="auto">
          <a:xfrm>
            <a:off x="1547813" y="1628800"/>
            <a:ext cx="6048375" cy="454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50" name="Content Placeholder 2"/>
          <p:cNvSpPr txBox="1">
            <a:spLocks/>
          </p:cNvSpPr>
          <p:nvPr/>
        </p:nvSpPr>
        <p:spPr bwMode="auto">
          <a:xfrm>
            <a:off x="250825" y="908521"/>
            <a:ext cx="8891588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GB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A resource for researchers and clinical labs:</a:t>
            </a:r>
          </a:p>
        </p:txBody>
      </p:sp>
    </p:spTree>
    <p:extLst>
      <p:ext uri="{BB962C8B-B14F-4D97-AF65-F5344CB8AC3E}">
        <p14:creationId xmlns:p14="http://schemas.microsoft.com/office/powerpoint/2010/main" val="3238028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/>
          </p:cNvSpPr>
          <p:nvPr/>
        </p:nvSpPr>
        <p:spPr bwMode="auto">
          <a:xfrm>
            <a:off x="-391693" y="122237"/>
            <a:ext cx="9994155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50797" bIns="0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333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marL="33338" marR="0" lvl="1" indent="0" algn="ctr" defTabSz="914400" rtl="0" eaLnBrk="1" fontAlgn="base" latinLnBrk="0" hangingPunct="1">
              <a:lnSpc>
                <a:spcPct val="100000"/>
              </a:lnSpc>
              <a:spcBef>
                <a:spcPts val="185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  <a:sym typeface="Arial" charset="0"/>
              </a:rPr>
              <a:t>Why 1000 Swedish whole genomes?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249256" y="958936"/>
            <a:ext cx="8747858" cy="75037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4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An important resource both for researchers and clinicians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439839" y="1643607"/>
            <a:ext cx="7732612" cy="2747478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	Examples:</a:t>
            </a:r>
          </a:p>
          <a:p>
            <a:pPr marL="800100" marR="0" lvl="1" indent="-3429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Look up genetic variant frequencies</a:t>
            </a:r>
          </a:p>
          <a:p>
            <a:pPr marL="800100" marR="0" lvl="1" indent="-3429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Use as matched controls </a:t>
            </a:r>
          </a:p>
          <a:p>
            <a:pPr marL="800100" marR="0" lvl="1" indent="-3429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Study population genetics</a:t>
            </a:r>
          </a:p>
          <a:p>
            <a:pPr marL="800100" marR="0" lvl="1" indent="-3429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Study human evolutionary history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318464" y="4731742"/>
            <a:ext cx="8747858" cy="158319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4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High demand for the data from many different groups:</a:t>
            </a:r>
          </a:p>
          <a:p>
            <a:pPr marL="0" marR="0" lvl="0" indent="0" algn="l" defTabSz="457200" rtl="0" eaLnBrk="1" fontAlgn="base" latinLnBrk="0" hangingPunct="1">
              <a:lnSpc>
                <a:spcPct val="14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Make the data available as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quickly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and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openly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as possible!</a:t>
            </a:r>
          </a:p>
        </p:txBody>
      </p:sp>
    </p:spTree>
    <p:extLst>
      <p:ext uri="{BB962C8B-B14F-4D97-AF65-F5344CB8AC3E}">
        <p14:creationId xmlns:p14="http://schemas.microsoft.com/office/powerpoint/2010/main" val="1672456449"/>
      </p:ext>
    </p:extLst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0" y="90488"/>
            <a:ext cx="9144000" cy="65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z="3200">
                <a:latin typeface="Arial" charset="0"/>
                <a:ea typeface="ＭＳ Ｐゴシック" charset="-128"/>
              </a:rPr>
              <a:t>Deciding on a cohort to use for the project</a:t>
            </a:r>
          </a:p>
        </p:txBody>
      </p:sp>
      <p:sp>
        <p:nvSpPr>
          <p:cNvPr id="18434" name="Content Placeholder 2"/>
          <p:cNvSpPr>
            <a:spLocks noGrp="1"/>
          </p:cNvSpPr>
          <p:nvPr>
            <p:ph idx="4294967295"/>
          </p:nvPr>
        </p:nvSpPr>
        <p:spPr bwMode="auto">
          <a:xfrm>
            <a:off x="0" y="827088"/>
            <a:ext cx="8686800" cy="512286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lnSpc>
                <a:spcPct val="140000"/>
              </a:lnSpc>
              <a:buFont typeface="Arial" charset="0"/>
              <a:buNone/>
              <a:defRPr/>
            </a:pPr>
            <a:r>
              <a:rPr lang="en-US" sz="2400" dirty="0">
                <a:latin typeface="Arial" charset="0"/>
                <a:cs typeface="Arial" charset="0"/>
              </a:rPr>
              <a:t>The Swedish Twin Registry:</a:t>
            </a:r>
          </a:p>
          <a:p>
            <a:pPr>
              <a:lnSpc>
                <a:spcPct val="140000"/>
              </a:lnSpc>
              <a:defRPr/>
            </a:pPr>
            <a:r>
              <a:rPr lang="en-US" sz="2400" dirty="0">
                <a:latin typeface="Arial" charset="0"/>
                <a:cs typeface="Arial" charset="0"/>
              </a:rPr>
              <a:t>Inclusion based on twinning</a:t>
            </a:r>
          </a:p>
          <a:p>
            <a:pPr>
              <a:lnSpc>
                <a:spcPct val="140000"/>
              </a:lnSpc>
              <a:defRPr/>
            </a:pPr>
            <a:r>
              <a:rPr lang="en-US" sz="2400" dirty="0">
                <a:latin typeface="Arial" charset="0"/>
                <a:cs typeface="Arial" charset="0"/>
              </a:rPr>
              <a:t>Distribution like population density </a:t>
            </a:r>
          </a:p>
          <a:p>
            <a:pPr>
              <a:lnSpc>
                <a:spcPct val="140000"/>
              </a:lnSpc>
              <a:defRPr/>
            </a:pPr>
            <a:r>
              <a:rPr lang="en-GB" sz="2400" dirty="0">
                <a:latin typeface="Arial" charset="0"/>
                <a:cs typeface="Arial" charset="0"/>
              </a:rPr>
              <a:t>General population-prevalence of disease</a:t>
            </a:r>
          </a:p>
          <a:p>
            <a:pPr>
              <a:lnSpc>
                <a:spcPct val="140000"/>
              </a:lnSpc>
              <a:defRPr/>
            </a:pPr>
            <a:r>
              <a:rPr lang="en-GB" sz="2400" dirty="0">
                <a:latin typeface="Arial" charset="0"/>
                <a:cs typeface="Arial" charset="0"/>
              </a:rPr>
              <a:t>10,000 individuals have been analysed with SNP arrays</a:t>
            </a:r>
          </a:p>
          <a:p>
            <a:pPr>
              <a:lnSpc>
                <a:spcPct val="140000"/>
              </a:lnSpc>
              <a:buFont typeface="Arial" charset="0"/>
              <a:buNone/>
              <a:defRPr/>
            </a:pPr>
            <a:endParaRPr lang="en-GB" sz="2400" dirty="0">
              <a:latin typeface="Arial" charset="0"/>
              <a:cs typeface="Arial" charset="0"/>
            </a:endParaRPr>
          </a:p>
          <a:p>
            <a:pPr>
              <a:lnSpc>
                <a:spcPct val="140000"/>
              </a:lnSpc>
              <a:buFont typeface="Symbol" charset="0"/>
              <a:buNone/>
              <a:defRPr/>
            </a:pPr>
            <a:r>
              <a:rPr lang="en-GB" sz="2400" dirty="0">
                <a:latin typeface="Arial" charset="0"/>
                <a:cs typeface="Arial" charset="0"/>
              </a:rPr>
              <a:t>	</a:t>
            </a:r>
            <a:r>
              <a:rPr lang="en-GB" sz="2400" b="1" dirty="0">
                <a:latin typeface="Arial" charset="0"/>
                <a:cs typeface="Arial" charset="0"/>
              </a:rPr>
              <a:t>Identify 1,000 </a:t>
            </a:r>
            <a:r>
              <a:rPr lang="en-US" sz="2400" b="1" dirty="0">
                <a:latin typeface="Arial" charset="0"/>
                <a:cs typeface="Arial" charset="0"/>
              </a:rPr>
              <a:t>individuals based on genetic structure and diversity across Sweden</a:t>
            </a:r>
          </a:p>
          <a:p>
            <a:pPr>
              <a:lnSpc>
                <a:spcPct val="140000"/>
              </a:lnSpc>
              <a:buFont typeface="Arial" charset="0"/>
              <a:buNone/>
              <a:defRPr/>
            </a:pPr>
            <a:endParaRPr lang="en-GB" sz="2400" dirty="0">
              <a:latin typeface="Arial" charset="0"/>
              <a:cs typeface="Arial" charset="0"/>
            </a:endParaRPr>
          </a:p>
        </p:txBody>
      </p:sp>
      <p:pic>
        <p:nvPicPr>
          <p:cNvPr id="84996" name="Picture 4" descr="t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762000"/>
            <a:ext cx="2133600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95143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ubrik 1">
            <a:extLst>
              <a:ext uri="{FF2B5EF4-FFF2-40B4-BE49-F238E27FC236}">
                <a16:creationId xmlns:a16="http://schemas.microsoft.com/office/drawing/2014/main" id="{7FC45A74-82EA-A643-9FD8-CF61E0C3969E}"/>
              </a:ext>
            </a:extLst>
          </p:cNvPr>
          <p:cNvSpPr>
            <a:spLocks noGrp="1"/>
          </p:cNvSpPr>
          <p:nvPr>
            <p:ph type="title" idx="4294967295"/>
          </p:nvPr>
        </p:nvSpPr>
        <p:spPr bwMode="auto">
          <a:xfrm>
            <a:off x="1047750" y="-223838"/>
            <a:ext cx="7010400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/>
            <a:r>
              <a:rPr lang="en-GB" altLang="sv-SE" sz="3600">
                <a:latin typeface="Arial" panose="020B0604020202020204" pitchFamily="34" charset="0"/>
                <a:ea typeface="ＭＳ Ｐゴシック" panose="020B0600070205080204" pitchFamily="34" charset="-128"/>
              </a:rPr>
              <a:t>Today</a:t>
            </a:r>
            <a:r>
              <a:rPr lang="en-GB" altLang="en-US" sz="3600">
                <a:latin typeface="Arial" panose="020B0604020202020204" pitchFamily="34" charset="0"/>
                <a:ea typeface="ＭＳ Ｐゴシック" panose="020B0600070205080204" pitchFamily="34" charset="-128"/>
              </a:rPr>
              <a:t>’</a:t>
            </a:r>
            <a:r>
              <a:rPr lang="en-GB" altLang="sv-SE" sz="3600">
                <a:latin typeface="Arial" panose="020B0604020202020204" pitchFamily="34" charset="0"/>
                <a:ea typeface="ＭＳ Ｐゴシック" panose="020B0600070205080204" pitchFamily="34" charset="-128"/>
              </a:rPr>
              <a:t>s lecture</a:t>
            </a:r>
          </a:p>
        </p:txBody>
      </p:sp>
      <p:sp>
        <p:nvSpPr>
          <p:cNvPr id="9218" name="Rectangle 3">
            <a:extLst>
              <a:ext uri="{FF2B5EF4-FFF2-40B4-BE49-F238E27FC236}">
                <a16:creationId xmlns:a16="http://schemas.microsoft.com/office/drawing/2014/main" id="{1279CE67-2368-414B-9770-CE305C5A1D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784225"/>
            <a:ext cx="8796338" cy="279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35000"/>
              </a:spcBef>
              <a:buFontTx/>
              <a:buChar char="•"/>
            </a:pPr>
            <a:r>
              <a:rPr lang="en-US" altLang="sv-SE" sz="2800" dirty="0">
                <a:latin typeface="Arial" panose="020B0604020202020204" pitchFamily="34" charset="0"/>
                <a:cs typeface="Arial" panose="020B0604020202020204" pitchFamily="34" charset="0"/>
              </a:rPr>
              <a:t>Management of NGS data at NGI/</a:t>
            </a:r>
            <a:r>
              <a:rPr lang="en-US" altLang="sv-SE" sz="2800" dirty="0" err="1">
                <a:latin typeface="Arial" panose="020B0604020202020204" pitchFamily="34" charset="0"/>
                <a:cs typeface="Arial" panose="020B0604020202020204" pitchFamily="34" charset="0"/>
              </a:rPr>
              <a:t>SciLifeLab</a:t>
            </a:r>
            <a:endParaRPr lang="en-US" altLang="sv-SE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ct val="35000"/>
              </a:spcBef>
              <a:buFontTx/>
              <a:buChar char="•"/>
            </a:pPr>
            <a:endParaRPr lang="en-US" altLang="sv-SE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ct val="35000"/>
              </a:spcBef>
              <a:buFontTx/>
              <a:buChar char="•"/>
            </a:pPr>
            <a:r>
              <a:rPr lang="en-US" altLang="sv-SE" sz="2800" dirty="0">
                <a:latin typeface="Arial" panose="020B0604020202020204" pitchFamily="34" charset="0"/>
                <a:cs typeface="Arial" panose="020B0604020202020204" pitchFamily="34" charset="0"/>
              </a:rPr>
              <a:t>Examples of analysis pipelines:</a:t>
            </a:r>
            <a:endParaRPr lang="en-US" altLang="sv-S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90000"/>
              </a:lnSpc>
              <a:spcBef>
                <a:spcPct val="35000"/>
              </a:spcBef>
              <a:buFontTx/>
              <a:buChar char="-"/>
            </a:pPr>
            <a:r>
              <a:rPr lang="en-US" altLang="sv-SE" dirty="0">
                <a:latin typeface="Arial" panose="020B0604020202020204" pitchFamily="34" charset="0"/>
                <a:cs typeface="Arial" panose="020B0604020202020204" pitchFamily="34" charset="0"/>
              </a:rPr>
              <a:t>Human whole genome sequencing</a:t>
            </a:r>
          </a:p>
          <a:p>
            <a:pPr lvl="1">
              <a:lnSpc>
                <a:spcPct val="90000"/>
              </a:lnSpc>
              <a:spcBef>
                <a:spcPct val="35000"/>
              </a:spcBef>
              <a:buFontTx/>
              <a:buChar char="-"/>
            </a:pPr>
            <a:r>
              <a:rPr lang="en-US" altLang="sv-SE" dirty="0">
                <a:latin typeface="Arial" panose="020B0604020202020204" pitchFamily="34" charset="0"/>
                <a:cs typeface="Arial" panose="020B0604020202020204" pitchFamily="34" charset="0"/>
              </a:rPr>
              <a:t>Assembly using long reads</a:t>
            </a:r>
          </a:p>
          <a:p>
            <a:pPr lvl="1">
              <a:lnSpc>
                <a:spcPct val="90000"/>
              </a:lnSpc>
              <a:spcBef>
                <a:spcPct val="35000"/>
              </a:spcBef>
              <a:buFontTx/>
              <a:buChar char="-"/>
            </a:pPr>
            <a:r>
              <a:rPr lang="en-US" altLang="sv-SE" dirty="0">
                <a:latin typeface="Arial" panose="020B0604020202020204" pitchFamily="34" charset="0"/>
                <a:cs typeface="Arial" panose="020B0604020202020204" pitchFamily="34" charset="0"/>
              </a:rPr>
              <a:t>Clinical routine sequencing</a:t>
            </a:r>
          </a:p>
          <a:p>
            <a:pPr lvl="1">
              <a:lnSpc>
                <a:spcPct val="90000"/>
              </a:lnSpc>
              <a:spcBef>
                <a:spcPct val="35000"/>
              </a:spcBef>
            </a:pPr>
            <a:endParaRPr lang="en-US" altLang="sv-S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9" name="Picture 3">
            <a:extLst>
              <a:ext uri="{FF2B5EF4-FFF2-40B4-BE49-F238E27FC236}">
                <a16:creationId xmlns:a16="http://schemas.microsoft.com/office/drawing/2014/main" id="{02D52488-EE09-864D-885F-3381AA17D2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7" y="3505200"/>
            <a:ext cx="2327275" cy="241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1">
            <a:extLst>
              <a:ext uri="{FF2B5EF4-FFF2-40B4-BE49-F238E27FC236}">
                <a16:creationId xmlns:a16="http://schemas.microsoft.com/office/drawing/2014/main" id="{95AAF645-95A2-C845-AE12-5AB5553787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505200"/>
            <a:ext cx="2105025" cy="242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1">
            <a:extLst>
              <a:ext uri="{FF2B5EF4-FFF2-40B4-BE49-F238E27FC236}">
                <a16:creationId xmlns:a16="http://schemas.microsoft.com/office/drawing/2014/main" id="{6D1CBB8C-6398-974D-8688-55B843DA2C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573016"/>
            <a:ext cx="2224087" cy="241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282A835-692D-2E44-A4B8-6CA557D6EB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452" y="4135586"/>
            <a:ext cx="2077052" cy="18136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C6773A-201B-344E-8DBF-D17F5FA6CD6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24" b="40928"/>
          <a:stretch/>
        </p:blipFill>
        <p:spPr>
          <a:xfrm>
            <a:off x="7164288" y="3573016"/>
            <a:ext cx="1715016" cy="427856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4941888"/>
            <a:ext cx="9144000" cy="1916112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  <p:grpSp>
        <p:nvGrpSpPr>
          <p:cNvPr id="87042" name="Group 3"/>
          <p:cNvGrpSpPr>
            <a:grpSpLocks/>
          </p:cNvGrpSpPr>
          <p:nvPr/>
        </p:nvGrpSpPr>
        <p:grpSpPr bwMode="auto">
          <a:xfrm>
            <a:off x="684213" y="1125538"/>
            <a:ext cx="8280400" cy="5616575"/>
            <a:chOff x="31700" y="1066800"/>
            <a:chExt cx="8500740" cy="5791200"/>
          </a:xfrm>
        </p:grpSpPr>
        <p:pic>
          <p:nvPicPr>
            <p:cNvPr id="87045" name="Picture 3" descr="Skärmavbild 2015-10-26 kl. 08.58.53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26" r="10973"/>
            <a:stretch>
              <a:fillRect/>
            </a:stretch>
          </p:blipFill>
          <p:spPr bwMode="auto">
            <a:xfrm>
              <a:off x="31700" y="1066800"/>
              <a:ext cx="8140700" cy="579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Oval 6"/>
            <p:cNvSpPr>
              <a:spLocks noChangeArrowheads="1"/>
            </p:cNvSpPr>
            <p:nvPr/>
          </p:nvSpPr>
          <p:spPr bwMode="auto">
            <a:xfrm>
              <a:off x="748787" y="4368340"/>
              <a:ext cx="1549885" cy="1499361"/>
            </a:xfrm>
            <a:prstGeom prst="ellipse">
              <a:avLst/>
            </a:prstGeom>
            <a:noFill/>
            <a:ln w="2857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1" name="Oval 10"/>
            <p:cNvSpPr>
              <a:spLocks noChangeArrowheads="1"/>
            </p:cNvSpPr>
            <p:nvPr/>
          </p:nvSpPr>
          <p:spPr bwMode="auto">
            <a:xfrm>
              <a:off x="2094955" y="3620297"/>
              <a:ext cx="1549885" cy="1497724"/>
            </a:xfrm>
            <a:prstGeom prst="ellipse">
              <a:avLst/>
            </a:prstGeom>
            <a:noFill/>
            <a:ln w="2857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" name="Oval 11"/>
            <p:cNvSpPr>
              <a:spLocks noChangeArrowheads="1"/>
            </p:cNvSpPr>
            <p:nvPr/>
          </p:nvSpPr>
          <p:spPr bwMode="auto">
            <a:xfrm>
              <a:off x="3543796" y="3022844"/>
              <a:ext cx="1548256" cy="1497725"/>
            </a:xfrm>
            <a:prstGeom prst="ellipse">
              <a:avLst/>
            </a:prstGeom>
            <a:noFill/>
            <a:ln w="2857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4" name="Oval 13"/>
            <p:cNvSpPr>
              <a:spLocks noChangeArrowheads="1"/>
            </p:cNvSpPr>
            <p:nvPr/>
          </p:nvSpPr>
          <p:spPr bwMode="auto">
            <a:xfrm>
              <a:off x="4609648" y="1942518"/>
              <a:ext cx="1549886" cy="1499361"/>
            </a:xfrm>
            <a:prstGeom prst="ellipse">
              <a:avLst/>
            </a:prstGeom>
            <a:noFill/>
            <a:ln w="2857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" name="Oval 14"/>
            <p:cNvSpPr>
              <a:spLocks noChangeArrowheads="1"/>
            </p:cNvSpPr>
            <p:nvPr/>
          </p:nvSpPr>
          <p:spPr bwMode="auto">
            <a:xfrm>
              <a:off x="5512526" y="3441879"/>
              <a:ext cx="1548256" cy="1497725"/>
            </a:xfrm>
            <a:prstGeom prst="ellipse">
              <a:avLst/>
            </a:prstGeom>
            <a:noFill/>
            <a:ln w="2857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6" name="Oval 15"/>
            <p:cNvSpPr>
              <a:spLocks noChangeArrowheads="1"/>
            </p:cNvSpPr>
            <p:nvPr/>
          </p:nvSpPr>
          <p:spPr bwMode="auto">
            <a:xfrm>
              <a:off x="6286654" y="4787375"/>
              <a:ext cx="1549885" cy="1499361"/>
            </a:xfrm>
            <a:prstGeom prst="ellipse">
              <a:avLst/>
            </a:prstGeom>
            <a:noFill/>
            <a:ln w="2857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endParaRPr>
            </a:p>
          </p:txBody>
        </p:sp>
        <p:sp>
          <p:nvSpPr>
            <p:cNvPr id="87052" name="TextBox 16"/>
            <p:cNvSpPr txBox="1">
              <a:spLocks noChangeArrowheads="1"/>
            </p:cNvSpPr>
            <p:nvPr/>
          </p:nvSpPr>
          <p:spPr bwMode="auto">
            <a:xfrm>
              <a:off x="468313" y="3933825"/>
              <a:ext cx="1223962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charset="0"/>
                  <a:ea typeface="ＭＳ Ｐゴシック" charset="-128"/>
                  <a:cs typeface="+mn-cs"/>
                </a:rPr>
                <a:t>Finland</a:t>
              </a:r>
            </a:p>
          </p:txBody>
        </p:sp>
        <p:sp>
          <p:nvSpPr>
            <p:cNvPr id="87053" name="TextBox 17"/>
            <p:cNvSpPr txBox="1">
              <a:spLocks noChangeArrowheads="1"/>
            </p:cNvSpPr>
            <p:nvPr/>
          </p:nvSpPr>
          <p:spPr bwMode="auto">
            <a:xfrm>
              <a:off x="1476375" y="2924175"/>
              <a:ext cx="1397000" cy="822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charset="0"/>
                  <a:ea typeface="ＭＳ Ｐゴシック" charset="-128"/>
                  <a:cs typeface="+mn-cs"/>
                </a:rPr>
                <a:t>Northern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charset="0"/>
                  <a:ea typeface="ＭＳ Ｐゴシック" charset="-128"/>
                  <a:cs typeface="+mn-cs"/>
                </a:rPr>
                <a:t>Sweden</a:t>
              </a:r>
            </a:p>
          </p:txBody>
        </p:sp>
        <p:sp>
          <p:nvSpPr>
            <p:cNvPr id="87054" name="TextBox 18"/>
            <p:cNvSpPr txBox="1">
              <a:spLocks noChangeArrowheads="1"/>
            </p:cNvSpPr>
            <p:nvPr/>
          </p:nvSpPr>
          <p:spPr bwMode="auto">
            <a:xfrm>
              <a:off x="3059113" y="1916113"/>
              <a:ext cx="1419225" cy="1187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charset="0"/>
                  <a:ea typeface="ＭＳ Ｐゴシック" charset="-128"/>
                  <a:cs typeface="+mn-cs"/>
                </a:rPr>
                <a:t>Southern-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charset="0"/>
                  <a:ea typeface="ＭＳ Ｐゴシック" charset="-128"/>
                  <a:cs typeface="+mn-cs"/>
                </a:rPr>
                <a:t>Central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charset="0"/>
                  <a:ea typeface="ＭＳ Ｐゴシック" charset="-128"/>
                  <a:cs typeface="+mn-cs"/>
                </a:rPr>
                <a:t>Sweden</a:t>
              </a:r>
            </a:p>
          </p:txBody>
        </p:sp>
        <p:sp>
          <p:nvSpPr>
            <p:cNvPr id="87055" name="TextBox 19"/>
            <p:cNvSpPr txBox="1">
              <a:spLocks noChangeArrowheads="1"/>
            </p:cNvSpPr>
            <p:nvPr/>
          </p:nvSpPr>
          <p:spPr bwMode="auto">
            <a:xfrm>
              <a:off x="6121400" y="1730375"/>
              <a:ext cx="1776413" cy="822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charset="0"/>
                  <a:ea typeface="ＭＳ Ｐゴシック" charset="-128"/>
                  <a:cs typeface="+mn-cs"/>
                </a:rPr>
                <a:t>England and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charset="0"/>
                  <a:ea typeface="ＭＳ Ｐゴシック" charset="-128"/>
                  <a:cs typeface="+mn-cs"/>
                </a:rPr>
                <a:t> Scotland</a:t>
              </a:r>
            </a:p>
          </p:txBody>
        </p:sp>
        <p:sp>
          <p:nvSpPr>
            <p:cNvPr id="87056" name="TextBox 20"/>
            <p:cNvSpPr txBox="1">
              <a:spLocks noChangeArrowheads="1"/>
            </p:cNvSpPr>
            <p:nvPr/>
          </p:nvSpPr>
          <p:spPr bwMode="auto">
            <a:xfrm>
              <a:off x="7104063" y="3619500"/>
              <a:ext cx="717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charset="0"/>
                  <a:ea typeface="ＭＳ Ｐゴシック" charset="-128"/>
                  <a:cs typeface="+mn-cs"/>
                </a:rPr>
                <a:t>Italy</a:t>
              </a:r>
            </a:p>
          </p:txBody>
        </p:sp>
        <p:sp>
          <p:nvSpPr>
            <p:cNvPr id="87057" name="TextBox 21"/>
            <p:cNvSpPr txBox="1">
              <a:spLocks noChangeArrowheads="1"/>
            </p:cNvSpPr>
            <p:nvPr/>
          </p:nvSpPr>
          <p:spPr bwMode="auto">
            <a:xfrm>
              <a:off x="7672015" y="4627984"/>
              <a:ext cx="860425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charset="0"/>
                  <a:ea typeface="ＭＳ Ｐゴシック" charset="-128"/>
                  <a:cs typeface="+mn-cs"/>
                </a:rPr>
                <a:t>Spain</a:t>
              </a:r>
            </a:p>
          </p:txBody>
        </p:sp>
      </p:grpSp>
      <p:sp>
        <p:nvSpPr>
          <p:cNvPr id="61443" name="TextBox 5"/>
          <p:cNvSpPr txBox="1">
            <a:spLocks noChangeArrowheads="1"/>
          </p:cNvSpPr>
          <p:nvPr/>
        </p:nvSpPr>
        <p:spPr bwMode="auto">
          <a:xfrm>
            <a:off x="198438" y="908050"/>
            <a:ext cx="4302125" cy="1016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PCA of European samples from the 1000 Genomes Project and 10,000 Swedish samples</a:t>
            </a:r>
          </a:p>
        </p:txBody>
      </p:sp>
      <p:sp>
        <p:nvSpPr>
          <p:cNvPr id="87044" name="Title 1"/>
          <p:cNvSpPr txBox="1">
            <a:spLocks/>
          </p:cNvSpPr>
          <p:nvPr/>
        </p:nvSpPr>
        <p:spPr bwMode="auto">
          <a:xfrm>
            <a:off x="-250825" y="44450"/>
            <a:ext cx="964723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Selecting SweGen samples based on PCA</a:t>
            </a:r>
          </a:p>
        </p:txBody>
      </p:sp>
    </p:spTree>
    <p:extLst>
      <p:ext uri="{BB962C8B-B14F-4D97-AF65-F5344CB8AC3E}">
        <p14:creationId xmlns:p14="http://schemas.microsoft.com/office/powerpoint/2010/main" val="38599219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Content Placeholder 2"/>
          <p:cNvSpPr>
            <a:spLocks noGrp="1"/>
          </p:cNvSpPr>
          <p:nvPr>
            <p:ph idx="4294967295"/>
          </p:nvPr>
        </p:nvSpPr>
        <p:spPr bwMode="auto">
          <a:xfrm>
            <a:off x="0" y="981075"/>
            <a:ext cx="8651875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lnSpc>
                <a:spcPct val="110000"/>
              </a:lnSpc>
              <a:buFont typeface="Arial" charset="0"/>
              <a:buNone/>
            </a:pPr>
            <a:r>
              <a:rPr lang="en-GB" altLang="x-none" sz="2400">
                <a:latin typeface="Arial" charset="0"/>
                <a:ea typeface="ＭＳ Ｐゴシック" charset="-128"/>
                <a:cs typeface="ＭＳ Ｐゴシック" charset="-128"/>
              </a:rPr>
              <a:t> 30X Illumina WGS data generated for all 1,000 individuals</a:t>
            </a:r>
          </a:p>
          <a:p>
            <a:pPr marL="0" indent="0">
              <a:lnSpc>
                <a:spcPct val="110000"/>
              </a:lnSpc>
              <a:buFont typeface="Arial" charset="0"/>
              <a:buNone/>
            </a:pPr>
            <a:endParaRPr lang="en-GB" altLang="x-none" sz="2400" b="1" i="1">
              <a:latin typeface="Arial" charset="0"/>
              <a:ea typeface="ＭＳ Ｐゴシック" charset="-128"/>
              <a:cs typeface="ＭＳ Ｐゴシック" charset="-128"/>
            </a:endParaRPr>
          </a:p>
          <a:p>
            <a:pPr marL="0" indent="0">
              <a:lnSpc>
                <a:spcPct val="110000"/>
              </a:lnSpc>
              <a:buFont typeface="Arial" charset="0"/>
              <a:buNone/>
            </a:pPr>
            <a:endParaRPr lang="en-GB" altLang="x-none" sz="2400" b="1" i="1">
              <a:latin typeface="Arial" charset="0"/>
              <a:ea typeface="ＭＳ Ｐゴシック" charset="-128"/>
              <a:cs typeface="ＭＳ Ｐゴシック" charset="-128"/>
            </a:endParaRPr>
          </a:p>
          <a:p>
            <a:pPr marL="0" indent="0">
              <a:lnSpc>
                <a:spcPct val="110000"/>
              </a:lnSpc>
              <a:buFont typeface="Arial" charset="0"/>
              <a:buNone/>
            </a:pPr>
            <a:endParaRPr lang="en-GB" altLang="x-none" sz="2400" b="1" i="1">
              <a:latin typeface="Arial" charset="0"/>
              <a:ea typeface="ＭＳ Ｐゴシック" charset="-128"/>
              <a:cs typeface="ＭＳ Ｐゴシック" charset="-128"/>
            </a:endParaRPr>
          </a:p>
          <a:p>
            <a:pPr marL="0" indent="0">
              <a:lnSpc>
                <a:spcPct val="110000"/>
              </a:lnSpc>
              <a:buFont typeface="Arial" charset="0"/>
              <a:buNone/>
            </a:pPr>
            <a:endParaRPr lang="en-GB" altLang="x-none" sz="2400" b="1" i="1">
              <a:latin typeface="Arial" charset="0"/>
              <a:ea typeface="ＭＳ Ｐゴシック" charset="-128"/>
              <a:cs typeface="ＭＳ Ｐゴシック" charset="-128"/>
            </a:endParaRPr>
          </a:p>
          <a:p>
            <a:pPr marL="0" indent="0">
              <a:lnSpc>
                <a:spcPct val="110000"/>
              </a:lnSpc>
              <a:buFont typeface="Arial" charset="0"/>
              <a:buNone/>
            </a:pPr>
            <a:endParaRPr lang="en-GB" altLang="x-none" sz="2400" b="1" i="1">
              <a:latin typeface="Arial" charset="0"/>
              <a:ea typeface="ＭＳ Ｐゴシック" charset="-128"/>
              <a:cs typeface="ＭＳ Ｐゴシック" charset="-128"/>
            </a:endParaRPr>
          </a:p>
          <a:p>
            <a:pPr marL="0" indent="0">
              <a:lnSpc>
                <a:spcPct val="110000"/>
              </a:lnSpc>
              <a:buFont typeface="Arial" charset="0"/>
              <a:buNone/>
            </a:pPr>
            <a:endParaRPr lang="en-GB" altLang="x-none" sz="2400" b="1" i="1">
              <a:latin typeface="Arial" charset="0"/>
              <a:ea typeface="ＭＳ Ｐゴシック" charset="-128"/>
              <a:cs typeface="ＭＳ Ｐゴシック" charset="-128"/>
            </a:endParaRPr>
          </a:p>
          <a:p>
            <a:pPr marL="0" indent="0">
              <a:lnSpc>
                <a:spcPct val="110000"/>
              </a:lnSpc>
              <a:buFont typeface="Arial" charset="0"/>
              <a:buNone/>
            </a:pPr>
            <a:endParaRPr lang="en-GB" altLang="x-none" sz="1200" b="1" i="1">
              <a:latin typeface="Arial" charset="0"/>
              <a:ea typeface="ＭＳ Ｐゴシック" charset="-128"/>
              <a:cs typeface="ＭＳ Ｐゴシック" charset="-128"/>
            </a:endParaRPr>
          </a:p>
          <a:p>
            <a:pPr marL="0" indent="0">
              <a:lnSpc>
                <a:spcPct val="110000"/>
              </a:lnSpc>
              <a:buFont typeface="Arial" charset="0"/>
              <a:buNone/>
            </a:pPr>
            <a:endParaRPr lang="en-GB" altLang="x-none" sz="500" b="1" i="1">
              <a:latin typeface="Arial" charset="0"/>
              <a:ea typeface="ＭＳ Ｐゴシック" charset="-128"/>
              <a:cs typeface="ＭＳ Ｐゴシック" charset="-128"/>
            </a:endParaRPr>
          </a:p>
          <a:p>
            <a:pPr marL="0" indent="0">
              <a:lnSpc>
                <a:spcPct val="110000"/>
              </a:lnSpc>
              <a:buFont typeface="Arial" charset="0"/>
              <a:buNone/>
            </a:pPr>
            <a:endParaRPr lang="en-GB" altLang="x-none" sz="2400">
              <a:latin typeface="Arial" charset="0"/>
              <a:ea typeface="ＭＳ Ｐゴシック" charset="-128"/>
              <a:cs typeface="ＭＳ Ｐゴシック" charset="-128"/>
            </a:endParaRPr>
          </a:p>
          <a:p>
            <a:pPr marL="0" indent="0">
              <a:lnSpc>
                <a:spcPct val="110000"/>
              </a:lnSpc>
              <a:buFont typeface="Arial" charset="0"/>
              <a:buNone/>
            </a:pPr>
            <a:endParaRPr lang="en-GB" altLang="x-none" sz="240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3555" name="Title 1"/>
          <p:cNvSpPr txBox="1">
            <a:spLocks/>
          </p:cNvSpPr>
          <p:nvPr/>
        </p:nvSpPr>
        <p:spPr bwMode="auto">
          <a:xfrm>
            <a:off x="-107950" y="44450"/>
            <a:ext cx="993616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36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Step 1: </a:t>
            </a:r>
            <a:r>
              <a:rPr kumimoji="0" lang="en-US" altLang="x-none" sz="36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Whole Genome Sequencing </a:t>
            </a:r>
          </a:p>
        </p:txBody>
      </p:sp>
      <p:pic>
        <p:nvPicPr>
          <p:cNvPr id="23556" name="Picture 3" descr="hiseq-x-t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17663"/>
            <a:ext cx="8534400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179387" y="4221163"/>
            <a:ext cx="8853335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509 samples sequenced at NGI Stockholm</a:t>
            </a:r>
          </a:p>
          <a:p>
            <a:pPr marL="342900" marR="0" lvl="0" indent="-342900" algn="l" defTabSz="91440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491 samples sequenced at NGI Uppsala</a:t>
            </a:r>
          </a:p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Sequencing of all 1000 samples completed in September 2016</a:t>
            </a:r>
          </a:p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GB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GB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GB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GB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GB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GB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GB" sz="1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GB" sz="5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97173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96253" y="-87478"/>
            <a:ext cx="9047748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x-none" sz="3600" b="1" i="1">
                <a:latin typeface="Arial" charset="0"/>
                <a:ea typeface="ＭＳ Ｐゴシック" charset="-128"/>
              </a:rPr>
              <a:t>Step 2: </a:t>
            </a:r>
            <a:r>
              <a:rPr lang="en-US" altLang="x-none" sz="3600" i="1">
                <a:latin typeface="Arial" charset="0"/>
                <a:ea typeface="ＭＳ Ｐゴシック" charset="-128"/>
              </a:rPr>
              <a:t>Data management and analysis </a:t>
            </a:r>
          </a:p>
        </p:txBody>
      </p:sp>
      <p:sp>
        <p:nvSpPr>
          <p:cNvPr id="25602" name="Content Placeholder 2"/>
          <p:cNvSpPr>
            <a:spLocks noGrp="1"/>
          </p:cNvSpPr>
          <p:nvPr>
            <p:ph idx="4294967295"/>
          </p:nvPr>
        </p:nvSpPr>
        <p:spPr bwMode="auto">
          <a:xfrm>
            <a:off x="0" y="765175"/>
            <a:ext cx="8650288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lnSpc>
                <a:spcPct val="110000"/>
              </a:lnSpc>
              <a:buFont typeface="Arial" charset="0"/>
              <a:buNone/>
            </a:pPr>
            <a:r>
              <a:rPr lang="en-GB" altLang="x-none" sz="2400" dirty="0">
                <a:latin typeface="Arial" charset="0"/>
                <a:ea typeface="ＭＳ Ｐゴシック" charset="-128"/>
                <a:cs typeface="ＭＳ Ｐゴシック" charset="-128"/>
              </a:rPr>
              <a:t>Analysis pipeline developed for mapping and variant calling</a:t>
            </a:r>
          </a:p>
          <a:p>
            <a:pPr marL="0" indent="0">
              <a:lnSpc>
                <a:spcPct val="110000"/>
              </a:lnSpc>
              <a:buFont typeface="Arial" charset="0"/>
              <a:buNone/>
            </a:pPr>
            <a:endParaRPr lang="en-GB" altLang="x-none" sz="2400" b="1" i="1" dirty="0">
              <a:latin typeface="Arial" charset="0"/>
              <a:ea typeface="ＭＳ Ｐゴシック" charset="-128"/>
              <a:cs typeface="ＭＳ Ｐゴシック" charset="-128"/>
            </a:endParaRPr>
          </a:p>
          <a:p>
            <a:pPr marL="0" indent="0">
              <a:lnSpc>
                <a:spcPct val="110000"/>
              </a:lnSpc>
              <a:buFont typeface="Arial" charset="0"/>
              <a:buNone/>
            </a:pPr>
            <a:endParaRPr lang="en-GB" altLang="x-none" sz="2400" b="1" i="1" dirty="0">
              <a:latin typeface="Arial" charset="0"/>
              <a:ea typeface="ＭＳ Ｐゴシック" charset="-128"/>
              <a:cs typeface="ＭＳ Ｐゴシック" charset="-128"/>
            </a:endParaRPr>
          </a:p>
          <a:p>
            <a:pPr marL="0" indent="0">
              <a:lnSpc>
                <a:spcPct val="110000"/>
              </a:lnSpc>
              <a:buFont typeface="Arial" charset="0"/>
              <a:buNone/>
            </a:pPr>
            <a:endParaRPr lang="en-GB" altLang="x-none" sz="2400" b="1" i="1" dirty="0">
              <a:latin typeface="Arial" charset="0"/>
              <a:ea typeface="ＭＳ Ｐゴシック" charset="-128"/>
              <a:cs typeface="ＭＳ Ｐゴシック" charset="-128"/>
            </a:endParaRPr>
          </a:p>
          <a:p>
            <a:pPr marL="0" indent="0">
              <a:lnSpc>
                <a:spcPct val="110000"/>
              </a:lnSpc>
              <a:buFont typeface="Arial" charset="0"/>
              <a:buNone/>
            </a:pPr>
            <a:endParaRPr lang="en-GB" altLang="x-none" sz="2400" b="1" i="1" dirty="0">
              <a:latin typeface="Arial" charset="0"/>
              <a:ea typeface="ＭＳ Ｐゴシック" charset="-128"/>
              <a:cs typeface="ＭＳ Ｐゴシック" charset="-128"/>
            </a:endParaRPr>
          </a:p>
          <a:p>
            <a:pPr marL="0" indent="0">
              <a:lnSpc>
                <a:spcPct val="110000"/>
              </a:lnSpc>
              <a:buFont typeface="Arial" charset="0"/>
              <a:buNone/>
            </a:pPr>
            <a:endParaRPr lang="en-GB" altLang="x-none" sz="2400" b="1" i="1" dirty="0">
              <a:latin typeface="Arial" charset="0"/>
              <a:ea typeface="ＭＳ Ｐゴシック" charset="-128"/>
              <a:cs typeface="ＭＳ Ｐゴシック" charset="-128"/>
            </a:endParaRPr>
          </a:p>
          <a:p>
            <a:pPr marL="0" indent="0">
              <a:lnSpc>
                <a:spcPct val="110000"/>
              </a:lnSpc>
              <a:buFont typeface="Arial" charset="0"/>
              <a:buNone/>
            </a:pPr>
            <a:endParaRPr lang="en-GB" altLang="x-none" sz="2400" b="1" i="1" dirty="0">
              <a:latin typeface="Arial" charset="0"/>
              <a:ea typeface="ＭＳ Ｐゴシック" charset="-128"/>
              <a:cs typeface="ＭＳ Ｐゴシック" charset="-128"/>
            </a:endParaRPr>
          </a:p>
          <a:p>
            <a:pPr marL="0" indent="0">
              <a:lnSpc>
                <a:spcPct val="110000"/>
              </a:lnSpc>
              <a:buFont typeface="Arial" charset="0"/>
              <a:buNone/>
            </a:pPr>
            <a:endParaRPr lang="en-GB" altLang="x-none" sz="1200" b="1" i="1" dirty="0">
              <a:latin typeface="Arial" charset="0"/>
              <a:ea typeface="ＭＳ Ｐゴシック" charset="-128"/>
              <a:cs typeface="ＭＳ Ｐゴシック" charset="-128"/>
            </a:endParaRPr>
          </a:p>
          <a:p>
            <a:pPr marL="0" indent="0">
              <a:lnSpc>
                <a:spcPct val="110000"/>
              </a:lnSpc>
              <a:buFont typeface="Arial" charset="0"/>
              <a:buNone/>
            </a:pPr>
            <a:endParaRPr lang="en-GB" altLang="x-none" sz="500" b="1" i="1" dirty="0">
              <a:latin typeface="Arial" charset="0"/>
              <a:ea typeface="ＭＳ Ｐゴシック" charset="-128"/>
              <a:cs typeface="ＭＳ Ｐゴシック" charset="-128"/>
            </a:endParaRPr>
          </a:p>
          <a:p>
            <a:pPr marL="0" indent="0">
              <a:lnSpc>
                <a:spcPct val="110000"/>
              </a:lnSpc>
              <a:buFont typeface="Arial" charset="0"/>
              <a:buNone/>
            </a:pPr>
            <a:endParaRPr lang="en-GB" altLang="x-none" sz="2400" dirty="0">
              <a:latin typeface="Arial" charset="0"/>
              <a:ea typeface="ＭＳ Ｐゴシック" charset="-128"/>
              <a:cs typeface="ＭＳ Ｐゴシック" charset="-128"/>
            </a:endParaRPr>
          </a:p>
          <a:p>
            <a:pPr marL="0" indent="0">
              <a:lnSpc>
                <a:spcPct val="110000"/>
              </a:lnSpc>
              <a:buFont typeface="Arial" charset="0"/>
              <a:buNone/>
            </a:pPr>
            <a:endParaRPr lang="en-GB" altLang="x-none" sz="2400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5604" name="Content Placeholder 2"/>
          <p:cNvSpPr txBox="1">
            <a:spLocks/>
          </p:cNvSpPr>
          <p:nvPr/>
        </p:nvSpPr>
        <p:spPr bwMode="auto">
          <a:xfrm>
            <a:off x="179388" y="4496367"/>
            <a:ext cx="8856662" cy="151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GB" altLang="x-non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About 100,000 Gb data generated within the project</a:t>
            </a:r>
          </a:p>
          <a:p>
            <a:pPr marL="342900" marR="0" lvl="0" indent="-342900" algn="l" defTabSz="91440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GB" altLang="x-non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Over 2 million CPU hours used so far</a:t>
            </a:r>
            <a:r>
              <a:rPr kumimoji="0" lang="is-IS" altLang="x-non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…</a:t>
            </a:r>
          </a:p>
          <a:p>
            <a:pPr marL="342900" marR="0" lvl="0" indent="-342900" algn="l" defTabSz="91440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GB" altLang="x-none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GB" altLang="x-non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This pipeline will become standard for all WGS projects at NGI</a:t>
            </a:r>
          </a:p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GB" altLang="x-none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GB" altLang="x-none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GB" altLang="x-none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GB" altLang="x-none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GB" altLang="x-none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GB" altLang="x-none" sz="1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GB" altLang="x-none" sz="5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347" y="1226089"/>
            <a:ext cx="6471859" cy="3354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9626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48127" y="-123991"/>
            <a:ext cx="9095874" cy="1143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x-none" sz="3600" b="1" i="1">
                <a:latin typeface="Arial" charset="0"/>
                <a:ea typeface="ＭＳ Ｐゴシック" charset="-128"/>
              </a:rPr>
              <a:t>Step 3: </a:t>
            </a:r>
            <a:r>
              <a:rPr lang="en-US" altLang="x-none" sz="3600" i="1">
                <a:latin typeface="Arial" charset="0"/>
                <a:ea typeface="ＭＳ Ｐゴシック" charset="-128"/>
              </a:rPr>
              <a:t>Making frequency data available</a:t>
            </a:r>
          </a:p>
        </p:txBody>
      </p:sp>
      <p:sp>
        <p:nvSpPr>
          <p:cNvPr id="27651" name="Content Placeholder 2"/>
          <p:cNvSpPr>
            <a:spLocks noGrp="1"/>
          </p:cNvSpPr>
          <p:nvPr>
            <p:ph idx="4294967295"/>
          </p:nvPr>
        </p:nvSpPr>
        <p:spPr bwMode="auto">
          <a:xfrm>
            <a:off x="179388" y="5084763"/>
            <a:ext cx="8964612" cy="1773237"/>
          </a:xfrm>
          <a:prstGeom prst="rect">
            <a:avLst/>
          </a:prstGeom>
          <a:solidFill>
            <a:srgbClr val="FFFFFF"/>
          </a:solidFill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lnSpc>
                <a:spcPct val="110000"/>
              </a:lnSpc>
              <a:buFont typeface="Arial" charset="0"/>
              <a:buNone/>
            </a:pPr>
            <a:endParaRPr lang="en-GB" altLang="x-none" sz="2400">
              <a:latin typeface="Arial" charset="0"/>
              <a:ea typeface="ＭＳ Ｐゴシック" charset="-128"/>
              <a:cs typeface="ＭＳ Ｐゴシック" charset="-128"/>
            </a:endParaRPr>
          </a:p>
          <a:p>
            <a:pPr marL="0" indent="0">
              <a:lnSpc>
                <a:spcPct val="110000"/>
              </a:lnSpc>
              <a:buFont typeface="Arial" charset="0"/>
              <a:buNone/>
            </a:pPr>
            <a:r>
              <a:rPr lang="en-GB" altLang="x-none" sz="2400"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</a:p>
          <a:p>
            <a:pPr marL="0" indent="0">
              <a:lnSpc>
                <a:spcPct val="110000"/>
              </a:lnSpc>
              <a:buFont typeface="Arial" charset="0"/>
              <a:buNone/>
            </a:pPr>
            <a:r>
              <a:rPr lang="en-GB" altLang="x-none" sz="2400" b="1">
                <a:latin typeface="Arial" charset="0"/>
                <a:ea typeface="ＭＳ Ｐゴシック" charset="-128"/>
                <a:cs typeface="ＭＳ Ｐゴシック" charset="-128"/>
              </a:rPr>
              <a:t>Aggregated frequencies available from: </a:t>
            </a:r>
            <a:r>
              <a:rPr lang="en-GB" altLang="x-none" sz="2400" b="1" i="1" u="sng">
                <a:latin typeface="Arial" charset="0"/>
                <a:ea typeface="ＭＳ Ｐゴシック" charset="-128"/>
                <a:cs typeface="ＭＳ Ｐゴシック" charset="-128"/>
              </a:rPr>
              <a:t>swefreq.nbis.se</a:t>
            </a:r>
            <a:r>
              <a:rPr lang="en-GB" altLang="x-none" sz="2400" b="1" i="1">
                <a:latin typeface="Arial" charset="0"/>
                <a:ea typeface="ＭＳ Ｐゴシック" charset="-128"/>
                <a:cs typeface="ＭＳ Ｐゴシック" charset="-128"/>
              </a:rPr>
              <a:t>!</a:t>
            </a:r>
          </a:p>
          <a:p>
            <a:pPr marL="0" indent="0">
              <a:lnSpc>
                <a:spcPct val="110000"/>
              </a:lnSpc>
              <a:buFont typeface="Arial" charset="0"/>
              <a:buNone/>
            </a:pPr>
            <a:endParaRPr lang="en-GB" altLang="x-none" sz="2400" b="1" i="1">
              <a:latin typeface="Arial" charset="0"/>
              <a:ea typeface="ＭＳ Ｐゴシック" charset="-128"/>
              <a:cs typeface="ＭＳ Ｐゴシック" charset="-128"/>
            </a:endParaRPr>
          </a:p>
          <a:p>
            <a:pPr marL="0" indent="0">
              <a:lnSpc>
                <a:spcPct val="110000"/>
              </a:lnSpc>
              <a:buFont typeface="Arial" charset="0"/>
              <a:buNone/>
            </a:pPr>
            <a:endParaRPr lang="en-GB" altLang="x-none" sz="2400" b="1" i="1">
              <a:latin typeface="Arial" charset="0"/>
              <a:ea typeface="ＭＳ Ｐゴシック" charset="-128"/>
              <a:cs typeface="ＭＳ Ｐゴシック" charset="-128"/>
            </a:endParaRPr>
          </a:p>
          <a:p>
            <a:pPr marL="0" indent="0">
              <a:lnSpc>
                <a:spcPct val="110000"/>
              </a:lnSpc>
              <a:buFont typeface="Arial" charset="0"/>
              <a:buNone/>
            </a:pPr>
            <a:endParaRPr lang="en-GB" altLang="x-none" sz="2400" b="1" i="1">
              <a:latin typeface="Arial" charset="0"/>
              <a:ea typeface="ＭＳ Ｐゴシック" charset="-128"/>
              <a:cs typeface="ＭＳ Ｐゴシック" charset="-128"/>
            </a:endParaRPr>
          </a:p>
          <a:p>
            <a:pPr marL="0" indent="0">
              <a:lnSpc>
                <a:spcPct val="110000"/>
              </a:lnSpc>
              <a:buFont typeface="Arial" charset="0"/>
              <a:buNone/>
            </a:pPr>
            <a:endParaRPr lang="en-GB" altLang="x-none" sz="2400" b="1" i="1">
              <a:latin typeface="Arial" charset="0"/>
              <a:ea typeface="ＭＳ Ｐゴシック" charset="-128"/>
              <a:cs typeface="ＭＳ Ｐゴシック" charset="-128"/>
            </a:endParaRPr>
          </a:p>
          <a:p>
            <a:pPr marL="0" indent="0">
              <a:lnSpc>
                <a:spcPct val="110000"/>
              </a:lnSpc>
              <a:buFont typeface="Arial" charset="0"/>
              <a:buNone/>
            </a:pPr>
            <a:endParaRPr lang="en-GB" altLang="x-none" sz="2400" b="1" i="1">
              <a:latin typeface="Arial" charset="0"/>
              <a:ea typeface="ＭＳ Ｐゴシック" charset="-128"/>
              <a:cs typeface="ＭＳ Ｐゴシック" charset="-128"/>
            </a:endParaRPr>
          </a:p>
          <a:p>
            <a:pPr marL="0" indent="0">
              <a:lnSpc>
                <a:spcPct val="110000"/>
              </a:lnSpc>
              <a:buFont typeface="Arial" charset="0"/>
              <a:buNone/>
            </a:pPr>
            <a:endParaRPr lang="en-GB" altLang="x-none" sz="2400" b="1" i="1">
              <a:latin typeface="Arial" charset="0"/>
              <a:ea typeface="ＭＳ Ｐゴシック" charset="-128"/>
              <a:cs typeface="ＭＳ Ｐゴシック" charset="-128"/>
            </a:endParaRPr>
          </a:p>
          <a:p>
            <a:pPr marL="0" indent="0">
              <a:lnSpc>
                <a:spcPct val="110000"/>
              </a:lnSpc>
              <a:buFont typeface="Arial" charset="0"/>
              <a:buNone/>
            </a:pPr>
            <a:endParaRPr lang="en-GB" altLang="x-none" sz="1200" b="1" i="1">
              <a:latin typeface="Arial" charset="0"/>
              <a:ea typeface="ＭＳ Ｐゴシック" charset="-128"/>
              <a:cs typeface="ＭＳ Ｐゴシック" charset="-128"/>
            </a:endParaRPr>
          </a:p>
          <a:p>
            <a:pPr marL="0" indent="0">
              <a:lnSpc>
                <a:spcPct val="110000"/>
              </a:lnSpc>
              <a:buFont typeface="Arial" charset="0"/>
              <a:buNone/>
            </a:pPr>
            <a:endParaRPr lang="en-GB" altLang="x-none" sz="500" b="1" i="1">
              <a:latin typeface="Arial" charset="0"/>
              <a:ea typeface="ＭＳ Ｐゴシック" charset="-128"/>
              <a:cs typeface="ＭＳ Ｐゴシック" charset="-128"/>
            </a:endParaRPr>
          </a:p>
          <a:p>
            <a:pPr marL="0" indent="0">
              <a:lnSpc>
                <a:spcPct val="110000"/>
              </a:lnSpc>
              <a:buFont typeface="Arial" charset="0"/>
              <a:buNone/>
            </a:pPr>
            <a:endParaRPr lang="en-GB" altLang="x-none" sz="2400">
              <a:latin typeface="Arial" charset="0"/>
              <a:ea typeface="ＭＳ Ｐゴシック" charset="-128"/>
              <a:cs typeface="ＭＳ Ｐゴシック" charset="-128"/>
            </a:endParaRPr>
          </a:p>
          <a:p>
            <a:pPr marL="0" indent="0">
              <a:lnSpc>
                <a:spcPct val="110000"/>
              </a:lnSpc>
              <a:buFont typeface="Arial" charset="0"/>
              <a:buNone/>
            </a:pPr>
            <a:endParaRPr lang="en-GB" altLang="x-none" sz="240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3" name="Picture 2" descr="tmp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836613"/>
            <a:ext cx="8658225" cy="4968875"/>
          </a:xfrm>
          <a:prstGeom prst="rect">
            <a:avLst/>
          </a:prstGeom>
          <a:noFill/>
          <a:ln w="28575" cap="sq">
            <a:solidFill>
              <a:srgbClr val="000000"/>
            </a:solidFill>
            <a:prstDash val="dash"/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42729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-94959" y="-192950"/>
            <a:ext cx="9238960" cy="1143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x-none" sz="3600" dirty="0">
                <a:latin typeface="Arial" charset="0"/>
                <a:ea typeface="ＭＳ Ｐゴシック" charset="-128"/>
              </a:rPr>
              <a:t>Tracking the usage of </a:t>
            </a:r>
            <a:r>
              <a:rPr lang="en-US" altLang="x-none" sz="3600" dirty="0" err="1">
                <a:latin typeface="Arial" charset="0"/>
                <a:ea typeface="ＭＳ Ｐゴシック" charset="-128"/>
              </a:rPr>
              <a:t>SweGen</a:t>
            </a:r>
            <a:r>
              <a:rPr lang="en-US" altLang="x-none" sz="3600" dirty="0">
                <a:latin typeface="Arial" charset="0"/>
                <a:ea typeface="ＭＳ Ｐゴシック" charset="-128"/>
              </a:rPr>
              <a:t> data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154304" y="770658"/>
            <a:ext cx="8650288" cy="8001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Font typeface="Arial" charset="0"/>
              <a:buNone/>
            </a:pPr>
            <a:r>
              <a:rPr lang="en-GB" altLang="x-none" sz="2400" dirty="0">
                <a:latin typeface="Arial" charset="0"/>
                <a:ea typeface="ＭＳ Ｐゴシック" charset="-128"/>
                <a:cs typeface="ＭＳ Ｐゴシック" charset="-128"/>
              </a:rPr>
              <a:t>~ 600 monthly visits to web site at present</a:t>
            </a:r>
            <a:endParaRPr lang="en-GB" altLang="x-none" sz="2400" b="1" i="1" dirty="0">
              <a:latin typeface="Arial" charset="0"/>
              <a:ea typeface="ＭＳ Ｐゴシック" charset="-128"/>
              <a:cs typeface="ＭＳ Ｐゴシック" charset="-128"/>
            </a:endParaRPr>
          </a:p>
          <a:p>
            <a:pPr marL="0" indent="0">
              <a:lnSpc>
                <a:spcPct val="110000"/>
              </a:lnSpc>
              <a:buFont typeface="Arial" charset="0"/>
              <a:buNone/>
            </a:pPr>
            <a:endParaRPr lang="en-GB" altLang="x-none" sz="2400" b="1" i="1" dirty="0">
              <a:latin typeface="Arial" charset="0"/>
              <a:ea typeface="ＭＳ Ｐゴシック" charset="-128"/>
              <a:cs typeface="ＭＳ Ｐゴシック" charset="-128"/>
            </a:endParaRPr>
          </a:p>
          <a:p>
            <a:pPr marL="0" indent="0">
              <a:lnSpc>
                <a:spcPct val="110000"/>
              </a:lnSpc>
              <a:buFont typeface="Arial" charset="0"/>
              <a:buNone/>
            </a:pPr>
            <a:endParaRPr lang="en-GB" altLang="x-none" sz="2400" b="1" i="1" dirty="0">
              <a:latin typeface="Arial" charset="0"/>
              <a:ea typeface="ＭＳ Ｐゴシック" charset="-128"/>
              <a:cs typeface="ＭＳ Ｐゴシック" charset="-128"/>
            </a:endParaRPr>
          </a:p>
          <a:p>
            <a:pPr marL="0" indent="0">
              <a:lnSpc>
                <a:spcPct val="110000"/>
              </a:lnSpc>
              <a:buFont typeface="Arial" charset="0"/>
              <a:buNone/>
            </a:pPr>
            <a:endParaRPr lang="en-GB" altLang="x-none" sz="2400" b="1" i="1" dirty="0">
              <a:latin typeface="Arial" charset="0"/>
              <a:ea typeface="ＭＳ Ｐゴシック" charset="-128"/>
              <a:cs typeface="ＭＳ Ｐゴシック" charset="-128"/>
            </a:endParaRPr>
          </a:p>
          <a:p>
            <a:pPr marL="0" indent="0">
              <a:lnSpc>
                <a:spcPct val="110000"/>
              </a:lnSpc>
              <a:buFont typeface="Arial" charset="0"/>
              <a:buNone/>
            </a:pPr>
            <a:endParaRPr lang="en-GB" altLang="x-none" sz="2400" b="1" i="1" dirty="0">
              <a:latin typeface="Arial" charset="0"/>
              <a:ea typeface="ＭＳ Ｐゴシック" charset="-128"/>
              <a:cs typeface="ＭＳ Ｐゴシック" charset="-128"/>
            </a:endParaRPr>
          </a:p>
          <a:p>
            <a:pPr marL="0" indent="0">
              <a:lnSpc>
                <a:spcPct val="110000"/>
              </a:lnSpc>
              <a:buFont typeface="Arial" charset="0"/>
              <a:buNone/>
            </a:pPr>
            <a:endParaRPr lang="en-GB" altLang="x-none" sz="2400" b="1" i="1" dirty="0">
              <a:latin typeface="Arial" charset="0"/>
              <a:ea typeface="ＭＳ Ｐゴシック" charset="-128"/>
              <a:cs typeface="ＭＳ Ｐゴシック" charset="-128"/>
            </a:endParaRPr>
          </a:p>
          <a:p>
            <a:pPr marL="0" indent="0">
              <a:lnSpc>
                <a:spcPct val="110000"/>
              </a:lnSpc>
              <a:buFont typeface="Arial" charset="0"/>
              <a:buNone/>
            </a:pPr>
            <a:endParaRPr lang="en-GB" altLang="x-none" sz="1200" b="1" i="1" dirty="0">
              <a:latin typeface="Arial" charset="0"/>
              <a:ea typeface="ＭＳ Ｐゴシック" charset="-128"/>
              <a:cs typeface="ＭＳ Ｐゴシック" charset="-128"/>
            </a:endParaRPr>
          </a:p>
          <a:p>
            <a:pPr marL="0" indent="0">
              <a:lnSpc>
                <a:spcPct val="110000"/>
              </a:lnSpc>
              <a:buFont typeface="Arial" charset="0"/>
              <a:buNone/>
            </a:pPr>
            <a:endParaRPr lang="en-GB" altLang="x-none" sz="500" b="1" i="1" dirty="0">
              <a:latin typeface="Arial" charset="0"/>
              <a:ea typeface="ＭＳ Ｐゴシック" charset="-128"/>
              <a:cs typeface="ＭＳ Ｐゴシック" charset="-128"/>
            </a:endParaRPr>
          </a:p>
          <a:p>
            <a:pPr marL="0" indent="0">
              <a:lnSpc>
                <a:spcPct val="110000"/>
              </a:lnSpc>
              <a:buFont typeface="Arial" charset="0"/>
              <a:buNone/>
            </a:pPr>
            <a:endParaRPr lang="en-GB" altLang="x-none" sz="2400" dirty="0">
              <a:latin typeface="Arial" charset="0"/>
              <a:ea typeface="ＭＳ Ｐゴシック" charset="-128"/>
              <a:cs typeface="ＭＳ Ｐゴシック" charset="-128"/>
            </a:endParaRPr>
          </a:p>
          <a:p>
            <a:pPr marL="0" indent="0">
              <a:lnSpc>
                <a:spcPct val="110000"/>
              </a:lnSpc>
              <a:buFont typeface="Arial" charset="0"/>
              <a:buNone/>
            </a:pPr>
            <a:endParaRPr lang="en-GB" altLang="x-none" sz="2400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" name="Picture 1" descr="tmp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606" y="1317591"/>
            <a:ext cx="7525291" cy="4989235"/>
          </a:xfrm>
          <a:prstGeom prst="rect">
            <a:avLst/>
          </a:prstGeom>
        </p:spPr>
      </p:pic>
      <p:pic>
        <p:nvPicPr>
          <p:cNvPr id="3" name="Picture 2" descr="tmp2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5793" y="3810330"/>
            <a:ext cx="5488799" cy="2869341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6" name="Picture 5" descr="tmp3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0586" y="3648739"/>
            <a:ext cx="6002195" cy="3066542"/>
          </a:xfrm>
          <a:prstGeom prst="rect">
            <a:avLst/>
          </a:prstGeom>
          <a:ln>
            <a:solidFill>
              <a:srgbClr val="17375E"/>
            </a:solidFill>
          </a:ln>
        </p:spPr>
      </p:pic>
    </p:spTree>
    <p:extLst>
      <p:ext uri="{BB962C8B-B14F-4D97-AF65-F5344CB8AC3E}">
        <p14:creationId xmlns:p14="http://schemas.microsoft.com/office/powerpoint/2010/main" val="344785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1632864" y="-192432"/>
            <a:ext cx="6417128" cy="1143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x-none" sz="3600" dirty="0" err="1">
                <a:latin typeface="Arial" charset="0"/>
                <a:ea typeface="ＭＳ Ｐゴシック" charset="-128"/>
              </a:rPr>
              <a:t>SweGen</a:t>
            </a:r>
            <a:r>
              <a:rPr lang="en-US" altLang="x-none" sz="3600" dirty="0">
                <a:latin typeface="Arial" charset="0"/>
                <a:ea typeface="ＭＳ Ｐゴシック" charset="-128"/>
              </a:rPr>
              <a:t> – results at a glance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114526" y="909985"/>
            <a:ext cx="9065986" cy="4967287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Aft>
                <a:spcPts val="1200"/>
              </a:spcAft>
              <a:defRPr/>
            </a:pPr>
            <a:r>
              <a:rPr lang="en-GB" sz="2400" b="1" dirty="0">
                <a:latin typeface="Arial" charset="0"/>
              </a:rPr>
              <a:t>33 million </a:t>
            </a:r>
            <a:r>
              <a:rPr lang="en-GB" sz="2400" dirty="0">
                <a:latin typeface="Arial" charset="0"/>
              </a:rPr>
              <a:t>small genetic variants detected in the 1000 samples</a:t>
            </a:r>
          </a:p>
          <a:p>
            <a:pPr lvl="1">
              <a:lnSpc>
                <a:spcPct val="150000"/>
              </a:lnSpc>
              <a:spcAft>
                <a:spcPts val="1200"/>
              </a:spcAft>
              <a:defRPr/>
            </a:pPr>
            <a:r>
              <a:rPr lang="en-GB" sz="2000" dirty="0">
                <a:latin typeface="Arial" charset="0"/>
              </a:rPr>
              <a:t>29.2 million SNPs, 3.8 million </a:t>
            </a:r>
            <a:r>
              <a:rPr lang="en-GB" sz="2000" dirty="0" err="1">
                <a:latin typeface="Arial" charset="0"/>
              </a:rPr>
              <a:t>indels</a:t>
            </a:r>
            <a:endParaRPr lang="en-GB" sz="2000" dirty="0">
              <a:latin typeface="Arial" charset="0"/>
            </a:endParaRPr>
          </a:p>
          <a:p>
            <a:pPr>
              <a:lnSpc>
                <a:spcPct val="150000"/>
              </a:lnSpc>
              <a:spcAft>
                <a:spcPts val="1200"/>
              </a:spcAft>
              <a:defRPr/>
            </a:pPr>
            <a:r>
              <a:rPr lang="en-GB" sz="2400" b="1" dirty="0">
                <a:latin typeface="Arial" charset="0"/>
              </a:rPr>
              <a:t>9.9 million </a:t>
            </a:r>
            <a:r>
              <a:rPr lang="en-GB" sz="2400" dirty="0">
                <a:latin typeface="Arial" charset="0"/>
              </a:rPr>
              <a:t>of these were novel (i.e. not in dbSNP147)</a:t>
            </a:r>
          </a:p>
          <a:p>
            <a:pPr>
              <a:lnSpc>
                <a:spcPct val="150000"/>
              </a:lnSpc>
              <a:spcAft>
                <a:spcPts val="1200"/>
              </a:spcAft>
              <a:defRPr/>
            </a:pPr>
            <a:r>
              <a:rPr lang="en-GB" sz="2400" b="1" dirty="0">
                <a:latin typeface="Arial" charset="0"/>
              </a:rPr>
              <a:t>26,635</a:t>
            </a:r>
            <a:r>
              <a:rPr lang="en-GB" sz="2400" dirty="0">
                <a:latin typeface="Arial" charset="0"/>
              </a:rPr>
              <a:t> of the novel variants are changing protein sequence</a:t>
            </a:r>
          </a:p>
          <a:p>
            <a:pPr>
              <a:lnSpc>
                <a:spcPct val="150000"/>
              </a:lnSpc>
              <a:spcAft>
                <a:spcPts val="1200"/>
              </a:spcAft>
              <a:defRPr/>
            </a:pPr>
            <a:r>
              <a:rPr lang="en-GB" sz="2400" dirty="0">
                <a:latin typeface="Arial" charset="0"/>
              </a:rPr>
              <a:t>An average of </a:t>
            </a:r>
            <a:r>
              <a:rPr lang="en-GB" sz="2400" b="1" dirty="0">
                <a:latin typeface="Arial" charset="0"/>
              </a:rPr>
              <a:t>7,199</a:t>
            </a:r>
            <a:r>
              <a:rPr lang="en-GB" sz="2400" dirty="0">
                <a:latin typeface="Arial" charset="0"/>
              </a:rPr>
              <a:t> novel variants detected per individual</a:t>
            </a:r>
          </a:p>
          <a:p>
            <a:pPr marL="0" indent="0">
              <a:lnSpc>
                <a:spcPct val="150000"/>
              </a:lnSpc>
              <a:buFont typeface="Arial" charset="0"/>
              <a:buNone/>
              <a:defRPr/>
            </a:pPr>
            <a:endParaRPr lang="en-GB" sz="2400" dirty="0">
              <a:latin typeface="Arial" charset="0"/>
              <a:sym typeface="Wingdings"/>
            </a:endParaRPr>
          </a:p>
          <a:p>
            <a:pPr marL="0" indent="0">
              <a:lnSpc>
                <a:spcPct val="150000"/>
              </a:lnSpc>
              <a:buFont typeface="Arial" charset="0"/>
              <a:buNone/>
              <a:defRPr/>
            </a:pPr>
            <a:r>
              <a:rPr lang="en-GB" sz="2400" dirty="0">
                <a:latin typeface="Arial" charset="0"/>
                <a:sym typeface="Wingdings"/>
              </a:rPr>
              <a:t> The </a:t>
            </a:r>
            <a:r>
              <a:rPr lang="en-GB" sz="2400" dirty="0" err="1">
                <a:latin typeface="Arial" charset="0"/>
                <a:sym typeface="Wingdings"/>
              </a:rPr>
              <a:t>SweGen</a:t>
            </a:r>
            <a:r>
              <a:rPr lang="en-GB" sz="2400" dirty="0">
                <a:latin typeface="Arial" charset="0"/>
                <a:sym typeface="Wingdings"/>
              </a:rPr>
              <a:t> dataset contributes novel genetic variation</a:t>
            </a:r>
            <a:endParaRPr lang="en-GB" sz="2400" dirty="0">
              <a:latin typeface="Arial" charset="0"/>
            </a:endParaRPr>
          </a:p>
          <a:p>
            <a:pPr marL="0" indent="0">
              <a:lnSpc>
                <a:spcPct val="150000"/>
              </a:lnSpc>
              <a:buFont typeface="Arial" charset="0"/>
              <a:buNone/>
              <a:defRPr/>
            </a:pPr>
            <a:endParaRPr lang="en-GB" sz="2400" dirty="0">
              <a:latin typeface="Arial" charset="0"/>
            </a:endParaRPr>
          </a:p>
          <a:p>
            <a:pPr marL="0" indent="0">
              <a:lnSpc>
                <a:spcPct val="110000"/>
              </a:lnSpc>
              <a:buFont typeface="Arial" charset="0"/>
              <a:buNone/>
              <a:defRPr/>
            </a:pPr>
            <a:endParaRPr lang="en-GB" sz="24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81604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Title 1"/>
          <p:cNvSpPr>
            <a:spLocks noGrp="1"/>
          </p:cNvSpPr>
          <p:nvPr>
            <p:ph type="title"/>
          </p:nvPr>
        </p:nvSpPr>
        <p:spPr bwMode="auto">
          <a:xfrm>
            <a:off x="-107950" y="44450"/>
            <a:ext cx="9432925" cy="755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3600" b="1" dirty="0">
                <a:latin typeface="Arial" charset="0"/>
                <a:ea typeface="ＭＳ Ｐゴシック" charset="-128"/>
              </a:rPr>
              <a:t>Genome assembly using long reads</a:t>
            </a:r>
          </a:p>
        </p:txBody>
      </p:sp>
      <p:pic>
        <p:nvPicPr>
          <p:cNvPr id="97282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27738"/>
            <a:ext cx="91440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3" name="TextBox 2"/>
          <p:cNvSpPr txBox="1"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97284" name="Picture 1" descr="puzzl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537" y="1268760"/>
            <a:ext cx="6954925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5294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27738"/>
            <a:ext cx="91440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3" name="TextBox 2"/>
          <p:cNvSpPr txBox="1"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" name="Rubrik 1">
            <a:extLst>
              <a:ext uri="{FF2B5EF4-FFF2-40B4-BE49-F238E27FC236}">
                <a16:creationId xmlns:a16="http://schemas.microsoft.com/office/drawing/2014/main" id="{9A53BB1A-E9B5-E146-88AD-79E7F0AD8DE6}"/>
              </a:ext>
            </a:extLst>
          </p:cNvPr>
          <p:cNvSpPr txBox="1">
            <a:spLocks/>
          </p:cNvSpPr>
          <p:nvPr/>
        </p:nvSpPr>
        <p:spPr bwMode="auto">
          <a:xfrm>
            <a:off x="1371600" y="-242888"/>
            <a:ext cx="7010400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altLang="sv-SE" sz="3600">
                <a:latin typeface="Arial" panose="020B0604020202020204" pitchFamily="34" charset="0"/>
                <a:ea typeface="ＭＳ Ｐゴシック" panose="020B0600070205080204" pitchFamily="34" charset="-128"/>
              </a:rPr>
              <a:t>PacBio assembly analysis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04ED9D5D-99D7-F54A-B8D4-6DCC0BB1B9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765175"/>
            <a:ext cx="8353425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35000"/>
              </a:spcBef>
              <a:buFontTx/>
              <a:buChar char="•"/>
            </a:pPr>
            <a:r>
              <a:rPr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Simple -- just click a button! (for small genomes)</a:t>
            </a:r>
          </a:p>
        </p:txBody>
      </p:sp>
      <p:pic>
        <p:nvPicPr>
          <p:cNvPr id="8" name="Picture 1" descr="tmp3.tiff">
            <a:extLst>
              <a:ext uri="{FF2B5EF4-FFF2-40B4-BE49-F238E27FC236}">
                <a16:creationId xmlns:a16="http://schemas.microsoft.com/office/drawing/2014/main" id="{FCC9175C-4CCC-3F4F-BDBD-8448200C10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341438"/>
            <a:ext cx="7596188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28218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27738"/>
            <a:ext cx="91440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3" name="TextBox 2"/>
          <p:cNvSpPr txBox="1"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" name="Rubrik 1">
            <a:extLst>
              <a:ext uri="{FF2B5EF4-FFF2-40B4-BE49-F238E27FC236}">
                <a16:creationId xmlns:a16="http://schemas.microsoft.com/office/drawing/2014/main" id="{D69830DE-9CCE-4741-9BCE-8913DE4217BC}"/>
              </a:ext>
            </a:extLst>
          </p:cNvPr>
          <p:cNvSpPr txBox="1">
            <a:spLocks/>
          </p:cNvSpPr>
          <p:nvPr/>
        </p:nvSpPr>
        <p:spPr bwMode="auto">
          <a:xfrm>
            <a:off x="1435691" y="-242888"/>
            <a:ext cx="7010400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altLang="sv-SE" sz="3600">
                <a:latin typeface="Arial" panose="020B0604020202020204" pitchFamily="34" charset="0"/>
                <a:ea typeface="ＭＳ Ｐゴシック" panose="020B0600070205080204" pitchFamily="34" charset="-128"/>
              </a:rPr>
              <a:t>PacBio assembly, example result</a:t>
            </a: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B0E835A7-4901-1E47-9BD4-6ECA136B95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554" y="765175"/>
            <a:ext cx="8964612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35000"/>
              </a:spcBef>
              <a:buFontTx/>
              <a:buChar char="•"/>
            </a:pPr>
            <a:r>
              <a:rPr lang="en-US" altLang="ja-JP" sz="2800">
                <a:latin typeface="Arial" panose="020B0604020202020204" pitchFamily="34" charset="0"/>
                <a:cs typeface="Arial" panose="020B0604020202020204" pitchFamily="34" charset="0"/>
              </a:rPr>
              <a:t>Example: Complete assembly of a bacterial genome </a:t>
            </a:r>
          </a:p>
        </p:txBody>
      </p:sp>
      <p:pic>
        <p:nvPicPr>
          <p:cNvPr id="11" name="Picture 1028" descr="francisella">
            <a:extLst>
              <a:ext uri="{FF2B5EF4-FFF2-40B4-BE49-F238E27FC236}">
                <a16:creationId xmlns:a16="http://schemas.microsoft.com/office/drawing/2014/main" id="{8821702F-8F4F-3840-AB98-E77CA142F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49"/>
          <a:stretch>
            <a:fillRect/>
          </a:stretch>
        </p:blipFill>
        <p:spPr bwMode="auto">
          <a:xfrm>
            <a:off x="1756366" y="1412875"/>
            <a:ext cx="6689725" cy="5171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19540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27738"/>
            <a:ext cx="91440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3" name="TextBox 2"/>
          <p:cNvSpPr txBox="1"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" name="Rubrik 1">
            <a:extLst>
              <a:ext uri="{FF2B5EF4-FFF2-40B4-BE49-F238E27FC236}">
                <a16:creationId xmlns:a16="http://schemas.microsoft.com/office/drawing/2014/main" id="{58597792-FFC7-544E-88F4-02D57D793538}"/>
              </a:ext>
            </a:extLst>
          </p:cNvPr>
          <p:cNvSpPr txBox="1">
            <a:spLocks/>
          </p:cNvSpPr>
          <p:nvPr/>
        </p:nvSpPr>
        <p:spPr bwMode="auto">
          <a:xfrm>
            <a:off x="217681" y="-242888"/>
            <a:ext cx="9074150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altLang="sv-SE" sz="36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PacBio assembly – also for large genomes </a:t>
            </a:r>
          </a:p>
        </p:txBody>
      </p:sp>
      <p:pic>
        <p:nvPicPr>
          <p:cNvPr id="10" name="Picture 1" descr="tmp.tiff">
            <a:extLst>
              <a:ext uri="{FF2B5EF4-FFF2-40B4-BE49-F238E27FC236}">
                <a16:creationId xmlns:a16="http://schemas.microsoft.com/office/drawing/2014/main" id="{154BDCD2-FFFC-124F-9B5A-19637730C8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" y="1700808"/>
            <a:ext cx="9144000" cy="379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26845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CD284C7-8DB9-7446-BF7B-5C8730EE7C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2520" cy="6955838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 bwMode="auto">
          <a:xfrm>
            <a:off x="286079" y="80963"/>
            <a:ext cx="8846045" cy="11430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sz="3600" dirty="0">
                <a:latin typeface="Arial" charset="0"/>
              </a:rPr>
              <a:t>De novo assembly of </a:t>
            </a:r>
            <a:r>
              <a:rPr lang="en-US" sz="3600">
                <a:latin typeface="Arial" charset="0"/>
              </a:rPr>
              <a:t>Swedish genomes</a:t>
            </a:r>
          </a:p>
        </p:txBody>
      </p:sp>
      <p:sp>
        <p:nvSpPr>
          <p:cNvPr id="16386" name="Content Placeholder 2"/>
          <p:cNvSpPr>
            <a:spLocks noGrp="1"/>
          </p:cNvSpPr>
          <p:nvPr>
            <p:ph idx="1"/>
          </p:nvPr>
        </p:nvSpPr>
        <p:spPr bwMode="auto">
          <a:xfrm>
            <a:off x="155451" y="1101990"/>
            <a:ext cx="8691666" cy="685799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lnSpc>
                <a:spcPct val="110000"/>
              </a:lnSpc>
              <a:buFont typeface="Arial" charset="0"/>
              <a:buNone/>
            </a:pPr>
            <a:r>
              <a:rPr lang="en-GB" sz="2400" dirty="0">
                <a:latin typeface="Arial" charset="0"/>
              </a:rPr>
              <a:t>Long-read </a:t>
            </a:r>
            <a:r>
              <a:rPr lang="en-GB" sz="2400" i="1" dirty="0">
                <a:latin typeface="Arial" charset="0"/>
              </a:rPr>
              <a:t>de novo</a:t>
            </a:r>
            <a:r>
              <a:rPr lang="en-GB" sz="2400" dirty="0">
                <a:latin typeface="Arial" charset="0"/>
              </a:rPr>
              <a:t> sequencing of 2 individuals: </a:t>
            </a:r>
          </a:p>
        </p:txBody>
      </p:sp>
      <p:sp>
        <p:nvSpPr>
          <p:cNvPr id="8" name="Oval 7"/>
          <p:cNvSpPr/>
          <p:nvPr/>
        </p:nvSpPr>
        <p:spPr>
          <a:xfrm>
            <a:off x="5892819" y="2692707"/>
            <a:ext cx="127000" cy="127000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val 8"/>
          <p:cNvSpPr/>
          <p:nvPr/>
        </p:nvSpPr>
        <p:spPr>
          <a:xfrm rot="19736256">
            <a:off x="5743594" y="2548244"/>
            <a:ext cx="422275" cy="393700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390" name="Picture 3" descr="Skärmavbild 2015-10-26 kl. 08.58.5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6" r="10973"/>
          <a:stretch>
            <a:fillRect/>
          </a:stretch>
        </p:blipFill>
        <p:spPr bwMode="auto">
          <a:xfrm>
            <a:off x="2492394" y="1870382"/>
            <a:ext cx="5761037" cy="411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Oval 31"/>
          <p:cNvSpPr/>
          <p:nvPr/>
        </p:nvSpPr>
        <p:spPr>
          <a:xfrm>
            <a:off x="5521344" y="3700769"/>
            <a:ext cx="127000" cy="127000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Oval 32"/>
          <p:cNvSpPr/>
          <p:nvPr/>
        </p:nvSpPr>
        <p:spPr>
          <a:xfrm rot="19736256">
            <a:off x="5372119" y="3556307"/>
            <a:ext cx="422275" cy="393700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4" name="Straight Arrow Connector 33"/>
          <p:cNvCxnSpPr>
            <a:endCxn id="33" idx="1"/>
          </p:cNvCxnSpPr>
          <p:nvPr/>
        </p:nvCxnSpPr>
        <p:spPr>
          <a:xfrm>
            <a:off x="2781319" y="2827644"/>
            <a:ext cx="2603500" cy="882650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Oval 34"/>
          <p:cNvSpPr/>
          <p:nvPr/>
        </p:nvSpPr>
        <p:spPr>
          <a:xfrm>
            <a:off x="4524394" y="4183369"/>
            <a:ext cx="127000" cy="127000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Oval 35"/>
          <p:cNvSpPr/>
          <p:nvPr/>
        </p:nvSpPr>
        <p:spPr>
          <a:xfrm rot="19736256">
            <a:off x="4375169" y="4038907"/>
            <a:ext cx="422275" cy="393700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7" name="Straight Arrow Connector 36"/>
          <p:cNvCxnSpPr>
            <a:endCxn id="36" idx="1"/>
          </p:cNvCxnSpPr>
          <p:nvPr/>
        </p:nvCxnSpPr>
        <p:spPr>
          <a:xfrm>
            <a:off x="2708294" y="3021319"/>
            <a:ext cx="1677987" cy="117157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397" name="TextBox 10"/>
          <p:cNvSpPr txBox="1">
            <a:spLocks noChangeArrowheads="1"/>
          </p:cNvSpPr>
          <p:nvPr/>
        </p:nvSpPr>
        <p:spPr bwMode="auto">
          <a:xfrm>
            <a:off x="4618056" y="3022907"/>
            <a:ext cx="9461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Male</a:t>
            </a:r>
          </a:p>
        </p:txBody>
      </p:sp>
      <p:sp>
        <p:nvSpPr>
          <p:cNvPr id="16398" name="TextBox 10"/>
          <p:cNvSpPr txBox="1">
            <a:spLocks noChangeArrowheads="1"/>
          </p:cNvSpPr>
          <p:nvPr/>
        </p:nvSpPr>
        <p:spPr bwMode="auto">
          <a:xfrm>
            <a:off x="2852756" y="3886507"/>
            <a:ext cx="1320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Female</a:t>
            </a:r>
          </a:p>
        </p:txBody>
      </p:sp>
      <p:sp>
        <p:nvSpPr>
          <p:cNvPr id="19" name="TextBox 5"/>
          <p:cNvSpPr txBox="1">
            <a:spLocks noChangeArrowheads="1"/>
          </p:cNvSpPr>
          <p:nvPr/>
        </p:nvSpPr>
        <p:spPr bwMode="auto">
          <a:xfrm>
            <a:off x="331806" y="2530782"/>
            <a:ext cx="2592388" cy="7080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Reference genome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individuals</a:t>
            </a:r>
          </a:p>
        </p:txBody>
      </p:sp>
    </p:spTree>
    <p:extLst>
      <p:ext uri="{BB962C8B-B14F-4D97-AF65-F5344CB8AC3E}">
        <p14:creationId xmlns:p14="http://schemas.microsoft.com/office/powerpoint/2010/main" val="2639693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 bwMode="auto">
          <a:xfrm>
            <a:off x="179388" y="80963"/>
            <a:ext cx="8964612" cy="11430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3600">
                <a:latin typeface="Arial" charset="0"/>
              </a:rPr>
              <a:t>Available data for two reference individuals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1672984"/>
              </p:ext>
            </p:extLst>
          </p:nvPr>
        </p:nvGraphicFramePr>
        <p:xfrm>
          <a:off x="899592" y="1124744"/>
          <a:ext cx="7861550" cy="4054211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36403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212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9173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Arial"/>
                          <a:cs typeface="Arial"/>
                        </a:rPr>
                        <a:t>Data type</a:t>
                      </a:r>
                      <a:endParaRPr lang="en-US" sz="2800" i="0" dirty="0">
                        <a:latin typeface="Arial"/>
                        <a:cs typeface="Arial"/>
                      </a:endParaRPr>
                    </a:p>
                  </a:txBody>
                  <a:tcPr marL="91422" marR="91422" marT="45691" marB="45691"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Arial"/>
                          <a:cs typeface="Arial"/>
                        </a:rPr>
                        <a:t>Amount (per</a:t>
                      </a:r>
                      <a:r>
                        <a:rPr lang="en-US" sz="2800" baseline="0" dirty="0">
                          <a:latin typeface="Arial"/>
                          <a:cs typeface="Arial"/>
                        </a:rPr>
                        <a:t> individual)</a:t>
                      </a:r>
                      <a:endParaRPr lang="en-US" sz="2800" dirty="0">
                        <a:latin typeface="Arial"/>
                        <a:cs typeface="Arial"/>
                      </a:endParaRPr>
                    </a:p>
                  </a:txBody>
                  <a:tcPr marL="91422" marR="91422" marT="45691" marB="4569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173">
                <a:tc>
                  <a:txBody>
                    <a:bodyPr/>
                    <a:lstStyle/>
                    <a:p>
                      <a:r>
                        <a:rPr lang="en-US" sz="2800" b="1" dirty="0">
                          <a:latin typeface="Arial"/>
                          <a:cs typeface="Arial"/>
                        </a:rPr>
                        <a:t>SMRT </a:t>
                      </a:r>
                      <a:r>
                        <a:rPr lang="en-US" sz="2800" b="1" dirty="0" err="1">
                          <a:latin typeface="Arial"/>
                          <a:cs typeface="Arial"/>
                        </a:rPr>
                        <a:t>PacBio</a:t>
                      </a:r>
                      <a:r>
                        <a:rPr lang="en-US" sz="2800" b="1" baseline="0" dirty="0">
                          <a:latin typeface="Arial"/>
                          <a:cs typeface="Arial"/>
                        </a:rPr>
                        <a:t> </a:t>
                      </a:r>
                      <a:endParaRPr lang="en-US" sz="2800" b="1" i="1" dirty="0">
                        <a:latin typeface="Arial"/>
                        <a:cs typeface="Arial"/>
                      </a:endParaRPr>
                    </a:p>
                  </a:txBody>
                  <a:tcPr marL="91422" marR="91422" marT="45691" marB="45691"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Arial"/>
                          <a:cs typeface="Arial"/>
                        </a:rPr>
                        <a:t>75</a:t>
                      </a:r>
                      <a:r>
                        <a:rPr lang="en-US" sz="2800" baseline="0" dirty="0">
                          <a:latin typeface="Arial"/>
                          <a:cs typeface="Arial"/>
                        </a:rPr>
                        <a:t>X coverage</a:t>
                      </a:r>
                      <a:endParaRPr lang="en-US" sz="2800" b="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91422" marR="91422" marT="45691" marB="4569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173"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latin typeface="Arial"/>
                          <a:cs typeface="Arial"/>
                        </a:rPr>
                        <a:t>BioNano</a:t>
                      </a:r>
                      <a:endParaRPr lang="en-US" sz="2800" b="1" i="1" dirty="0">
                        <a:latin typeface="Arial"/>
                        <a:cs typeface="Arial"/>
                      </a:endParaRPr>
                    </a:p>
                  </a:txBody>
                  <a:tcPr marL="91422" marR="91422" marT="45691" marB="45691"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Arial"/>
                          <a:cs typeface="Arial"/>
                        </a:rPr>
                        <a:t>2 x 100X coverage</a:t>
                      </a:r>
                      <a:endParaRPr lang="en-US" sz="2800" b="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91422" marR="91422" marT="45691" marB="4569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9173">
                <a:tc>
                  <a:txBody>
                    <a:bodyPr/>
                    <a:lstStyle/>
                    <a:p>
                      <a:r>
                        <a:rPr lang="en-US" sz="2800" b="1" dirty="0">
                          <a:latin typeface="Arial"/>
                          <a:cs typeface="Arial"/>
                        </a:rPr>
                        <a:t>10X Chromium</a:t>
                      </a:r>
                      <a:endParaRPr lang="en-US" sz="2800" b="1" i="1" dirty="0">
                        <a:latin typeface="Arial"/>
                        <a:cs typeface="Arial"/>
                      </a:endParaRPr>
                    </a:p>
                  </a:txBody>
                  <a:tcPr marL="91422" marR="91422" marT="45691" marB="45691"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Arial"/>
                          <a:cs typeface="Arial"/>
                        </a:rPr>
                        <a:t>50X coverage</a:t>
                      </a:r>
                      <a:endParaRPr lang="en-US" sz="2800" b="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91422" marR="91422" marT="45691" marB="4569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9173"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latin typeface="Arial"/>
                          <a:cs typeface="Arial"/>
                        </a:rPr>
                        <a:t>Illumina</a:t>
                      </a:r>
                      <a:r>
                        <a:rPr lang="en-US" sz="2800" b="1" dirty="0">
                          <a:latin typeface="Arial"/>
                          <a:cs typeface="Arial"/>
                        </a:rPr>
                        <a:t> WGS</a:t>
                      </a:r>
                      <a:endParaRPr lang="en-US" sz="2800" b="1" i="1" dirty="0">
                        <a:latin typeface="Arial"/>
                        <a:cs typeface="Arial"/>
                      </a:endParaRPr>
                    </a:p>
                  </a:txBody>
                  <a:tcPr marL="91422" marR="91422" marT="45691" marB="45691"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Arial"/>
                          <a:cs typeface="Arial"/>
                        </a:rPr>
                        <a:t>30X</a:t>
                      </a:r>
                      <a:r>
                        <a:rPr lang="en-US" sz="2800" baseline="0" dirty="0">
                          <a:latin typeface="Arial"/>
                          <a:cs typeface="Arial"/>
                        </a:rPr>
                        <a:t> coverage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91422" marR="91422" marT="45691" marB="45691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9173">
                <a:tc>
                  <a:txBody>
                    <a:bodyPr/>
                    <a:lstStyle/>
                    <a:p>
                      <a:r>
                        <a:rPr lang="en-US" sz="2800" b="1" i="0" dirty="0">
                          <a:latin typeface="Arial"/>
                          <a:cs typeface="Arial"/>
                        </a:rPr>
                        <a:t>Oxford Nanopore</a:t>
                      </a:r>
                    </a:p>
                  </a:txBody>
                  <a:tcPr marL="91422" marR="91422" marT="45691" marB="45691"/>
                </a:tc>
                <a:tc>
                  <a:txBody>
                    <a:bodyPr/>
                    <a:lstStyle/>
                    <a:p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30X coverage</a:t>
                      </a:r>
                    </a:p>
                  </a:txBody>
                  <a:tcPr marL="91422" marR="91422" marT="45691" marB="45691"/>
                </a:tc>
                <a:extLst>
                  <a:ext uri="{0D108BD9-81ED-4DB2-BD59-A6C34878D82A}">
                    <a16:rowId xmlns:a16="http://schemas.microsoft.com/office/drawing/2014/main" val="1374187522"/>
                  </a:ext>
                </a:extLst>
              </a:tr>
              <a:tr h="579173">
                <a:tc>
                  <a:txBody>
                    <a:bodyPr/>
                    <a:lstStyle/>
                    <a:p>
                      <a:r>
                        <a:rPr lang="en-US" sz="2800" b="1" i="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MGI</a:t>
                      </a:r>
                    </a:p>
                  </a:txBody>
                  <a:tcPr marL="91422" marR="91422" marT="45691" marB="45691"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Arial"/>
                          <a:cs typeface="Arial"/>
                        </a:rPr>
                        <a:t>??X coverage</a:t>
                      </a:r>
                      <a:endParaRPr lang="en-US" sz="2800" b="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91422" marR="91422" marT="45691" marB="45691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8451" name="Content Placeholder 2"/>
          <p:cNvSpPr txBox="1">
            <a:spLocks/>
          </p:cNvSpPr>
          <p:nvPr/>
        </p:nvSpPr>
        <p:spPr bwMode="auto">
          <a:xfrm>
            <a:off x="288925" y="5590922"/>
            <a:ext cx="8891588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0" fontAlgn="auto" latinLnBrk="0" hangingPunct="0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Aim: use all this data to create high-quality references!</a:t>
            </a:r>
          </a:p>
        </p:txBody>
      </p:sp>
    </p:spTree>
    <p:extLst>
      <p:ext uri="{BB962C8B-B14F-4D97-AF65-F5344CB8AC3E}">
        <p14:creationId xmlns:p14="http://schemas.microsoft.com/office/powerpoint/2010/main" val="34072441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 bwMode="auto">
          <a:xfrm>
            <a:off x="34925" y="80963"/>
            <a:ext cx="8964613" cy="684212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3600">
                <a:latin typeface="Arial" charset="0"/>
              </a:rPr>
              <a:t>De novo assembly of 75X PacBio data</a:t>
            </a:r>
          </a:p>
        </p:txBody>
      </p:sp>
      <p:pic>
        <p:nvPicPr>
          <p:cNvPr id="20482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27738"/>
            <a:ext cx="91440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Box 2"/>
          <p:cNvSpPr txBox="1"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  <p:sp>
        <p:nvSpPr>
          <p:cNvPr id="20484" name="TextBox 4"/>
          <p:cNvSpPr txBox="1">
            <a:spLocks noChangeArrowheads="1"/>
          </p:cNvSpPr>
          <p:nvPr/>
        </p:nvSpPr>
        <p:spPr bwMode="auto">
          <a:xfrm>
            <a:off x="646113" y="923925"/>
            <a:ext cx="31940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Assembly (FALCON)</a:t>
            </a:r>
          </a:p>
        </p:txBody>
      </p:sp>
      <p:sp>
        <p:nvSpPr>
          <p:cNvPr id="20485" name="TextBox 9"/>
          <p:cNvSpPr txBox="1">
            <a:spLocks noChangeArrowheads="1"/>
          </p:cNvSpPr>
          <p:nvPr/>
        </p:nvSpPr>
        <p:spPr bwMode="auto">
          <a:xfrm>
            <a:off x="4572000" y="923925"/>
            <a:ext cx="43068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Error correction (2 x Quiver)</a:t>
            </a:r>
          </a:p>
        </p:txBody>
      </p:sp>
      <p:pic>
        <p:nvPicPr>
          <p:cNvPr id="20486" name="Picture 5" descr="falcon-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0" y="1427163"/>
            <a:ext cx="2520950" cy="141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ight Arrow 6"/>
          <p:cNvSpPr/>
          <p:nvPr/>
        </p:nvSpPr>
        <p:spPr>
          <a:xfrm>
            <a:off x="3851275" y="1644650"/>
            <a:ext cx="865188" cy="8636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488" name="Picture 7" descr="hgap_fig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44"/>
          <a:stretch>
            <a:fillRect/>
          </a:stretch>
        </p:blipFill>
        <p:spPr bwMode="auto">
          <a:xfrm>
            <a:off x="5443538" y="1411288"/>
            <a:ext cx="2493962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286870" y="3914587"/>
          <a:ext cx="8587347" cy="2590800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31670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880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321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8160">
                <a:tc>
                  <a:txBody>
                    <a:bodyPr/>
                    <a:lstStyle/>
                    <a:p>
                      <a:endParaRPr lang="en-US" sz="2800" dirty="0">
                        <a:latin typeface="Arial"/>
                        <a:cs typeface="Arial"/>
                      </a:endParaRPr>
                    </a:p>
                  </a:txBody>
                  <a:tcPr marL="91421" marR="91421"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Arial"/>
                          <a:cs typeface="Arial"/>
                        </a:rPr>
                        <a:t>Individual 1</a:t>
                      </a:r>
                      <a:endParaRPr lang="en-US" sz="2800" b="1" dirty="0">
                        <a:latin typeface="Arial"/>
                        <a:cs typeface="Arial"/>
                      </a:endParaRPr>
                    </a:p>
                  </a:txBody>
                  <a:tcPr marL="91421" marR="91421"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Arial"/>
                          <a:cs typeface="Arial"/>
                        </a:rPr>
                        <a:t>Individual 2</a:t>
                      </a:r>
                      <a:endParaRPr lang="en-US" sz="2800" b="1" dirty="0">
                        <a:latin typeface="Arial"/>
                        <a:cs typeface="Arial"/>
                      </a:endParaRPr>
                    </a:p>
                  </a:txBody>
                  <a:tcPr marL="91421" marR="9142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algn="r"/>
                      <a:r>
                        <a:rPr lang="en-US" sz="2800" b="1" dirty="0">
                          <a:latin typeface="Arial"/>
                          <a:cs typeface="Arial"/>
                        </a:rPr>
                        <a:t>Assembly size</a:t>
                      </a:r>
                    </a:p>
                  </a:txBody>
                  <a:tcPr marL="91421" marR="91421"/>
                </a:tc>
                <a:tc>
                  <a:txBody>
                    <a:bodyPr/>
                    <a:lstStyle/>
                    <a:p>
                      <a:r>
                        <a:rPr lang="is-IS" sz="2800" kern="1200" dirty="0">
                          <a:effectLst/>
                          <a:latin typeface="Arial"/>
                          <a:cs typeface="Arial"/>
                        </a:rPr>
                        <a:t>3,039,619,582 </a:t>
                      </a:r>
                      <a:endParaRPr lang="is-IS" sz="4000" dirty="0">
                        <a:effectLst/>
                        <a:latin typeface="Arial"/>
                        <a:cs typeface="Arial"/>
                      </a:endParaRPr>
                    </a:p>
                  </a:txBody>
                  <a:tcPr marL="91421" marR="91421"/>
                </a:tc>
                <a:tc>
                  <a:txBody>
                    <a:bodyPr/>
                    <a:lstStyle/>
                    <a:p>
                      <a:r>
                        <a:rPr lang="is-IS" sz="2800" kern="1200" dirty="0">
                          <a:effectLst/>
                          <a:latin typeface="Arial"/>
                          <a:cs typeface="Arial"/>
                        </a:rPr>
                        <a:t>3,024,752,299</a:t>
                      </a:r>
                      <a:endParaRPr lang="is-IS" sz="4000" dirty="0">
                        <a:effectLst/>
                        <a:latin typeface="Arial"/>
                        <a:cs typeface="Arial"/>
                      </a:endParaRPr>
                    </a:p>
                  </a:txBody>
                  <a:tcPr marL="91421" marR="9142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algn="r"/>
                      <a:r>
                        <a:rPr lang="en-US" sz="2800" b="1" dirty="0">
                          <a:latin typeface="Arial"/>
                          <a:cs typeface="Arial"/>
                        </a:rPr>
                        <a:t>Nr </a:t>
                      </a:r>
                      <a:r>
                        <a:rPr lang="en-US" sz="2800" b="1" dirty="0" err="1">
                          <a:latin typeface="Arial"/>
                          <a:cs typeface="Arial"/>
                        </a:rPr>
                        <a:t>contigs</a:t>
                      </a:r>
                      <a:endParaRPr lang="en-US" sz="2800" b="1" dirty="0">
                        <a:latin typeface="Arial"/>
                        <a:cs typeface="Arial"/>
                      </a:endParaRPr>
                    </a:p>
                  </a:txBody>
                  <a:tcPr marL="91421" marR="91421"/>
                </a:tc>
                <a:tc>
                  <a:txBody>
                    <a:bodyPr/>
                    <a:lstStyle/>
                    <a:p>
                      <a:r>
                        <a:rPr lang="is-IS" sz="2800" kern="1200" dirty="0">
                          <a:effectLst/>
                          <a:latin typeface="Arial"/>
                          <a:cs typeface="Arial"/>
                        </a:rPr>
                        <a:t>11,249 </a:t>
                      </a:r>
                      <a:endParaRPr lang="is-IS" sz="4000" dirty="0">
                        <a:effectLst/>
                        <a:latin typeface="Arial"/>
                        <a:cs typeface="Arial"/>
                      </a:endParaRPr>
                    </a:p>
                  </a:txBody>
                  <a:tcPr marL="91421" marR="9142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s-IS" sz="2800" kern="1200" dirty="0">
                          <a:effectLst/>
                          <a:latin typeface="Arial"/>
                          <a:cs typeface="Arial"/>
                        </a:rPr>
                        <a:t>11,601 </a:t>
                      </a:r>
                      <a:endParaRPr lang="is-IS" sz="4000" dirty="0">
                        <a:effectLst/>
                        <a:latin typeface="Arial"/>
                        <a:cs typeface="Arial"/>
                      </a:endParaRPr>
                    </a:p>
                  </a:txBody>
                  <a:tcPr marL="91421" marR="9142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algn="r"/>
                      <a:r>
                        <a:rPr lang="en-US" sz="2800" b="1" dirty="0">
                          <a:latin typeface="Arial"/>
                          <a:cs typeface="Arial"/>
                        </a:rPr>
                        <a:t>Longest </a:t>
                      </a:r>
                      <a:r>
                        <a:rPr lang="en-US" sz="2800" b="1" dirty="0" err="1">
                          <a:latin typeface="Arial"/>
                          <a:cs typeface="Arial"/>
                        </a:rPr>
                        <a:t>contig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 marL="91421" marR="9142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800" kern="1200" dirty="0">
                          <a:effectLst/>
                          <a:latin typeface="Arial"/>
                          <a:cs typeface="Arial"/>
                        </a:rPr>
                        <a:t>36,8</a:t>
                      </a:r>
                      <a:r>
                        <a:rPr lang="cs-CZ" sz="2800" kern="1200" baseline="0" dirty="0"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cs-CZ" sz="2800" kern="1200" baseline="0" dirty="0" err="1">
                          <a:effectLst/>
                          <a:latin typeface="Arial"/>
                          <a:cs typeface="Arial"/>
                        </a:rPr>
                        <a:t>Mb</a:t>
                      </a:r>
                      <a:endParaRPr lang="cs-CZ" sz="4000" dirty="0">
                        <a:effectLst/>
                        <a:latin typeface="Arial"/>
                        <a:cs typeface="Arial"/>
                      </a:endParaRPr>
                    </a:p>
                  </a:txBody>
                  <a:tcPr marL="91421" marR="91421"/>
                </a:tc>
                <a:tc>
                  <a:txBody>
                    <a:bodyPr/>
                    <a:lstStyle/>
                    <a:p>
                      <a:r>
                        <a:rPr lang="is-IS" sz="2800" kern="1200" dirty="0">
                          <a:effectLst/>
                          <a:latin typeface="Arial"/>
                          <a:cs typeface="Arial"/>
                        </a:rPr>
                        <a:t>54,1</a:t>
                      </a:r>
                      <a:r>
                        <a:rPr lang="is-IS" sz="2800" kern="1200" baseline="0" dirty="0">
                          <a:effectLst/>
                          <a:latin typeface="Arial"/>
                          <a:cs typeface="Arial"/>
                        </a:rPr>
                        <a:t> M</a:t>
                      </a:r>
                      <a:r>
                        <a:rPr lang="is-IS" sz="2800" kern="1200" dirty="0">
                          <a:effectLst/>
                          <a:latin typeface="Arial"/>
                          <a:cs typeface="Arial"/>
                        </a:rPr>
                        <a:t>b</a:t>
                      </a:r>
                      <a:endParaRPr lang="is-IS" sz="4000" dirty="0">
                        <a:effectLst/>
                        <a:latin typeface="Arial"/>
                        <a:cs typeface="Arial"/>
                      </a:endParaRPr>
                    </a:p>
                  </a:txBody>
                  <a:tcPr marL="91421" marR="9142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algn="r"/>
                      <a:r>
                        <a:rPr lang="en-US" sz="2800" b="1" dirty="0">
                          <a:latin typeface="Arial"/>
                          <a:cs typeface="Arial"/>
                        </a:rPr>
                        <a:t>N50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 marL="91421" marR="9142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s-IS" sz="2800" kern="1200" dirty="0">
                          <a:effectLst/>
                          <a:latin typeface="Arial"/>
                          <a:cs typeface="Arial"/>
                        </a:rPr>
                        <a:t>8,9</a:t>
                      </a:r>
                      <a:r>
                        <a:rPr lang="is-IS" sz="2800" kern="1200" baseline="0" dirty="0">
                          <a:effectLst/>
                          <a:latin typeface="Arial"/>
                          <a:cs typeface="Arial"/>
                        </a:rPr>
                        <a:t> Mb</a:t>
                      </a:r>
                      <a:endParaRPr lang="is-IS" sz="4000" dirty="0">
                        <a:effectLst/>
                        <a:latin typeface="Arial"/>
                        <a:cs typeface="Arial"/>
                      </a:endParaRPr>
                    </a:p>
                  </a:txBody>
                  <a:tcPr marL="91421" marR="91421"/>
                </a:tc>
                <a:tc>
                  <a:txBody>
                    <a:bodyPr/>
                    <a:lstStyle/>
                    <a:p>
                      <a:r>
                        <a:rPr lang="is-IS" sz="2800" kern="1200" dirty="0">
                          <a:effectLst/>
                          <a:latin typeface="Arial"/>
                          <a:cs typeface="Arial"/>
                        </a:rPr>
                        <a:t>8,3</a:t>
                      </a:r>
                      <a:r>
                        <a:rPr lang="is-IS" sz="2800" kern="1200" baseline="0" dirty="0">
                          <a:effectLst/>
                          <a:latin typeface="Arial"/>
                          <a:cs typeface="Arial"/>
                        </a:rPr>
                        <a:t> Mb</a:t>
                      </a:r>
                      <a:endParaRPr lang="is-IS" sz="4000" dirty="0">
                        <a:effectLst/>
                        <a:latin typeface="Arial"/>
                        <a:cs typeface="Arial"/>
                      </a:endParaRPr>
                    </a:p>
                  </a:txBody>
                  <a:tcPr marL="91421" marR="91421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1692275" y="2997200"/>
            <a:ext cx="5400675" cy="5762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</a:ln>
          <a:extLst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Analysis time: ~3 weeks/genome</a:t>
            </a:r>
          </a:p>
        </p:txBody>
      </p:sp>
    </p:spTree>
    <p:extLst>
      <p:ext uri="{BB962C8B-B14F-4D97-AF65-F5344CB8AC3E}">
        <p14:creationId xmlns:p14="http://schemas.microsoft.com/office/powerpoint/2010/main" val="22989690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 bwMode="auto">
          <a:xfrm>
            <a:off x="34925" y="80963"/>
            <a:ext cx="8964613" cy="684212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sz="3600">
                <a:latin typeface="Arial" charset="0"/>
              </a:rPr>
              <a:t>Aligning </a:t>
            </a:r>
            <a:r>
              <a:rPr lang="en-US" sz="3600" err="1">
                <a:latin typeface="Arial" charset="0"/>
              </a:rPr>
              <a:t>contigs</a:t>
            </a:r>
            <a:r>
              <a:rPr lang="en-US" sz="3600">
                <a:latin typeface="Arial" charset="0"/>
              </a:rPr>
              <a:t> to human reference</a:t>
            </a:r>
          </a:p>
        </p:txBody>
      </p:sp>
      <p:pic>
        <p:nvPicPr>
          <p:cNvPr id="24578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27738"/>
            <a:ext cx="91440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Box 2"/>
          <p:cNvSpPr txBox="1"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  <p:sp>
        <p:nvSpPr>
          <p:cNvPr id="24580" name="Content Placeholder 2"/>
          <p:cNvSpPr txBox="1">
            <a:spLocks/>
          </p:cNvSpPr>
          <p:nvPr/>
        </p:nvSpPr>
        <p:spPr bwMode="auto">
          <a:xfrm>
            <a:off x="179388" y="765175"/>
            <a:ext cx="8856662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0" fontAlgn="auto" latinLnBrk="0" hangingPunct="0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&gt; 99% of bases can be aligned to human reference (hg38)</a:t>
            </a:r>
          </a:p>
        </p:txBody>
      </p:sp>
      <p:cxnSp>
        <p:nvCxnSpPr>
          <p:cNvPr id="3" name="Straight Arrow Connector 2"/>
          <p:cNvCxnSpPr>
            <a:stCxn id="24582" idx="1"/>
          </p:cNvCxnSpPr>
          <p:nvPr/>
        </p:nvCxnSpPr>
        <p:spPr>
          <a:xfrm flipH="1">
            <a:off x="6902189" y="3803669"/>
            <a:ext cx="139880" cy="313680"/>
          </a:xfrm>
          <a:prstGeom prst="straightConnector1">
            <a:avLst/>
          </a:prstGeom>
          <a:ln w="5715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6948488" y="2122488"/>
            <a:ext cx="503237" cy="15875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9" b="4290"/>
          <a:stretch/>
        </p:blipFill>
        <p:spPr>
          <a:xfrm>
            <a:off x="326837" y="1274764"/>
            <a:ext cx="8662913" cy="5578620"/>
          </a:xfrm>
          <a:prstGeom prst="rect">
            <a:avLst/>
          </a:prstGeom>
        </p:spPr>
      </p:pic>
      <p:sp>
        <p:nvSpPr>
          <p:cNvPr id="24582" name="TextBox 2"/>
          <p:cNvSpPr txBox="1">
            <a:spLocks noChangeArrowheads="1"/>
          </p:cNvSpPr>
          <p:nvPr/>
        </p:nvSpPr>
        <p:spPr bwMode="auto">
          <a:xfrm>
            <a:off x="7042069" y="3572836"/>
            <a:ext cx="1947681" cy="461665"/>
          </a:xfrm>
          <a:prstGeom prst="rect">
            <a:avLst/>
          </a:prstGeom>
          <a:solidFill>
            <a:srgbClr val="FDEADA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Individual #1</a:t>
            </a:r>
          </a:p>
        </p:txBody>
      </p:sp>
      <p:sp>
        <p:nvSpPr>
          <p:cNvPr id="24583" name="TextBox 2"/>
          <p:cNvSpPr txBox="1">
            <a:spLocks noChangeArrowheads="1"/>
          </p:cNvSpPr>
          <p:nvPr/>
        </p:nvSpPr>
        <p:spPr bwMode="auto">
          <a:xfrm>
            <a:off x="7042069" y="4067774"/>
            <a:ext cx="1947682" cy="461665"/>
          </a:xfrm>
          <a:prstGeom prst="rect">
            <a:avLst/>
          </a:prstGeom>
          <a:solidFill>
            <a:srgbClr val="FDEADA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Individual #2</a:t>
            </a:r>
          </a:p>
        </p:txBody>
      </p:sp>
    </p:spTree>
    <p:extLst>
      <p:ext uri="{BB962C8B-B14F-4D97-AF65-F5344CB8AC3E}">
        <p14:creationId xmlns:p14="http://schemas.microsoft.com/office/powerpoint/2010/main" val="40060569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 bwMode="auto">
          <a:xfrm>
            <a:off x="34925" y="80963"/>
            <a:ext cx="9109075" cy="75565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3600">
                <a:latin typeface="Arial" charset="0"/>
              </a:rPr>
              <a:t>Discovery of ‘novel’ sequences</a:t>
            </a:r>
          </a:p>
        </p:txBody>
      </p:sp>
      <p:pic>
        <p:nvPicPr>
          <p:cNvPr id="28674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27738"/>
            <a:ext cx="91440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Box 2"/>
          <p:cNvSpPr txBox="1"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  <p:sp>
        <p:nvSpPr>
          <p:cNvPr id="28676" name="Content Placeholder 2"/>
          <p:cNvSpPr txBox="1">
            <a:spLocks/>
          </p:cNvSpPr>
          <p:nvPr/>
        </p:nvSpPr>
        <p:spPr bwMode="auto">
          <a:xfrm>
            <a:off x="179388" y="836613"/>
            <a:ext cx="8856662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0" fontAlgn="auto" latinLnBrk="0" hangingPunct="0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We find a lot of ‘novel’ sequence (NS), i.e. not matching hg38</a:t>
            </a:r>
          </a:p>
        </p:txBody>
      </p:sp>
      <p:sp>
        <p:nvSpPr>
          <p:cNvPr id="28677" name="TextBox 13"/>
          <p:cNvSpPr txBox="1">
            <a:spLocks noChangeArrowheads="1"/>
          </p:cNvSpPr>
          <p:nvPr/>
        </p:nvSpPr>
        <p:spPr bwMode="auto">
          <a:xfrm>
            <a:off x="2838450" y="1557338"/>
            <a:ext cx="18780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Individual 2</a:t>
            </a:r>
          </a:p>
        </p:txBody>
      </p:sp>
      <p:sp>
        <p:nvSpPr>
          <p:cNvPr id="7" name="Right Brace 6"/>
          <p:cNvSpPr/>
          <p:nvPr/>
        </p:nvSpPr>
        <p:spPr>
          <a:xfrm rot="5400000">
            <a:off x="3239294" y="1305719"/>
            <a:ext cx="720725" cy="6551613"/>
          </a:xfrm>
          <a:prstGeom prst="righ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Content Placeholder 2"/>
          <p:cNvSpPr txBox="1">
            <a:spLocks/>
          </p:cNvSpPr>
          <p:nvPr/>
        </p:nvSpPr>
        <p:spPr bwMode="auto">
          <a:xfrm>
            <a:off x="179388" y="5157788"/>
            <a:ext cx="7416800" cy="10795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~6 Mb of NS overlapping in all three genomes!</a:t>
            </a:r>
            <a:endParaRPr kumimoji="0" lang="en-GB" sz="105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  <a:p>
            <a:pPr marL="0" marR="0" lvl="0" indent="0" algn="ctr" defTabSz="457200" rtl="0" eaLnBrk="0" fontAlgn="auto" latinLnBrk="0" hangingPunct="0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sym typeface="Wingdings"/>
              </a:rPr>
              <a:t> Likely missing sequence in hg38 reference</a:t>
            </a: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  <a:p>
            <a:pPr marL="0" marR="0" lvl="0" indent="0" algn="ctr" defTabSz="457200" rtl="0" eaLnBrk="0" fontAlgn="auto" latinLnBrk="0" hangingPunct="0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GB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28680" name="TextBox 19"/>
          <p:cNvSpPr txBox="1">
            <a:spLocks noChangeArrowheads="1"/>
          </p:cNvSpPr>
          <p:nvPr/>
        </p:nvSpPr>
        <p:spPr bwMode="auto">
          <a:xfrm>
            <a:off x="554038" y="1557338"/>
            <a:ext cx="18780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Individual 1</a:t>
            </a:r>
          </a:p>
        </p:txBody>
      </p:sp>
      <p:sp>
        <p:nvSpPr>
          <p:cNvPr id="28681" name="TextBox 20"/>
          <p:cNvSpPr txBox="1">
            <a:spLocks noChangeArrowheads="1"/>
          </p:cNvSpPr>
          <p:nvPr/>
        </p:nvSpPr>
        <p:spPr bwMode="auto">
          <a:xfrm>
            <a:off x="5175250" y="1543050"/>
            <a:ext cx="1381125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Chinese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sng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sng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sng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sng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sng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8682" name="TextBox 12"/>
          <p:cNvSpPr txBox="1">
            <a:spLocks noChangeArrowheads="1"/>
          </p:cNvSpPr>
          <p:nvPr/>
        </p:nvSpPr>
        <p:spPr bwMode="auto">
          <a:xfrm>
            <a:off x="7094538" y="3704463"/>
            <a:ext cx="18875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Shi et al, 2016</a:t>
            </a:r>
          </a:p>
        </p:txBody>
      </p:sp>
      <p:pic>
        <p:nvPicPr>
          <p:cNvPr id="28683" name="Picture 2" descr="tmp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18" r="4803"/>
          <a:stretch>
            <a:fillRect/>
          </a:stretch>
        </p:blipFill>
        <p:spPr bwMode="auto">
          <a:xfrm>
            <a:off x="6843713" y="2284413"/>
            <a:ext cx="2265362" cy="136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5" name="Picture 4" descr="tmp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5"/>
          <a:stretch>
            <a:fillRect/>
          </a:stretch>
        </p:blipFill>
        <p:spPr bwMode="auto">
          <a:xfrm>
            <a:off x="882650" y="2060575"/>
            <a:ext cx="1312863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6" name="Picture 17" descr="tmp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5"/>
          <a:stretch>
            <a:fillRect/>
          </a:stretch>
        </p:blipFill>
        <p:spPr bwMode="auto">
          <a:xfrm>
            <a:off x="3108325" y="2060575"/>
            <a:ext cx="131445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7" name="Picture 19" descr="tmp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5"/>
          <a:stretch>
            <a:fillRect/>
          </a:stretch>
        </p:blipFill>
        <p:spPr bwMode="auto">
          <a:xfrm>
            <a:off x="5202238" y="2060575"/>
            <a:ext cx="131445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8" name="TextBox 19"/>
          <p:cNvSpPr txBox="1">
            <a:spLocks noChangeArrowheads="1"/>
          </p:cNvSpPr>
          <p:nvPr/>
        </p:nvSpPr>
        <p:spPr bwMode="auto">
          <a:xfrm>
            <a:off x="927100" y="3644900"/>
            <a:ext cx="12366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~14 Mb</a:t>
            </a:r>
          </a:p>
        </p:txBody>
      </p:sp>
      <p:sp>
        <p:nvSpPr>
          <p:cNvPr id="28689" name="TextBox 19"/>
          <p:cNvSpPr txBox="1">
            <a:spLocks noChangeArrowheads="1"/>
          </p:cNvSpPr>
          <p:nvPr/>
        </p:nvSpPr>
        <p:spPr bwMode="auto">
          <a:xfrm>
            <a:off x="3114675" y="3644900"/>
            <a:ext cx="12366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~10 Mb</a:t>
            </a:r>
          </a:p>
        </p:txBody>
      </p:sp>
      <p:sp>
        <p:nvSpPr>
          <p:cNvPr id="28690" name="TextBox 19"/>
          <p:cNvSpPr txBox="1">
            <a:spLocks noChangeArrowheads="1"/>
          </p:cNvSpPr>
          <p:nvPr/>
        </p:nvSpPr>
        <p:spPr bwMode="auto">
          <a:xfrm>
            <a:off x="5216525" y="3644900"/>
            <a:ext cx="1219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~13 Mb</a:t>
            </a:r>
          </a:p>
        </p:txBody>
      </p:sp>
      <p:sp>
        <p:nvSpPr>
          <p:cNvPr id="28691" name="TextBox 19"/>
          <p:cNvSpPr txBox="1">
            <a:spLocks noChangeArrowheads="1"/>
          </p:cNvSpPr>
          <p:nvPr/>
        </p:nvSpPr>
        <p:spPr bwMode="auto">
          <a:xfrm>
            <a:off x="1608138" y="4048125"/>
            <a:ext cx="39957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Amount of novel sequences</a:t>
            </a:r>
          </a:p>
        </p:txBody>
      </p:sp>
    </p:spTree>
    <p:extLst>
      <p:ext uri="{BB962C8B-B14F-4D97-AF65-F5344CB8AC3E}">
        <p14:creationId xmlns:p14="http://schemas.microsoft.com/office/powerpoint/2010/main" val="14320895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 bwMode="auto">
          <a:xfrm>
            <a:off x="34925" y="80963"/>
            <a:ext cx="9109075" cy="75565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sz="3600">
                <a:latin typeface="Arial" charset="0"/>
              </a:rPr>
              <a:t>Have novel sequences been seen before? </a:t>
            </a:r>
          </a:p>
        </p:txBody>
      </p:sp>
      <p:pic>
        <p:nvPicPr>
          <p:cNvPr id="3" name="Picture 2" descr="tmp.tif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96"/>
          <a:stretch/>
        </p:blipFill>
        <p:spPr>
          <a:xfrm>
            <a:off x="2139561" y="1756790"/>
            <a:ext cx="4863476" cy="393728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02735" y="6415157"/>
            <a:ext cx="2693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Manuscript in preparation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203128" y="967183"/>
            <a:ext cx="8856662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0" fontAlgn="auto" latinLnBrk="0" hangingPunct="0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Results of BLAST of NSs to NCBI database: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08223" y="1612990"/>
            <a:ext cx="3121689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 cmpd="sng"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Human BLAST hits: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Mainly BAC clones that have been Sanger sequenced but not placed in hg38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632112" y="3750665"/>
            <a:ext cx="3121689" cy="1200329"/>
          </a:xfrm>
          <a:prstGeom prst="rect">
            <a:avLst/>
          </a:prstGeom>
          <a:solidFill>
            <a:srgbClr val="FCD5B5"/>
          </a:solidFill>
          <a:ln w="28575" cmpd="sng"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 hit: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Novel</a:t>
            </a:r>
            <a:r>
              <a: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sv-SE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sequences</a:t>
            </a:r>
            <a:r>
              <a: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 never </a:t>
            </a:r>
            <a:r>
              <a:rPr kumimoji="0" lang="sv-SE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seen</a:t>
            </a:r>
            <a:r>
              <a: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sv-SE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before</a:t>
            </a:r>
            <a:r>
              <a: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(or at </a:t>
            </a:r>
            <a:r>
              <a:rPr kumimoji="0" lang="sv-SE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least</a:t>
            </a:r>
            <a:r>
              <a: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not </a:t>
            </a:r>
            <a:r>
              <a:rPr kumimoji="0" lang="sv-SE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deposited</a:t>
            </a:r>
            <a:r>
              <a: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in a </a:t>
            </a:r>
            <a:r>
              <a:rPr kumimoji="0" lang="sv-SE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database</a:t>
            </a:r>
            <a:r>
              <a: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)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3052" y="4197571"/>
            <a:ext cx="3121689" cy="1200329"/>
          </a:xfrm>
          <a:prstGeom prst="rect">
            <a:avLst/>
          </a:prstGeom>
          <a:solidFill>
            <a:srgbClr val="FCD5B5"/>
          </a:solidFill>
          <a:ln w="28575" cmpd="sng"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Non-human </a:t>
            </a:r>
            <a:r>
              <a:rPr kumimoji="0" lang="sv-SE" sz="1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primates</a:t>
            </a:r>
            <a:r>
              <a:rPr kumimoji="0" lang="sv-SE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Regions </a:t>
            </a:r>
            <a:r>
              <a:rPr kumimoji="0" lang="sv-SE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that</a:t>
            </a:r>
            <a:r>
              <a: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sv-SE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have</a:t>
            </a:r>
            <a:r>
              <a: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sv-SE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only</a:t>
            </a:r>
            <a:r>
              <a: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sv-SE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been</a:t>
            </a:r>
            <a:r>
              <a: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sv-SE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sequenced</a:t>
            </a:r>
            <a:r>
              <a: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in </a:t>
            </a:r>
            <a:r>
              <a:rPr kumimoji="0" lang="sv-SE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primates</a:t>
            </a:r>
            <a:r>
              <a: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sv-SE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before</a:t>
            </a:r>
            <a:r>
              <a: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 </a:t>
            </a:r>
            <a:r>
              <a:rPr kumimoji="0" lang="sv-SE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but</a:t>
            </a:r>
            <a:r>
              <a: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not in humans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47831" y="5186579"/>
            <a:ext cx="3400895" cy="1477328"/>
          </a:xfrm>
          <a:prstGeom prst="rect">
            <a:avLst/>
          </a:prstGeom>
          <a:solidFill>
            <a:srgbClr val="FCD5B5"/>
          </a:solidFill>
          <a:ln w="28575" cmpd="sng"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Other</a:t>
            </a:r>
            <a:r>
              <a:rPr kumimoji="0" lang="sv-SE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</a:t>
            </a:r>
            <a:r>
              <a:rPr kumimoji="0" lang="sv-SE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few</a:t>
            </a:r>
            <a:r>
              <a: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sv-SE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interesting</a:t>
            </a:r>
            <a:r>
              <a: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sv-SE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other</a:t>
            </a:r>
            <a:r>
              <a: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sv-SE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things</a:t>
            </a:r>
            <a:r>
              <a: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 </a:t>
            </a:r>
            <a:r>
              <a:rPr kumimoji="0" lang="sv-SE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including</a:t>
            </a:r>
            <a:r>
              <a: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a </a:t>
            </a:r>
            <a:r>
              <a:rPr kumimoji="0" lang="sv-SE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complete</a:t>
            </a:r>
            <a:r>
              <a: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HPV35 </a:t>
            </a:r>
            <a:r>
              <a:rPr kumimoji="0" lang="sv-SE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genome</a:t>
            </a:r>
            <a:r>
              <a: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 And </a:t>
            </a:r>
            <a:r>
              <a:rPr kumimoji="0" lang="sv-SE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some</a:t>
            </a:r>
            <a:r>
              <a: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sv-SE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parasitic</a:t>
            </a:r>
            <a:r>
              <a: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sv-SE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worms</a:t>
            </a:r>
            <a:r>
              <a: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!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1598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 bwMode="auto">
          <a:xfrm>
            <a:off x="34925" y="80963"/>
            <a:ext cx="9109075" cy="75565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sz="3600">
                <a:latin typeface="Arial" charset="0"/>
              </a:rPr>
              <a:t>Why worm DNA in human genomes???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171" y="2416145"/>
            <a:ext cx="3200660" cy="212299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965171" y="2055156"/>
            <a:ext cx="3208431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明朝" charset="-128"/>
                <a:cs typeface="+mn-cs"/>
              </a:rPr>
              <a:t>Spirometra</a:t>
            </a:r>
            <a:r>
              <a:rPr kumimoji="0" lang="en-US" sz="20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明朝" charset="-128"/>
                <a:cs typeface="+mn-cs"/>
              </a:rPr>
              <a:t> </a:t>
            </a:r>
            <a:r>
              <a:rPr kumimoji="0" lang="en-US" sz="2000" b="1" i="1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明朝" charset="-128"/>
                <a:cs typeface="+mn-cs"/>
              </a:rPr>
              <a:t>erinaceieuropaei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40165" y="1749223"/>
            <a:ext cx="2734488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明朝" charset="-128"/>
                <a:cs typeface="+mn-cs"/>
              </a:rPr>
              <a:t>Enterobius</a:t>
            </a:r>
            <a:r>
              <a:rPr kumimoji="0" lang="en-US" sz="20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明朝" charset="-128"/>
                <a:cs typeface="+mn-cs"/>
              </a:rPr>
              <a:t> </a:t>
            </a:r>
            <a:r>
              <a:rPr kumimoji="0" lang="en-US" sz="2000" b="1" i="1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明朝" charset="-128"/>
                <a:cs typeface="+mn-cs"/>
              </a:rPr>
              <a:t>vermicularis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264122" y="1749223"/>
            <a:ext cx="2796751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明朝" charset="-128"/>
                <a:cs typeface="+mn-cs"/>
              </a:rPr>
              <a:t>Dracunculus</a:t>
            </a:r>
            <a:r>
              <a:rPr kumimoji="0" lang="en-US" sz="20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明朝" charset="-128"/>
                <a:cs typeface="+mn-cs"/>
              </a:rPr>
              <a:t> </a:t>
            </a:r>
            <a:r>
              <a:rPr kumimoji="0" lang="en-US" sz="2000" b="1" i="1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明朝" charset="-128"/>
                <a:cs typeface="+mn-cs"/>
              </a:rPr>
              <a:t>medinensis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明朝" charset="-128"/>
                <a:cs typeface="+mn-cs"/>
              </a:rPr>
              <a:t> 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122" y="2078917"/>
            <a:ext cx="2796752" cy="259085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64" y="2075786"/>
            <a:ext cx="2734488" cy="2617783"/>
          </a:xfrm>
          <a:prstGeom prst="rect">
            <a:avLst/>
          </a:prstGeom>
        </p:spPr>
      </p:pic>
      <p:sp>
        <p:nvSpPr>
          <p:cNvPr id="17" name="Content Placeholder 2"/>
          <p:cNvSpPr txBox="1">
            <a:spLocks/>
          </p:cNvSpPr>
          <p:nvPr/>
        </p:nvSpPr>
        <p:spPr bwMode="auto">
          <a:xfrm>
            <a:off x="82291" y="884785"/>
            <a:ext cx="9065986" cy="811425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Worm DNA found in the two Swedish genomes and Chinese!</a:t>
            </a:r>
          </a:p>
          <a:p>
            <a:pPr marL="0" marR="0" lvl="0" indent="0" algn="l" defTabSz="45720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9" name="Content Placeholder 2"/>
          <p:cNvSpPr txBox="1">
            <a:spLocks/>
          </p:cNvSpPr>
          <p:nvPr/>
        </p:nvSpPr>
        <p:spPr bwMode="auto">
          <a:xfrm>
            <a:off x="179387" y="5157788"/>
            <a:ext cx="8881486" cy="965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0" fontAlgn="auto" latinLnBrk="0" hangingPunct="0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Our hypothesis: These “worm” sequences are in fact human, but erroneously annotated as worm DNA!</a:t>
            </a:r>
          </a:p>
          <a:p>
            <a:pPr marL="0" marR="0" lvl="0" indent="0" algn="ctr" defTabSz="457200" rtl="0" eaLnBrk="0" fontAlgn="auto" latinLnBrk="0" hangingPunct="0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4558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Box 2"/>
          <p:cNvSpPr txBox="1"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  <p:sp>
        <p:nvSpPr>
          <p:cNvPr id="30722" name="Title 1"/>
          <p:cNvSpPr>
            <a:spLocks noGrp="1"/>
          </p:cNvSpPr>
          <p:nvPr>
            <p:ph type="title"/>
          </p:nvPr>
        </p:nvSpPr>
        <p:spPr bwMode="auto">
          <a:xfrm>
            <a:off x="34925" y="80963"/>
            <a:ext cx="8964613" cy="684212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3600">
                <a:latin typeface="Arial" charset="0"/>
              </a:rPr>
              <a:t>Novel sequences – examples</a:t>
            </a:r>
          </a:p>
        </p:txBody>
      </p:sp>
      <p:grpSp>
        <p:nvGrpSpPr>
          <p:cNvPr id="30723" name="Group 4"/>
          <p:cNvGrpSpPr>
            <a:grpSpLocks/>
          </p:cNvGrpSpPr>
          <p:nvPr/>
        </p:nvGrpSpPr>
        <p:grpSpPr bwMode="auto">
          <a:xfrm>
            <a:off x="1908175" y="836613"/>
            <a:ext cx="7127875" cy="1728787"/>
            <a:chOff x="971600" y="836712"/>
            <a:chExt cx="7128792" cy="1728192"/>
          </a:xfrm>
        </p:grpSpPr>
        <p:sp>
          <p:nvSpPr>
            <p:cNvPr id="2" name="Rounded Rectangle 1"/>
            <p:cNvSpPr/>
            <p:nvPr/>
          </p:nvSpPr>
          <p:spPr>
            <a:xfrm>
              <a:off x="971600" y="836712"/>
              <a:ext cx="7128792" cy="1728192"/>
            </a:xfrm>
            <a:prstGeom prst="round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0743" name="Bildobjekt 15" descr="NS_chr14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6013" y="908050"/>
              <a:ext cx="6769100" cy="1447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724" name="Group 3"/>
          <p:cNvGrpSpPr>
            <a:grpSpLocks/>
          </p:cNvGrpSpPr>
          <p:nvPr/>
        </p:nvGrpSpPr>
        <p:grpSpPr bwMode="auto">
          <a:xfrm>
            <a:off x="1908175" y="2781300"/>
            <a:ext cx="7127875" cy="1727200"/>
            <a:chOff x="971600" y="2780928"/>
            <a:chExt cx="7128792" cy="1728192"/>
          </a:xfrm>
        </p:grpSpPr>
        <p:sp>
          <p:nvSpPr>
            <p:cNvPr id="9" name="Rounded Rectangle 8"/>
            <p:cNvSpPr/>
            <p:nvPr/>
          </p:nvSpPr>
          <p:spPr>
            <a:xfrm>
              <a:off x="971600" y="2780928"/>
              <a:ext cx="7128792" cy="1728192"/>
            </a:xfrm>
            <a:prstGeom prst="round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0741" name="Bildobjekt 12" descr="NS_chr21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6013" y="2924175"/>
              <a:ext cx="6797675" cy="1296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725" name="Group 2"/>
          <p:cNvGrpSpPr>
            <a:grpSpLocks/>
          </p:cNvGrpSpPr>
          <p:nvPr/>
        </p:nvGrpSpPr>
        <p:grpSpPr bwMode="auto">
          <a:xfrm>
            <a:off x="1908175" y="4797425"/>
            <a:ext cx="7127875" cy="1727200"/>
            <a:chOff x="971600" y="4797152"/>
            <a:chExt cx="7128792" cy="1728192"/>
          </a:xfrm>
        </p:grpSpPr>
        <p:sp>
          <p:nvSpPr>
            <p:cNvPr id="10" name="Rounded Rectangle 9"/>
            <p:cNvSpPr/>
            <p:nvPr/>
          </p:nvSpPr>
          <p:spPr>
            <a:xfrm>
              <a:off x="971600" y="4797152"/>
              <a:ext cx="7128792" cy="1728192"/>
            </a:xfrm>
            <a:prstGeom prst="round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0739" name="Bildobjekt 16" descr="NS_chr17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6013" y="4868863"/>
              <a:ext cx="6840537" cy="1439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60325" y="908050"/>
            <a:ext cx="1774825" cy="16573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0" fontAlgn="auto" latinLnBrk="0" hangingPunct="0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Ex 1: chr14 </a:t>
            </a:r>
          </a:p>
          <a:p>
            <a:pPr marL="0" marR="0" lvl="0" indent="0" algn="l" defTabSz="457200" rtl="0" eaLnBrk="0" fontAlgn="auto" latinLnBrk="0" hangingPunct="0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Missing in reference </a:t>
            </a:r>
          </a:p>
          <a:p>
            <a:pPr marL="0" marR="0" lvl="0" indent="0" algn="l" defTabSz="457200" rtl="0" eaLnBrk="0" fontAlgn="auto" latinLnBrk="0" hangingPunct="0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(3-way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olap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) </a:t>
            </a:r>
          </a:p>
        </p:txBody>
      </p:sp>
      <p:sp>
        <p:nvSpPr>
          <p:cNvPr id="17" name="Content Placeholder 2"/>
          <p:cNvSpPr txBox="1">
            <a:spLocks/>
          </p:cNvSpPr>
          <p:nvPr/>
        </p:nvSpPr>
        <p:spPr bwMode="auto">
          <a:xfrm>
            <a:off x="60325" y="4797425"/>
            <a:ext cx="1774825" cy="19446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0" fontAlgn="auto" latinLnBrk="0" hangingPunct="0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Ex 3: chr17 </a:t>
            </a:r>
          </a:p>
          <a:p>
            <a:pPr marL="0" marR="0" lvl="0" indent="0" algn="l" defTabSz="457200" rtl="0" eaLnBrk="0" fontAlgn="auto" latinLnBrk="0" hangingPunct="0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Population specific? </a:t>
            </a:r>
          </a:p>
          <a:p>
            <a:pPr marL="0" marR="0" lvl="0" indent="0" algn="l" defTabSz="457200" rtl="0" eaLnBrk="0" fontAlgn="auto" latinLnBrk="0" hangingPunct="0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(not in Chinese) 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85725" y="2873375"/>
            <a:ext cx="1774825" cy="16351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0" fontAlgn="auto" latinLnBrk="0" hangingPunct="0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Ex 2: chr21 </a:t>
            </a:r>
          </a:p>
          <a:p>
            <a:pPr marL="0" marR="0" lvl="0" indent="0" algn="l" defTabSz="457200" rtl="0" eaLnBrk="0" fontAlgn="auto" latinLnBrk="0" hangingPunct="0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Missing in reference </a:t>
            </a:r>
          </a:p>
          <a:p>
            <a:pPr marL="0" marR="0" lvl="0" indent="0" algn="l" defTabSz="457200" rtl="0" eaLnBrk="0" fontAlgn="auto" latinLnBrk="0" hangingPunct="0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(3-way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olap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) </a:t>
            </a:r>
          </a:p>
        </p:txBody>
      </p:sp>
      <p:sp>
        <p:nvSpPr>
          <p:cNvPr id="3" name="Rectangle 2"/>
          <p:cNvSpPr/>
          <p:nvPr/>
        </p:nvSpPr>
        <p:spPr>
          <a:xfrm>
            <a:off x="3348038" y="2997200"/>
            <a:ext cx="792162" cy="360363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268538" y="4941888"/>
            <a:ext cx="1798637" cy="358775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276600" y="981075"/>
            <a:ext cx="44450" cy="360363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" name="Straight Connector 4"/>
          <p:cNvCxnSpPr>
            <a:endCxn id="20" idx="2"/>
          </p:cNvCxnSpPr>
          <p:nvPr/>
        </p:nvCxnSpPr>
        <p:spPr>
          <a:xfrm flipV="1">
            <a:off x="2268538" y="1341438"/>
            <a:ext cx="1030287" cy="287337"/>
          </a:xfrm>
          <a:prstGeom prst="line">
            <a:avLst/>
          </a:prstGeom>
          <a:ln w="28575" cmpd="sng"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 flipV="1">
            <a:off x="3348038" y="1341438"/>
            <a:ext cx="5400675" cy="287337"/>
          </a:xfrm>
          <a:prstGeom prst="line">
            <a:avLst/>
          </a:prstGeom>
          <a:ln w="28575" cmpd="sng"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30741" idx="3"/>
          </p:cNvCxnSpPr>
          <p:nvPr/>
        </p:nvCxnSpPr>
        <p:spPr>
          <a:xfrm flipH="1" flipV="1">
            <a:off x="4140200" y="3357563"/>
            <a:ext cx="4708525" cy="214312"/>
          </a:xfrm>
          <a:prstGeom prst="line">
            <a:avLst/>
          </a:prstGeom>
          <a:ln w="28575" cmpd="sng"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2339975" y="3357563"/>
            <a:ext cx="1008063" cy="215900"/>
          </a:xfrm>
          <a:prstGeom prst="line">
            <a:avLst/>
          </a:prstGeom>
          <a:ln w="28575" cmpd="sng"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 flipV="1">
            <a:off x="4067175" y="5300663"/>
            <a:ext cx="4710113" cy="215900"/>
          </a:xfrm>
          <a:prstGeom prst="line">
            <a:avLst/>
          </a:prstGeom>
          <a:ln w="28575" cmpd="sng"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 flipV="1">
            <a:off x="2268538" y="5300663"/>
            <a:ext cx="71437" cy="288925"/>
          </a:xfrm>
          <a:prstGeom prst="line">
            <a:avLst/>
          </a:prstGeom>
          <a:ln w="28575" cmpd="sng"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48483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ubrik 1"/>
          <p:cNvSpPr>
            <a:spLocks/>
          </p:cNvSpPr>
          <p:nvPr/>
        </p:nvSpPr>
        <p:spPr bwMode="auto">
          <a:xfrm>
            <a:off x="-107575" y="-182563"/>
            <a:ext cx="9430871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What is the benefit of a Swedish reference? 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157956" y="692150"/>
            <a:ext cx="8891588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0" fontAlgn="auto" latinLnBrk="0" hangingPunct="0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GB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268485" y="905681"/>
            <a:ext cx="6903516" cy="611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0" fontAlgn="auto" latinLnBrk="0" hangingPunct="0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Ongoing work:</a:t>
            </a: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1490" y="3866794"/>
            <a:ext cx="2712357" cy="90608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hg38</a:t>
            </a:r>
          </a:p>
        </p:txBody>
      </p:sp>
      <p:sp>
        <p:nvSpPr>
          <p:cNvPr id="9" name="Rectangle 8"/>
          <p:cNvSpPr/>
          <p:nvPr/>
        </p:nvSpPr>
        <p:spPr>
          <a:xfrm>
            <a:off x="4781878" y="3854918"/>
            <a:ext cx="2712357" cy="90608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hg38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0"/>
          <a:stretch/>
        </p:blipFill>
        <p:spPr>
          <a:xfrm>
            <a:off x="7517504" y="3856800"/>
            <a:ext cx="1506165" cy="916077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5419955" y="2898434"/>
            <a:ext cx="1216865" cy="845670"/>
          </a:xfrm>
          <a:prstGeom prst="straightConnector1">
            <a:avLst/>
          </a:prstGeom>
          <a:ln w="508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1946420" y="2923400"/>
            <a:ext cx="932947" cy="808829"/>
          </a:xfrm>
          <a:prstGeom prst="straightConnector1">
            <a:avLst/>
          </a:prstGeom>
          <a:ln w="508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79851" y="2929525"/>
            <a:ext cx="183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Align to GRCh38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552088" y="2898434"/>
            <a:ext cx="21930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Align to GRCh38 +Swedish </a:t>
            </a:r>
            <a:r>
              <a:rPr kumimoji="0" lang="en-US" sz="1800" b="1" i="1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contigs</a:t>
            </a:r>
            <a:r>
              <a:rPr kumimoji="0" lang="en-US" sz="18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18" name="Right Brace 17"/>
          <p:cNvSpPr/>
          <p:nvPr/>
        </p:nvSpPr>
        <p:spPr>
          <a:xfrm rot="5400000">
            <a:off x="4202101" y="1023280"/>
            <a:ext cx="924698" cy="8718437"/>
          </a:xfrm>
          <a:prstGeom prst="rightBrace">
            <a:avLst/>
          </a:prstGeom>
          <a:noFill/>
          <a:ln w="50800"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648199" y="1269789"/>
            <a:ext cx="3396343" cy="160043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Start from Illumina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WGS reads for the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1000 Swedes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512" y="1330408"/>
            <a:ext cx="914400" cy="1457211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645713" y="6003995"/>
            <a:ext cx="4038607" cy="70788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Compare results: </a:t>
            </a:r>
            <a:r>
              <a:rPr kumimoji="0" lang="en-US" sz="2000" b="1" i="1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nr</a:t>
            </a:r>
            <a:r>
              <a:rPr kumimoji="0" lang="en-US" sz="20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aligned reads, mapping quality, SNPs, </a:t>
            </a:r>
            <a:r>
              <a:rPr kumimoji="0" lang="en-US" sz="2000" b="1" i="1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indels</a:t>
            </a:r>
            <a:r>
              <a:rPr kumimoji="0" lang="en-US" sz="20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s-IS" sz="20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479667" y="3244334"/>
            <a:ext cx="1846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953916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ubrik 1"/>
          <p:cNvSpPr>
            <a:spLocks/>
          </p:cNvSpPr>
          <p:nvPr/>
        </p:nvSpPr>
        <p:spPr bwMode="auto">
          <a:xfrm>
            <a:off x="-107575" y="-182563"/>
            <a:ext cx="9430871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Cleaning up “ugly” regions in the genome 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162066" y="733906"/>
            <a:ext cx="8891588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0" fontAlgn="auto" latinLnBrk="0" hangingPunct="0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GB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15675" y="964798"/>
            <a:ext cx="8928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Some</a:t>
            </a: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</a:t>
            </a:r>
            <a:r>
              <a:rPr kumimoji="0" lang="sv-S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false</a:t>
            </a: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positive SNPs </a:t>
            </a:r>
            <a:r>
              <a:rPr kumimoji="0" lang="sv-S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seem</a:t>
            </a: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to </a:t>
            </a:r>
            <a:r>
              <a:rPr kumimoji="0" lang="sv-S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disappear</a:t>
            </a: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!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79593F-B750-794E-919F-0DBFFDBF85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675" y="1680140"/>
            <a:ext cx="8648452" cy="4062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2335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7635E7-0968-EC48-A66D-2D1DD70BAF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0" y="0"/>
            <a:ext cx="9241709" cy="6947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2588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ubrik 1"/>
          <p:cNvSpPr>
            <a:spLocks/>
          </p:cNvSpPr>
          <p:nvPr/>
        </p:nvSpPr>
        <p:spPr bwMode="auto">
          <a:xfrm>
            <a:off x="-107575" y="-182563"/>
            <a:ext cx="9430871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Cleaning up “ugly” regions in the genome (2) 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162066" y="733906"/>
            <a:ext cx="8891588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0" fontAlgn="auto" latinLnBrk="0" hangingPunct="0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GB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62066" y="1107518"/>
            <a:ext cx="8928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Another </a:t>
            </a:r>
            <a:r>
              <a:rPr kumimoji="0" lang="sv-S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example</a:t>
            </a: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, in protein </a:t>
            </a:r>
            <a:r>
              <a:rPr kumimoji="0" lang="sv-S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coding</a:t>
            </a: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region!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2AD001-E19E-D74F-A5A3-203C54F675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" b="1629"/>
          <a:stretch/>
        </p:blipFill>
        <p:spPr>
          <a:xfrm>
            <a:off x="260196" y="2096430"/>
            <a:ext cx="8489010" cy="3665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574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CE8BD58-3ADF-824D-8B3B-CA1A898E46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17" y="1157037"/>
            <a:ext cx="7740352" cy="3820130"/>
          </a:xfrm>
          <a:prstGeom prst="rect">
            <a:avLst/>
          </a:prstGeom>
        </p:spPr>
      </p:pic>
      <p:sp>
        <p:nvSpPr>
          <p:cNvPr id="10241" name="Rubrik 1"/>
          <p:cNvSpPr>
            <a:spLocks/>
          </p:cNvSpPr>
          <p:nvPr/>
        </p:nvSpPr>
        <p:spPr bwMode="auto">
          <a:xfrm>
            <a:off x="-107575" y="-182563"/>
            <a:ext cx="9430871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Can we represent the genome </a:t>
            </a:r>
            <a:r>
              <a:rPr lang="en-GB" sz="36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as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a graph?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5004B6-927E-9C4F-98DA-B193EE72A8B9}"/>
              </a:ext>
            </a:extLst>
          </p:cNvPr>
          <p:cNvSpPr txBox="1"/>
          <p:nvPr/>
        </p:nvSpPr>
        <p:spPr>
          <a:xfrm>
            <a:off x="2193377" y="910461"/>
            <a:ext cx="4821833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sv-SE" sz="2000" b="1" i="1" dirty="0"/>
              <a:t>”</a:t>
            </a:r>
            <a:r>
              <a:rPr lang="sv-SE" sz="2000" b="1" i="1" dirty="0" err="1"/>
              <a:t>Goodbye</a:t>
            </a:r>
            <a:r>
              <a:rPr lang="sv-SE" sz="2000" b="1" i="1" dirty="0"/>
              <a:t> reference, hello genome </a:t>
            </a:r>
            <a:r>
              <a:rPr lang="sv-SE" sz="2000" b="1" i="1" dirty="0" err="1"/>
              <a:t>graphs</a:t>
            </a:r>
            <a:r>
              <a:rPr lang="sv-SE" sz="2000" b="1" i="1" dirty="0"/>
              <a:t>” </a:t>
            </a:r>
          </a:p>
          <a:p>
            <a:pPr algn="ctr"/>
            <a:r>
              <a:rPr lang="sv-SE" sz="1600" i="1" dirty="0"/>
              <a:t>Ameur A, Nat. </a:t>
            </a:r>
            <a:r>
              <a:rPr lang="sv-SE" sz="1600" i="1" dirty="0" err="1"/>
              <a:t>Biotechnol</a:t>
            </a:r>
            <a:r>
              <a:rPr lang="sv-SE" sz="1600" i="1" dirty="0"/>
              <a:t>. 2019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71398E-E096-0C45-93F2-008BCC3BC90C}"/>
              </a:ext>
            </a:extLst>
          </p:cNvPr>
          <p:cNvSpPr txBox="1"/>
          <p:nvPr/>
        </p:nvSpPr>
        <p:spPr>
          <a:xfrm>
            <a:off x="539552" y="5085184"/>
            <a:ext cx="84249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Recent genome graph i:</a:t>
            </a:r>
          </a:p>
          <a:p>
            <a:pPr marL="342900" indent="-342900">
              <a:buFontTx/>
              <a:buChar char="-"/>
            </a:pPr>
            <a:r>
              <a:rPr lang="sv-SE" dirty="0"/>
              <a:t>HISAT2/HISAT2-Genotype (Nat. </a:t>
            </a:r>
            <a:r>
              <a:rPr lang="sv-SE" dirty="0" err="1"/>
              <a:t>Biotechnol</a:t>
            </a:r>
            <a:r>
              <a:rPr lang="sv-SE" dirty="0"/>
              <a:t>. 2019)</a:t>
            </a:r>
          </a:p>
          <a:p>
            <a:pPr marL="342900" indent="-342900">
              <a:buFontTx/>
              <a:buChar char="-"/>
            </a:pPr>
            <a:r>
              <a:rPr lang="sv-SE" dirty="0" err="1"/>
              <a:t>Vg</a:t>
            </a:r>
            <a:r>
              <a:rPr lang="sv-SE" dirty="0"/>
              <a:t> (Nat. </a:t>
            </a:r>
            <a:r>
              <a:rPr lang="sv-SE" dirty="0" err="1"/>
              <a:t>Biotechnol</a:t>
            </a:r>
            <a:r>
              <a:rPr lang="sv-SE" dirty="0"/>
              <a:t>. 2018)</a:t>
            </a:r>
          </a:p>
          <a:p>
            <a:pPr marL="342900" indent="-342900">
              <a:buFontTx/>
              <a:buChar char="-"/>
            </a:pPr>
            <a:r>
              <a:rPr lang="sv-SE" dirty="0"/>
              <a:t>Graph Genome Pipeline (Nat. Genet. 2019)</a:t>
            </a:r>
          </a:p>
        </p:txBody>
      </p:sp>
    </p:spTree>
    <p:extLst>
      <p:ext uri="{BB962C8B-B14F-4D97-AF65-F5344CB8AC3E}">
        <p14:creationId xmlns:p14="http://schemas.microsoft.com/office/powerpoint/2010/main" val="27300788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ubrik 1"/>
          <p:cNvSpPr>
            <a:spLocks/>
          </p:cNvSpPr>
          <p:nvPr/>
        </p:nvSpPr>
        <p:spPr bwMode="auto">
          <a:xfrm>
            <a:off x="0" y="-182563"/>
            <a:ext cx="9144000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0" anchor="ctr"/>
          <a:lstStyle/>
          <a:p>
            <a:pPr algn="ctr"/>
            <a:r>
              <a:rPr lang="en-GB" sz="3600" dirty="0">
                <a:latin typeface="Arial" charset="0"/>
                <a:cs typeface="Arial" charset="0"/>
              </a:rPr>
              <a:t>Human WGS on PromethION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B1B69E8-D134-0C43-BCBE-83248C79B1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58" b="-248"/>
          <a:stretch/>
        </p:blipFill>
        <p:spPr>
          <a:xfrm>
            <a:off x="405758" y="908050"/>
            <a:ext cx="8332484" cy="42600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4BD490-FD92-7641-969E-82F527F187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244" r="12679"/>
          <a:stretch/>
        </p:blipFill>
        <p:spPr>
          <a:xfrm rot="5400000">
            <a:off x="6222659" y="4044580"/>
            <a:ext cx="2707880" cy="253540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84589A8-404F-3D43-905D-1D51440D56A0}"/>
              </a:ext>
            </a:extLst>
          </p:cNvPr>
          <p:cNvSpPr txBox="1">
            <a:spLocks/>
          </p:cNvSpPr>
          <p:nvPr/>
        </p:nvSpPr>
        <p:spPr>
          <a:xfrm>
            <a:off x="313000" y="5562622"/>
            <a:ext cx="5995896" cy="129537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2800" dirty="0"/>
              <a:t>~30X </a:t>
            </a:r>
            <a:r>
              <a:rPr lang="sv-SE" sz="2800" dirty="0" err="1"/>
              <a:t>coverage</a:t>
            </a:r>
            <a:r>
              <a:rPr lang="sv-SE" sz="2800" dirty="0"/>
              <a:t> from </a:t>
            </a:r>
            <a:r>
              <a:rPr lang="sv-SE" sz="2800" dirty="0" err="1"/>
              <a:t>one</a:t>
            </a:r>
            <a:r>
              <a:rPr lang="sv-SE" sz="2800" dirty="0"/>
              <a:t> </a:t>
            </a:r>
            <a:r>
              <a:rPr lang="sv-SE" sz="2800" dirty="0" err="1"/>
              <a:t>flow</a:t>
            </a:r>
            <a:r>
              <a:rPr lang="sv-SE" sz="2800" dirty="0"/>
              <a:t> cell</a:t>
            </a:r>
          </a:p>
          <a:p>
            <a:r>
              <a:rPr lang="sv-SE" sz="2800" dirty="0"/>
              <a:t>Read </a:t>
            </a:r>
            <a:r>
              <a:rPr lang="sv-SE" sz="2800" dirty="0" err="1"/>
              <a:t>lengths</a:t>
            </a:r>
            <a:r>
              <a:rPr lang="sv-SE" sz="2800" dirty="0"/>
              <a:t> </a:t>
            </a:r>
            <a:r>
              <a:rPr lang="sv-SE" sz="2800" dirty="0" err="1"/>
              <a:t>up</a:t>
            </a:r>
            <a:r>
              <a:rPr lang="sv-SE" sz="2800" dirty="0"/>
              <a:t> to 1 Mega </a:t>
            </a:r>
            <a:r>
              <a:rPr lang="sv-SE" sz="2800" dirty="0" err="1"/>
              <a:t>base</a:t>
            </a:r>
            <a:r>
              <a:rPr lang="sv-SE" sz="28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4048575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7" name="Google Shape;187;p39"/>
          <p:cNvGraphicFramePr/>
          <p:nvPr>
            <p:extLst/>
          </p:nvPr>
        </p:nvGraphicFramePr>
        <p:xfrm>
          <a:off x="118357" y="1914528"/>
          <a:ext cx="8931600" cy="3428870"/>
        </p:xfrm>
        <a:graphic>
          <a:graphicData uri="http://schemas.openxmlformats.org/drawingml/2006/table">
            <a:tbl>
              <a:tblPr>
                <a:tableStyleId>{18603FDC-E32A-4AB5-989C-0864C3EAD2B8}</a:tableStyleId>
              </a:tblPr>
              <a:tblGrid>
                <a:gridCol w="27244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05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6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167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36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30681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v-SE" sz="2400" dirty="0" err="1"/>
                        <a:t>Sample</a:t>
                      </a:r>
                      <a:endParaRPr lang="sv-SE" sz="2400" dirty="0">
                        <a:solidFill>
                          <a:schemeClr val="bg1"/>
                        </a:solidFill>
                      </a:endParaRPr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dirty="0"/>
                        <a:t>Insertion 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dirty="0"/>
                        <a:t>(INS)</a:t>
                      </a:r>
                      <a:endParaRPr sz="2400" dirty="0">
                        <a:solidFill>
                          <a:schemeClr val="bg1"/>
                        </a:solidFill>
                      </a:endParaRPr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dirty="0"/>
                        <a:t>Deletion 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dirty="0"/>
                        <a:t>(DEL)</a:t>
                      </a:r>
                      <a:endParaRPr sz="2400" dirty="0">
                        <a:solidFill>
                          <a:schemeClr val="bg1"/>
                        </a:solidFill>
                      </a:endParaRPr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dirty="0"/>
                        <a:t>Duplication 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dirty="0"/>
                        <a:t>(DUP)</a:t>
                      </a:r>
                      <a:endParaRPr sz="2400" dirty="0"/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solidFill>
                          <a:schemeClr val="bg1"/>
                        </a:solidFill>
                      </a:endParaRPr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2400" dirty="0"/>
                        <a:t>Inversion 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2400" dirty="0"/>
                        <a:t>(INV)</a:t>
                      </a:r>
                      <a:endParaRPr sz="2400" dirty="0">
                        <a:solidFill>
                          <a:schemeClr val="bg1"/>
                        </a:solidFill>
                      </a:endParaRPr>
                    </a:p>
                  </a:txBody>
                  <a:tcPr marL="68575" marR="68575" marT="68575" marB="6857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90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dirty="0"/>
                        <a:t>Nanopore, Swe1</a:t>
                      </a:r>
                      <a:endParaRPr sz="2400" dirty="0">
                        <a:solidFill>
                          <a:schemeClr val="bg1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dirty="0"/>
                        <a:t>8746</a:t>
                      </a:r>
                      <a:endParaRPr sz="2400" dirty="0">
                        <a:solidFill>
                          <a:schemeClr val="bg1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dirty="0"/>
                        <a:t>7769</a:t>
                      </a:r>
                      <a:endParaRPr sz="2400" dirty="0">
                        <a:solidFill>
                          <a:schemeClr val="bg1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185</a:t>
                      </a:r>
                      <a:endParaRPr sz="2400">
                        <a:solidFill>
                          <a:schemeClr val="bg1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dirty="0"/>
                        <a:t>133</a:t>
                      </a:r>
                      <a:endParaRPr sz="2400" dirty="0">
                        <a:solidFill>
                          <a:schemeClr val="bg1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39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dirty="0"/>
                        <a:t>PacBio, Swe1</a:t>
                      </a:r>
                      <a:endParaRPr sz="2400" dirty="0">
                        <a:solidFill>
                          <a:schemeClr val="bg1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12,441</a:t>
                      </a:r>
                      <a:endParaRPr sz="2400">
                        <a:solidFill>
                          <a:schemeClr val="bg1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dirty="0"/>
                        <a:t>9052</a:t>
                      </a:r>
                      <a:endParaRPr sz="2400" dirty="0">
                        <a:solidFill>
                          <a:schemeClr val="bg1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dirty="0"/>
                        <a:t>331</a:t>
                      </a:r>
                      <a:endParaRPr sz="2400" dirty="0">
                        <a:solidFill>
                          <a:schemeClr val="bg1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dirty="0"/>
                        <a:t>196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78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dirty="0"/>
                        <a:t>Nanopore, Swe2</a:t>
                      </a:r>
                      <a:endParaRPr sz="2400" dirty="0">
                        <a:solidFill>
                          <a:schemeClr val="bg1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dirty="0"/>
                        <a:t>8369</a:t>
                      </a:r>
                      <a:endParaRPr sz="2400" dirty="0">
                        <a:solidFill>
                          <a:schemeClr val="bg1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dirty="0"/>
                        <a:t>7820</a:t>
                      </a:r>
                      <a:endParaRPr sz="2400" dirty="0">
                        <a:solidFill>
                          <a:schemeClr val="bg1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147</a:t>
                      </a:r>
                      <a:endParaRPr sz="2400">
                        <a:solidFill>
                          <a:schemeClr val="bg1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dirty="0"/>
                        <a:t>128</a:t>
                      </a:r>
                      <a:endParaRPr sz="2400" dirty="0">
                        <a:solidFill>
                          <a:schemeClr val="bg1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53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dirty="0"/>
                        <a:t>PacBio, Swe2</a:t>
                      </a:r>
                      <a:endParaRPr sz="2400" dirty="0">
                        <a:solidFill>
                          <a:schemeClr val="bg1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dirty="0"/>
                        <a:t>12,218</a:t>
                      </a:r>
                      <a:endParaRPr sz="2400" dirty="0">
                        <a:solidFill>
                          <a:schemeClr val="bg1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dirty="0"/>
                        <a:t>9101</a:t>
                      </a:r>
                      <a:endParaRPr sz="2400" dirty="0">
                        <a:solidFill>
                          <a:schemeClr val="bg1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dirty="0"/>
                        <a:t>291</a:t>
                      </a:r>
                      <a:endParaRPr sz="2400" dirty="0">
                        <a:solidFill>
                          <a:schemeClr val="bg1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dirty="0"/>
                        <a:t>193</a:t>
                      </a:r>
                      <a:endParaRPr sz="2400" dirty="0">
                        <a:solidFill>
                          <a:schemeClr val="bg1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9" name="Rubrik 1">
            <a:extLst>
              <a:ext uri="{FF2B5EF4-FFF2-40B4-BE49-F238E27FC236}">
                <a16:creationId xmlns:a16="http://schemas.microsoft.com/office/drawing/2014/main" id="{175B5EBF-5592-8745-BD8A-C9091EB436FB}"/>
              </a:ext>
            </a:extLst>
          </p:cNvPr>
          <p:cNvSpPr>
            <a:spLocks/>
          </p:cNvSpPr>
          <p:nvPr/>
        </p:nvSpPr>
        <p:spPr bwMode="auto">
          <a:xfrm>
            <a:off x="0" y="10758"/>
            <a:ext cx="9144000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SV calling - Nanopore vs PacBio</a:t>
            </a:r>
          </a:p>
        </p:txBody>
      </p:sp>
    </p:spTree>
    <p:extLst>
      <p:ext uri="{BB962C8B-B14F-4D97-AF65-F5344CB8AC3E}">
        <p14:creationId xmlns:p14="http://schemas.microsoft.com/office/powerpoint/2010/main" val="44752750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ubrik 1"/>
          <p:cNvSpPr>
            <a:spLocks/>
          </p:cNvSpPr>
          <p:nvPr/>
        </p:nvSpPr>
        <p:spPr bwMode="auto">
          <a:xfrm>
            <a:off x="0" y="-176213"/>
            <a:ext cx="9144000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0"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GB" altLang="en-US" sz="3200" b="1" dirty="0">
                <a:latin typeface="Arial" charset="0"/>
              </a:rPr>
              <a:t>Long-Read sequencing in the clinic</a:t>
            </a:r>
          </a:p>
        </p:txBody>
      </p:sp>
      <p:pic>
        <p:nvPicPr>
          <p:cNvPr id="35842" name="Picture 1" descr="tmp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16698"/>
            <a:ext cx="8168770" cy="474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Rectangle 3"/>
          <p:cNvSpPr>
            <a:spLocks noChangeArrowheads="1"/>
          </p:cNvSpPr>
          <p:nvPr/>
        </p:nvSpPr>
        <p:spPr bwMode="auto">
          <a:xfrm>
            <a:off x="73025" y="762000"/>
            <a:ext cx="8820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8434040"/>
      </p:ext>
    </p:extLst>
  </p:cSld>
  <p:clrMapOvr>
    <a:masterClrMapping/>
  </p:clrMapOvr>
  <p:transition spd="slow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 descr="ellery_figure_2">
            <a:extLst>
              <a:ext uri="{FF2B5EF4-FFF2-40B4-BE49-F238E27FC236}">
                <a16:creationId xmlns:a16="http://schemas.microsoft.com/office/drawing/2014/main" id="{0E1F8574-8A4D-5049-A4CE-9F034F433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765175"/>
            <a:ext cx="5207000" cy="520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0" name="Rubrik 1">
            <a:extLst>
              <a:ext uri="{FF2B5EF4-FFF2-40B4-BE49-F238E27FC236}">
                <a16:creationId xmlns:a16="http://schemas.microsoft.com/office/drawing/2014/main" id="{17201F39-9B35-B644-8E87-09331F0F3790}"/>
              </a:ext>
            </a:extLst>
          </p:cNvPr>
          <p:cNvSpPr>
            <a:spLocks noGrp="1"/>
          </p:cNvSpPr>
          <p:nvPr>
            <p:ph type="title" idx="4294967295"/>
          </p:nvPr>
        </p:nvSpPr>
        <p:spPr bwMode="auto">
          <a:xfrm>
            <a:off x="76200" y="-144463"/>
            <a:ext cx="9144000" cy="1052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rmAutofit/>
          </a:bodyPr>
          <a:lstStyle/>
          <a:p>
            <a:pPr eaLnBrk="1" hangingPunct="1"/>
            <a:r>
              <a:rPr lang="en-GB" altLang="sv-SE" sz="3200" b="1" dirty="0">
                <a:latin typeface="Arial" panose="020B0604020202020204" pitchFamily="34" charset="0"/>
                <a:ea typeface="ＭＳ Ｐゴシック" panose="020B0600070205080204" pitchFamily="34" charset="-128"/>
              </a:rPr>
              <a:t>Project 1:</a:t>
            </a:r>
            <a:r>
              <a:rPr lang="en-GB" altLang="sv-SE" sz="32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Chronic Myeloid </a:t>
            </a:r>
            <a:r>
              <a:rPr lang="en-GB" altLang="sv-SE" sz="32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Leukemia</a:t>
            </a:r>
            <a:endParaRPr lang="en-GB" altLang="sv-SE" sz="320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63845" name="Rectangle 5">
            <a:extLst>
              <a:ext uri="{FF2B5EF4-FFF2-40B4-BE49-F238E27FC236}">
                <a16:creationId xmlns:a16="http://schemas.microsoft.com/office/drawing/2014/main" id="{D5C93A74-214F-A444-B813-5B619B34AE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4300" y="5857875"/>
            <a:ext cx="50752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>
                <a:latin typeface="Calibri" charset="0"/>
                <a:ea typeface="ＭＳ Ｐゴシック" charset="0"/>
                <a:cs typeface="ＭＳ Ｐゴシック" charset="0"/>
              </a:rPr>
              <a:t>www.cambridgemedicine.org/article/doi/10.7244/cmj-1355057881</a:t>
            </a:r>
          </a:p>
        </p:txBody>
      </p:sp>
      <p:sp>
        <p:nvSpPr>
          <p:cNvPr id="163846" name="Line 6">
            <a:extLst>
              <a:ext uri="{FF2B5EF4-FFF2-40B4-BE49-F238E27FC236}">
                <a16:creationId xmlns:a16="http://schemas.microsoft.com/office/drawing/2014/main" id="{47C50F43-8556-4F4E-B584-5374C6098D73}"/>
              </a:ext>
            </a:extLst>
          </p:cNvPr>
          <p:cNvSpPr>
            <a:spLocks noChangeShapeType="1"/>
          </p:cNvSpPr>
          <p:nvPr/>
        </p:nvSpPr>
        <p:spPr bwMode="auto">
          <a:xfrm>
            <a:off x="3563938" y="4149725"/>
            <a:ext cx="2447925" cy="50323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3847" name="Text Box 7">
            <a:extLst>
              <a:ext uri="{FF2B5EF4-FFF2-40B4-BE49-F238E27FC236}">
                <a16:creationId xmlns:a16="http://schemas.microsoft.com/office/drawing/2014/main" id="{240149EE-5A44-7542-AAF5-53974D9257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" y="3644900"/>
            <a:ext cx="3529013" cy="915988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800" dirty="0">
                <a:latin typeface="Arial"/>
                <a:ea typeface="ＭＳ Ｐゴシック" charset="0"/>
                <a:cs typeface="Arial"/>
              </a:rPr>
              <a:t>The BCR-ABL1 fusion protein can acquire resistance mutations following drug treatment</a:t>
            </a:r>
          </a:p>
        </p:txBody>
      </p:sp>
      <p:sp>
        <p:nvSpPr>
          <p:cNvPr id="32774" name="Rectangle 22">
            <a:extLst>
              <a:ext uri="{FF2B5EF4-FFF2-40B4-BE49-F238E27FC236}">
                <a16:creationId xmlns:a16="http://schemas.microsoft.com/office/drawing/2014/main" id="{13E01B21-9A9B-134D-9114-76D21F6985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" y="879475"/>
            <a:ext cx="40322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35000"/>
              </a:spcBef>
              <a:buFont typeface="Arial" panose="020B0604020202020204" pitchFamily="34" charset="0"/>
              <a:buChar char="•"/>
            </a:pPr>
            <a:r>
              <a:rPr lang="en-US" altLang="sv-SE">
                <a:latin typeface="Arial" panose="020B0604020202020204" pitchFamily="34" charset="0"/>
                <a:cs typeface="Arial" panose="020B0604020202020204" pitchFamily="34" charset="0"/>
              </a:rPr>
              <a:t>BCR-ABL1 - a drug target</a:t>
            </a:r>
          </a:p>
        </p:txBody>
      </p:sp>
    </p:spTree>
    <p:extLst>
      <p:ext uri="{BB962C8B-B14F-4D97-AF65-F5344CB8AC3E}">
        <p14:creationId xmlns:p14="http://schemas.microsoft.com/office/powerpoint/2010/main" val="233665269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ubrik 1"/>
          <p:cNvSpPr>
            <a:spLocks noGrp="1"/>
          </p:cNvSpPr>
          <p:nvPr>
            <p:ph type="title" idx="4294967295"/>
          </p:nvPr>
        </p:nvSpPr>
        <p:spPr bwMode="auto">
          <a:xfrm>
            <a:off x="-323850" y="0"/>
            <a:ext cx="9901238" cy="76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/>
            <a:r>
              <a:rPr lang="en-GB" sz="3200" dirty="0">
                <a:latin typeface="Arial" charset="0"/>
              </a:rPr>
              <a:t>Our clinical diagnostics pipeline for BCR-ABL1</a:t>
            </a:r>
          </a:p>
        </p:txBody>
      </p:sp>
      <p:pic>
        <p:nvPicPr>
          <p:cNvPr id="24579" name="Picture 12" descr="Figur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"/>
          <a:stretch>
            <a:fillRect/>
          </a:stretch>
        </p:blipFill>
        <p:spPr bwMode="auto">
          <a:xfrm>
            <a:off x="5380038" y="692150"/>
            <a:ext cx="3635375" cy="606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5075238" y="692150"/>
            <a:ext cx="647700" cy="6492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3016" name="Rectangle 8"/>
          <p:cNvSpPr>
            <a:spLocks noChangeArrowheads="1"/>
          </p:cNvSpPr>
          <p:nvPr/>
        </p:nvSpPr>
        <p:spPr bwMode="auto">
          <a:xfrm>
            <a:off x="5943600" y="762000"/>
            <a:ext cx="6096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24582" name="Picture 2" descr="tmp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023938"/>
            <a:ext cx="4826000" cy="449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956228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ubrik 1">
            <a:extLst>
              <a:ext uri="{FF2B5EF4-FFF2-40B4-BE49-F238E27FC236}">
                <a16:creationId xmlns:a16="http://schemas.microsoft.com/office/drawing/2014/main" id="{6E56F737-279B-DF4F-9E1B-08E62635BF37}"/>
              </a:ext>
            </a:extLst>
          </p:cNvPr>
          <p:cNvSpPr>
            <a:spLocks noGrp="1"/>
          </p:cNvSpPr>
          <p:nvPr>
            <p:ph type="title" idx="4294967295"/>
          </p:nvPr>
        </p:nvSpPr>
        <p:spPr bwMode="auto">
          <a:xfrm>
            <a:off x="-228600" y="0"/>
            <a:ext cx="9901238" cy="76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/>
            <a:r>
              <a:rPr lang="en-GB" altLang="sv-SE" sz="3200">
                <a:latin typeface="Arial" panose="020B0604020202020204" pitchFamily="34" charset="0"/>
                <a:ea typeface="ＭＳ Ｐゴシック" panose="020B0600070205080204" pitchFamily="34" charset="-128"/>
              </a:rPr>
              <a:t>BCR-ABL1 mutations at diagnosis</a:t>
            </a:r>
          </a:p>
        </p:txBody>
      </p:sp>
      <p:sp>
        <p:nvSpPr>
          <p:cNvPr id="36866" name="Rectangle 3">
            <a:extLst>
              <a:ext uri="{FF2B5EF4-FFF2-40B4-BE49-F238E27FC236}">
                <a16:creationId xmlns:a16="http://schemas.microsoft.com/office/drawing/2014/main" id="{D0C3534A-CFDC-3F48-AFDC-D6C837CF8D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830388"/>
            <a:ext cx="990600" cy="441325"/>
          </a:xfrm>
          <a:prstGeom prst="rect">
            <a:avLst/>
          </a:prstGeom>
          <a:solidFill>
            <a:srgbClr val="FF8D3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sv-SE"/>
          </a:p>
        </p:txBody>
      </p:sp>
      <p:sp>
        <p:nvSpPr>
          <p:cNvPr id="36867" name="Rectangle 4">
            <a:extLst>
              <a:ext uri="{FF2B5EF4-FFF2-40B4-BE49-F238E27FC236}">
                <a16:creationId xmlns:a16="http://schemas.microsoft.com/office/drawing/2014/main" id="{8905F63F-7AB7-9A41-B159-286F08C1DA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6250" y="1830388"/>
            <a:ext cx="6858000" cy="441325"/>
          </a:xfrm>
          <a:prstGeom prst="rect">
            <a:avLst/>
          </a:prstGeom>
          <a:solidFill>
            <a:srgbClr val="51B34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sv-SE"/>
          </a:p>
        </p:txBody>
      </p:sp>
      <p:sp>
        <p:nvSpPr>
          <p:cNvPr id="36868" name="Text Box 5">
            <a:extLst>
              <a:ext uri="{FF2B5EF4-FFF2-40B4-BE49-F238E27FC236}">
                <a16:creationId xmlns:a16="http://schemas.microsoft.com/office/drawing/2014/main" id="{A2ED6A10-3E58-1A4F-AA5C-1A87BD1B6D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850" y="1814513"/>
            <a:ext cx="827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sv-SE">
                <a:latin typeface="Arial" panose="020B0604020202020204" pitchFamily="34" charset="0"/>
                <a:cs typeface="Arial" panose="020B0604020202020204" pitchFamily="34" charset="0"/>
              </a:rPr>
              <a:t>BCR</a:t>
            </a:r>
          </a:p>
        </p:txBody>
      </p:sp>
      <p:sp>
        <p:nvSpPr>
          <p:cNvPr id="165894" name="Text Box 6">
            <a:extLst>
              <a:ext uri="{FF2B5EF4-FFF2-40B4-BE49-F238E27FC236}">
                <a16:creationId xmlns:a16="http://schemas.microsoft.com/office/drawing/2014/main" id="{D288EEA1-98E9-C443-A986-B18EF03A0B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0" y="1814513"/>
            <a:ext cx="93807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latin typeface="Arial"/>
                <a:ea typeface="ＭＳ Ｐゴシック" charset="0"/>
                <a:cs typeface="Arial"/>
              </a:rPr>
              <a:t>ABL1</a:t>
            </a:r>
          </a:p>
        </p:txBody>
      </p:sp>
      <p:sp>
        <p:nvSpPr>
          <p:cNvPr id="36870" name="Rectangle 22">
            <a:extLst>
              <a:ext uri="{FF2B5EF4-FFF2-40B4-BE49-F238E27FC236}">
                <a16:creationId xmlns:a16="http://schemas.microsoft.com/office/drawing/2014/main" id="{C1BDC00A-D43F-9D47-B415-D83935D9A0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950913"/>
            <a:ext cx="7993062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35000"/>
              </a:spcBef>
            </a:pPr>
            <a:r>
              <a:rPr lang="en-US" altLang="sv-SE">
                <a:latin typeface="Arial" panose="020B0604020202020204" pitchFamily="34" charset="0"/>
                <a:cs typeface="Arial" panose="020B0604020202020204" pitchFamily="34" charset="0"/>
              </a:rPr>
              <a:t> PacBio sequencing generates ~10 000X coverage! </a:t>
            </a:r>
          </a:p>
        </p:txBody>
      </p:sp>
      <p:pic>
        <p:nvPicPr>
          <p:cNvPr id="36871" name="Picture 9" descr="tmp1">
            <a:extLst>
              <a:ext uri="{FF2B5EF4-FFF2-40B4-BE49-F238E27FC236}">
                <a16:creationId xmlns:a16="http://schemas.microsoft.com/office/drawing/2014/main" id="{172BE883-A8C8-BF43-8EB6-41ADBB1A7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0"/>
          <a:stretch>
            <a:fillRect/>
          </a:stretch>
        </p:blipFill>
        <p:spPr bwMode="auto">
          <a:xfrm>
            <a:off x="609600" y="2490788"/>
            <a:ext cx="8153400" cy="337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5898" name="Text Box 10">
            <a:extLst>
              <a:ext uri="{FF2B5EF4-FFF2-40B4-BE49-F238E27FC236}">
                <a16:creationId xmlns:a16="http://schemas.microsoft.com/office/drawing/2014/main" id="{4F6A0E8F-A613-B04B-8C57-D497ECF6D3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4243388"/>
            <a:ext cx="4368800" cy="457200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dirty="0">
                <a:latin typeface="Arial"/>
                <a:ea typeface="ＭＳ Ｐゴシック" charset="0"/>
                <a:cs typeface="Arial"/>
              </a:rPr>
              <a:t>Sample from time of diagnosis:</a:t>
            </a:r>
            <a:endParaRPr lang="en-US" dirty="0">
              <a:latin typeface="Arial"/>
              <a:ea typeface="ＭＳ Ｐゴシック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300184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ubrik 1">
            <a:extLst>
              <a:ext uri="{FF2B5EF4-FFF2-40B4-BE49-F238E27FC236}">
                <a16:creationId xmlns:a16="http://schemas.microsoft.com/office/drawing/2014/main" id="{A6B7EAC9-B4A8-8A44-9B35-41622C7FCD59}"/>
              </a:ext>
            </a:extLst>
          </p:cNvPr>
          <p:cNvSpPr>
            <a:spLocks noGrp="1"/>
          </p:cNvSpPr>
          <p:nvPr>
            <p:ph type="title" idx="4294967295"/>
          </p:nvPr>
        </p:nvSpPr>
        <p:spPr bwMode="auto">
          <a:xfrm>
            <a:off x="425450" y="-144463"/>
            <a:ext cx="8610600" cy="1052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/>
            <a:r>
              <a:rPr lang="en-GB" altLang="sv-SE" sz="3200">
                <a:latin typeface="Arial" panose="020B0604020202020204" pitchFamily="34" charset="0"/>
                <a:ea typeface="ＭＳ Ｐゴシック" panose="020B0600070205080204" pitchFamily="34" charset="-128"/>
              </a:rPr>
              <a:t>BCR-ABL1 mutations in follow-up sample</a:t>
            </a:r>
          </a:p>
        </p:txBody>
      </p:sp>
      <p:pic>
        <p:nvPicPr>
          <p:cNvPr id="38914" name="Picture 7" descr="fusion_pacbio">
            <a:extLst>
              <a:ext uri="{FF2B5EF4-FFF2-40B4-BE49-F238E27FC236}">
                <a16:creationId xmlns:a16="http://schemas.microsoft.com/office/drawing/2014/main" id="{9EEB54C5-D96A-7646-9CCF-84A8A913C7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2" t="9627" r="1065" b="2406"/>
          <a:stretch>
            <a:fillRect/>
          </a:stretch>
        </p:blipFill>
        <p:spPr bwMode="auto">
          <a:xfrm>
            <a:off x="679450" y="1471613"/>
            <a:ext cx="7924800" cy="315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7944" name="Text Box 8">
            <a:extLst>
              <a:ext uri="{FF2B5EF4-FFF2-40B4-BE49-F238E27FC236}">
                <a16:creationId xmlns:a16="http://schemas.microsoft.com/office/drawing/2014/main" id="{096A8F14-A47E-504A-A5D3-AA4B6E804F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75" y="2667000"/>
            <a:ext cx="3260725" cy="457200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dirty="0">
                <a:latin typeface="Arial"/>
                <a:ea typeface="ＭＳ Ｐゴシック" charset="0"/>
                <a:cs typeface="Arial"/>
              </a:rPr>
              <a:t>Sample 6 months later</a:t>
            </a:r>
            <a:endParaRPr lang="en-US" dirty="0"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67945" name="Line 9">
            <a:extLst>
              <a:ext uri="{FF2B5EF4-FFF2-40B4-BE49-F238E27FC236}">
                <a16:creationId xmlns:a16="http://schemas.microsoft.com/office/drawing/2014/main" id="{8539B434-D2BA-A746-8783-E095870C76E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427413" y="4745038"/>
            <a:ext cx="838200" cy="457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7946" name="Line 10">
            <a:extLst>
              <a:ext uri="{FF2B5EF4-FFF2-40B4-BE49-F238E27FC236}">
                <a16:creationId xmlns:a16="http://schemas.microsoft.com/office/drawing/2014/main" id="{44BA4F4C-5B98-A043-9D8C-BF39B5C49D6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14863" y="4672013"/>
            <a:ext cx="1219200" cy="533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7947" name="Text Box 11">
            <a:extLst>
              <a:ext uri="{FF2B5EF4-FFF2-40B4-BE49-F238E27FC236}">
                <a16:creationId xmlns:a16="http://schemas.microsoft.com/office/drawing/2014/main" id="{7C131A8A-03DE-7446-AC48-E619C673F3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913" y="5237163"/>
            <a:ext cx="6238875" cy="822325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dirty="0">
                <a:latin typeface="Arial"/>
                <a:ea typeface="ＭＳ Ｐゴシック" charset="0"/>
                <a:cs typeface="Arial"/>
              </a:rPr>
              <a:t>Mutations acquired in fusion transcript.</a:t>
            </a:r>
          </a:p>
          <a:p>
            <a:pPr>
              <a:defRPr/>
            </a:pPr>
            <a:r>
              <a:rPr lang="en-US" altLang="ja-JP" dirty="0">
                <a:latin typeface="Arial"/>
                <a:ea typeface="ＭＳ Ｐゴシック" charset="0"/>
                <a:cs typeface="Arial"/>
              </a:rPr>
              <a:t>Might require treatment with alternative drug.</a:t>
            </a:r>
            <a:endParaRPr lang="en-US" dirty="0"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38919" name="Rectangle 3">
            <a:extLst>
              <a:ext uri="{FF2B5EF4-FFF2-40B4-BE49-F238E27FC236}">
                <a16:creationId xmlns:a16="http://schemas.microsoft.com/office/drawing/2014/main" id="{1EEF13CE-AF93-034A-8AFB-5B1AE411AC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042988"/>
            <a:ext cx="990600" cy="441325"/>
          </a:xfrm>
          <a:prstGeom prst="rect">
            <a:avLst/>
          </a:prstGeom>
          <a:solidFill>
            <a:srgbClr val="FF8D3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sv-SE"/>
          </a:p>
        </p:txBody>
      </p:sp>
      <p:sp>
        <p:nvSpPr>
          <p:cNvPr id="38920" name="Rectangle 4">
            <a:extLst>
              <a:ext uri="{FF2B5EF4-FFF2-40B4-BE49-F238E27FC236}">
                <a16:creationId xmlns:a16="http://schemas.microsoft.com/office/drawing/2014/main" id="{FDF54D68-C071-0442-B0D6-EFE1AE94DE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6250" y="1042988"/>
            <a:ext cx="6858000" cy="441325"/>
          </a:xfrm>
          <a:prstGeom prst="rect">
            <a:avLst/>
          </a:prstGeom>
          <a:solidFill>
            <a:srgbClr val="51B34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sv-SE"/>
          </a:p>
        </p:txBody>
      </p:sp>
      <p:sp>
        <p:nvSpPr>
          <p:cNvPr id="38921" name="Text Box 5">
            <a:extLst>
              <a:ext uri="{FF2B5EF4-FFF2-40B4-BE49-F238E27FC236}">
                <a16:creationId xmlns:a16="http://schemas.microsoft.com/office/drawing/2014/main" id="{EF4257B6-996E-8A45-B8B6-4C67117038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850" y="1027113"/>
            <a:ext cx="827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sv-SE">
                <a:latin typeface="Arial" panose="020B0604020202020204" pitchFamily="34" charset="0"/>
                <a:cs typeface="Arial" panose="020B0604020202020204" pitchFamily="34" charset="0"/>
              </a:rPr>
              <a:t>BCR</a:t>
            </a:r>
          </a:p>
        </p:txBody>
      </p:sp>
      <p:sp>
        <p:nvSpPr>
          <p:cNvPr id="15" name="Text Box 6">
            <a:extLst>
              <a:ext uri="{FF2B5EF4-FFF2-40B4-BE49-F238E27FC236}">
                <a16:creationId xmlns:a16="http://schemas.microsoft.com/office/drawing/2014/main" id="{1D4AEAB5-711C-344C-A146-179F5D0E13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0" y="1027113"/>
            <a:ext cx="93807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latin typeface="Arial"/>
                <a:ea typeface="ＭＳ Ｐゴシック" charset="0"/>
                <a:cs typeface="Arial"/>
              </a:rPr>
              <a:t>ABL1</a:t>
            </a:r>
          </a:p>
        </p:txBody>
      </p:sp>
    </p:spTree>
    <p:extLst>
      <p:ext uri="{BB962C8B-B14F-4D97-AF65-F5344CB8AC3E}">
        <p14:creationId xmlns:p14="http://schemas.microsoft.com/office/powerpoint/2010/main" val="139935822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ubrik 1"/>
          <p:cNvSpPr>
            <a:spLocks/>
          </p:cNvSpPr>
          <p:nvPr/>
        </p:nvSpPr>
        <p:spPr bwMode="auto">
          <a:xfrm>
            <a:off x="-17929" y="-164634"/>
            <a:ext cx="9144000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0" anchor="ctr"/>
          <a:lstStyle/>
          <a:p>
            <a:pPr algn="ctr"/>
            <a:r>
              <a:rPr lang="en-GB" sz="3600" dirty="0" err="1">
                <a:latin typeface="Arial" charset="0"/>
                <a:cs typeface="Arial" charset="0"/>
              </a:rPr>
              <a:t>PacBio</a:t>
            </a:r>
            <a:r>
              <a:rPr lang="en-GB" sz="3600" dirty="0">
                <a:latin typeface="Arial" charset="0"/>
                <a:cs typeface="Arial" charset="0"/>
              </a:rPr>
              <a:t> BCR-ABL1 timeline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C488CB6-0DB1-EC49-A13D-C06BB5AE6F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42" y="1158212"/>
            <a:ext cx="8594017" cy="5142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10995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9281CCB-800C-3B4B-B9E5-1BC9DCFCA6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" y="0"/>
            <a:ext cx="9248586" cy="6942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18258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ubrik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765175"/>
          </a:xfrm>
        </p:spPr>
        <p:txBody>
          <a:bodyPr>
            <a:noAutofit/>
          </a:bodyPr>
          <a:lstStyle/>
          <a:p>
            <a:pPr eaLnBrk="1" hangingPunct="1"/>
            <a:r>
              <a:rPr lang="en-GB" altLang="x-none" sz="3600">
                <a:latin typeface="Arial" charset="0"/>
                <a:ea typeface="Arial" charset="0"/>
                <a:cs typeface="Arial" charset="0"/>
              </a:rPr>
              <a:t>Clinical Diagnosis of BCR-ABL1 mutations</a:t>
            </a:r>
          </a:p>
        </p:txBody>
      </p:sp>
      <p:sp>
        <p:nvSpPr>
          <p:cNvPr id="46082" name="Rectangle 22"/>
          <p:cNvSpPr>
            <a:spLocks noChangeArrowheads="1"/>
          </p:cNvSpPr>
          <p:nvPr/>
        </p:nvSpPr>
        <p:spPr bwMode="auto">
          <a:xfrm>
            <a:off x="457200" y="874713"/>
            <a:ext cx="2514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>
              <a:lnSpc>
                <a:spcPct val="90000"/>
              </a:lnSpc>
              <a:spcBef>
                <a:spcPct val="35000"/>
              </a:spcBef>
            </a:pPr>
            <a:r>
              <a:rPr lang="en-US" altLang="x-none" sz="2000" b="1">
                <a:latin typeface="Arial" charset="0"/>
              </a:rPr>
              <a:t>Clinical Genetics</a:t>
            </a:r>
          </a:p>
        </p:txBody>
      </p:sp>
      <p:sp>
        <p:nvSpPr>
          <p:cNvPr id="46083" name="Rectangle 22"/>
          <p:cNvSpPr>
            <a:spLocks noChangeArrowheads="1"/>
          </p:cNvSpPr>
          <p:nvPr/>
        </p:nvSpPr>
        <p:spPr bwMode="auto">
          <a:xfrm>
            <a:off x="3563938" y="908050"/>
            <a:ext cx="303847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>
              <a:lnSpc>
                <a:spcPct val="90000"/>
              </a:lnSpc>
              <a:spcBef>
                <a:spcPct val="35000"/>
              </a:spcBef>
            </a:pPr>
            <a:r>
              <a:rPr lang="en-US" altLang="x-none" sz="2000" b="1">
                <a:latin typeface="Arial" charset="0"/>
              </a:rPr>
              <a:t>Sequencing Facility</a:t>
            </a:r>
          </a:p>
        </p:txBody>
      </p:sp>
      <p:sp>
        <p:nvSpPr>
          <p:cNvPr id="46084" name="Rectangle 22"/>
          <p:cNvSpPr>
            <a:spLocks noChangeArrowheads="1"/>
          </p:cNvSpPr>
          <p:nvPr/>
        </p:nvSpPr>
        <p:spPr bwMode="auto">
          <a:xfrm>
            <a:off x="6840538" y="908050"/>
            <a:ext cx="230346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>
              <a:lnSpc>
                <a:spcPct val="90000"/>
              </a:lnSpc>
              <a:spcBef>
                <a:spcPct val="35000"/>
              </a:spcBef>
            </a:pPr>
            <a:r>
              <a:rPr lang="en-US" altLang="x-none" sz="2000" b="1">
                <a:latin typeface="Arial" charset="0"/>
              </a:rPr>
              <a:t>IT developers</a:t>
            </a:r>
          </a:p>
        </p:txBody>
      </p:sp>
      <p:pic>
        <p:nvPicPr>
          <p:cNvPr id="46085" name="Picture 1" descr="tm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341438"/>
            <a:ext cx="189865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6086" name="Group 10"/>
          <p:cNvGrpSpPr>
            <a:grpSpLocks/>
          </p:cNvGrpSpPr>
          <p:nvPr/>
        </p:nvGrpSpPr>
        <p:grpSpPr bwMode="auto">
          <a:xfrm>
            <a:off x="3851275" y="1484313"/>
            <a:ext cx="2160588" cy="1404937"/>
            <a:chOff x="2160" y="1248"/>
            <a:chExt cx="1488" cy="1142"/>
          </a:xfrm>
        </p:grpSpPr>
        <p:pic>
          <p:nvPicPr>
            <p:cNvPr id="46095" name="Picture 3" descr="IMG_1466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1248"/>
              <a:ext cx="1485" cy="1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096" name="Picture 14" descr="NGI-final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53" t="42755" r="19119" b="42584"/>
            <a:stretch>
              <a:fillRect/>
            </a:stretch>
          </p:blipFill>
          <p:spPr bwMode="auto">
            <a:xfrm>
              <a:off x="2784" y="1248"/>
              <a:ext cx="864" cy="2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6087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1484313"/>
            <a:ext cx="1728788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8" name="Rectangle 22"/>
          <p:cNvSpPr>
            <a:spLocks noChangeArrowheads="1"/>
          </p:cNvSpPr>
          <p:nvPr/>
        </p:nvSpPr>
        <p:spPr bwMode="auto">
          <a:xfrm>
            <a:off x="611188" y="2924175"/>
            <a:ext cx="302418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>
              <a:lnSpc>
                <a:spcPct val="70000"/>
              </a:lnSpc>
              <a:spcBef>
                <a:spcPct val="35000"/>
              </a:spcBef>
              <a:buFontTx/>
              <a:buChar char="-"/>
            </a:pPr>
            <a:r>
              <a:rPr lang="en-US" altLang="x-none" sz="1600" dirty="0">
                <a:latin typeface="Arial" charset="0"/>
              </a:rPr>
              <a:t> Collection of samples</a:t>
            </a:r>
          </a:p>
          <a:p>
            <a:pPr>
              <a:lnSpc>
                <a:spcPct val="70000"/>
              </a:lnSpc>
              <a:spcBef>
                <a:spcPct val="35000"/>
              </a:spcBef>
              <a:buFontTx/>
              <a:buChar char="-"/>
            </a:pPr>
            <a:r>
              <a:rPr lang="en-US" altLang="x-none" sz="1600" dirty="0">
                <a:latin typeface="Arial" charset="0"/>
              </a:rPr>
              <a:t> </a:t>
            </a:r>
            <a:r>
              <a:rPr lang="en-US" altLang="x-none" sz="1600" dirty="0" err="1">
                <a:latin typeface="Arial" charset="0"/>
              </a:rPr>
              <a:t>Seq</a:t>
            </a:r>
            <a:r>
              <a:rPr lang="en-US" altLang="x-none" sz="1600" dirty="0">
                <a:latin typeface="Arial" charset="0"/>
              </a:rPr>
              <a:t> library preparation</a:t>
            </a:r>
          </a:p>
        </p:txBody>
      </p:sp>
      <p:sp>
        <p:nvSpPr>
          <p:cNvPr id="46089" name="Rectangle 22"/>
          <p:cNvSpPr>
            <a:spLocks noChangeArrowheads="1"/>
          </p:cNvSpPr>
          <p:nvPr/>
        </p:nvSpPr>
        <p:spPr bwMode="auto">
          <a:xfrm>
            <a:off x="3851275" y="2997200"/>
            <a:ext cx="29813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>
              <a:lnSpc>
                <a:spcPct val="70000"/>
              </a:lnSpc>
              <a:spcBef>
                <a:spcPct val="35000"/>
              </a:spcBef>
            </a:pPr>
            <a:r>
              <a:rPr lang="en-US" altLang="x-none" sz="1600" dirty="0">
                <a:latin typeface="Arial" charset="0"/>
              </a:rPr>
              <a:t>- SMRT sequencing</a:t>
            </a:r>
          </a:p>
          <a:p>
            <a:pPr>
              <a:lnSpc>
                <a:spcPct val="70000"/>
              </a:lnSpc>
              <a:spcBef>
                <a:spcPct val="35000"/>
              </a:spcBef>
              <a:buFontTx/>
              <a:buChar char="-"/>
            </a:pPr>
            <a:r>
              <a:rPr lang="en-US" altLang="x-none" sz="1600" dirty="0">
                <a:latin typeface="Arial" charset="0"/>
              </a:rPr>
              <a:t> Automated data analysis</a:t>
            </a:r>
          </a:p>
        </p:txBody>
      </p:sp>
      <p:sp>
        <p:nvSpPr>
          <p:cNvPr id="46090" name="Rectangle 22"/>
          <p:cNvSpPr>
            <a:spLocks noChangeArrowheads="1"/>
          </p:cNvSpPr>
          <p:nvPr/>
        </p:nvSpPr>
        <p:spPr bwMode="auto">
          <a:xfrm>
            <a:off x="6948488" y="2997200"/>
            <a:ext cx="2456769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>
              <a:lnSpc>
                <a:spcPct val="70000"/>
              </a:lnSpc>
              <a:spcBef>
                <a:spcPct val="35000"/>
              </a:spcBef>
              <a:buFontTx/>
              <a:buChar char="-"/>
            </a:pPr>
            <a:r>
              <a:rPr lang="en-US" altLang="x-none" sz="1600">
                <a:latin typeface="Arial" charset="0"/>
              </a:rPr>
              <a:t> Web server for  </a:t>
            </a:r>
          </a:p>
          <a:p>
            <a:pPr>
              <a:lnSpc>
                <a:spcPct val="70000"/>
              </a:lnSpc>
              <a:spcBef>
                <a:spcPct val="35000"/>
              </a:spcBef>
            </a:pPr>
            <a:r>
              <a:rPr lang="en-US" altLang="x-none" sz="1600" dirty="0">
                <a:latin typeface="Arial" charset="0"/>
              </a:rPr>
              <a:t>   results</a:t>
            </a:r>
          </a:p>
        </p:txBody>
      </p:sp>
      <p:sp>
        <p:nvSpPr>
          <p:cNvPr id="63500" name="Content Placeholder 2"/>
          <p:cNvSpPr>
            <a:spLocks/>
          </p:cNvSpPr>
          <p:nvPr/>
        </p:nvSpPr>
        <p:spPr bwMode="auto">
          <a:xfrm>
            <a:off x="608691" y="4483552"/>
            <a:ext cx="8140021" cy="2054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/>
              <a:buChar char="•"/>
              <a:defRPr/>
            </a:pP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Ongoing routine service, up to 4 samples/week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/>
              <a:buChar char="•"/>
              <a:defRPr/>
            </a:pPr>
            <a:r>
              <a:rPr lang="en-US" altLang="ja-JP" sz="2400" dirty="0">
                <a:latin typeface="Calibri" charset="0"/>
                <a:ea typeface="Calibri" charset="0"/>
                <a:cs typeface="Calibri" charset="0"/>
              </a:rPr>
              <a:t>Over 250 samples run so far</a:t>
            </a:r>
          </a:p>
          <a:p>
            <a:pPr marL="342900" lvl="1" indent="-342900">
              <a:lnSpc>
                <a:spcPct val="90000"/>
              </a:lnSpc>
              <a:spcBef>
                <a:spcPct val="20000"/>
              </a:spcBef>
              <a:buFont typeface="Arial"/>
              <a:buChar char="•"/>
              <a:defRPr/>
            </a:pP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100% consistency with Sanger results during pre-study and real time validation period</a:t>
            </a:r>
          </a:p>
        </p:txBody>
      </p:sp>
      <p:sp>
        <p:nvSpPr>
          <p:cNvPr id="5" name="Right Arrow 4"/>
          <p:cNvSpPr>
            <a:spLocks noChangeArrowheads="1"/>
          </p:cNvSpPr>
          <p:nvPr/>
        </p:nvSpPr>
        <p:spPr bwMode="auto">
          <a:xfrm>
            <a:off x="2987675" y="1989138"/>
            <a:ext cx="576263" cy="360362"/>
          </a:xfrm>
          <a:prstGeom prst="rightArrow">
            <a:avLst>
              <a:gd name="adj1" fmla="val 50000"/>
              <a:gd name="adj2" fmla="val 50002"/>
            </a:avLst>
          </a:prstGeom>
          <a:gradFill rotWithShape="1">
            <a:gsLst>
              <a:gs pos="0">
                <a:srgbClr val="A6B8FD"/>
              </a:gs>
              <a:gs pos="100000">
                <a:srgbClr val="5370C1"/>
              </a:gs>
            </a:gsLst>
            <a:lin ang="5400000"/>
          </a:gradFill>
          <a:ln w="9525">
            <a:solidFill>
              <a:srgbClr val="5C72B2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algn="ctr"/>
            <a:endParaRPr lang="en-US" altLang="x-none" sz="1800">
              <a:solidFill>
                <a:srgbClr val="FFFFFF"/>
              </a:solidFill>
            </a:endParaRPr>
          </a:p>
        </p:txBody>
      </p:sp>
      <p:sp>
        <p:nvSpPr>
          <p:cNvPr id="24" name="Right Arrow 23"/>
          <p:cNvSpPr>
            <a:spLocks noChangeArrowheads="1"/>
          </p:cNvSpPr>
          <p:nvPr/>
        </p:nvSpPr>
        <p:spPr bwMode="auto">
          <a:xfrm>
            <a:off x="6227763" y="1916113"/>
            <a:ext cx="576262" cy="360362"/>
          </a:xfrm>
          <a:prstGeom prst="rightArrow">
            <a:avLst>
              <a:gd name="adj1" fmla="val 50000"/>
              <a:gd name="adj2" fmla="val 50002"/>
            </a:avLst>
          </a:prstGeom>
          <a:gradFill rotWithShape="1">
            <a:gsLst>
              <a:gs pos="0">
                <a:srgbClr val="A6B8FD"/>
              </a:gs>
              <a:gs pos="100000">
                <a:srgbClr val="5370C1"/>
              </a:gs>
            </a:gsLst>
            <a:lin ang="5400000"/>
          </a:gradFill>
          <a:ln w="9525">
            <a:solidFill>
              <a:srgbClr val="5C72B2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algn="ctr"/>
            <a:endParaRPr lang="en-US" altLang="x-none" sz="1800">
              <a:solidFill>
                <a:srgbClr val="FFFFFF"/>
              </a:solidFill>
            </a:endParaRPr>
          </a:p>
        </p:txBody>
      </p:sp>
      <p:sp>
        <p:nvSpPr>
          <p:cNvPr id="6" name="Curved Left Arrow 5"/>
          <p:cNvSpPr>
            <a:spLocks noChangeArrowheads="1"/>
          </p:cNvSpPr>
          <p:nvPr/>
        </p:nvSpPr>
        <p:spPr bwMode="auto">
          <a:xfrm rot="5400000">
            <a:off x="4463256" y="729457"/>
            <a:ext cx="504825" cy="6192838"/>
          </a:xfrm>
          <a:prstGeom prst="curvedLeftArrow">
            <a:avLst>
              <a:gd name="adj1" fmla="val 24989"/>
              <a:gd name="adj2" fmla="val 49978"/>
              <a:gd name="adj3" fmla="val 25000"/>
            </a:avLst>
          </a:prstGeom>
          <a:gradFill rotWithShape="1">
            <a:gsLst>
              <a:gs pos="0">
                <a:srgbClr val="A6B8FD"/>
              </a:gs>
              <a:gs pos="100000">
                <a:srgbClr val="5370C1"/>
              </a:gs>
            </a:gsLst>
            <a:lin ang="5400000"/>
          </a:gradFill>
          <a:ln w="9525">
            <a:solidFill>
              <a:srgbClr val="5C72B2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algn="ctr"/>
            <a:endParaRPr lang="en-US" altLang="x-none" sz="1800"/>
          </a:p>
        </p:txBody>
      </p:sp>
    </p:spTree>
    <p:extLst>
      <p:ext uri="{BB962C8B-B14F-4D97-AF65-F5344CB8AC3E}">
        <p14:creationId xmlns:p14="http://schemas.microsoft.com/office/powerpoint/2010/main" val="25813085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itle 1"/>
          <p:cNvSpPr>
            <a:spLocks noGrp="1"/>
          </p:cNvSpPr>
          <p:nvPr>
            <p:ph type="title"/>
          </p:nvPr>
        </p:nvSpPr>
        <p:spPr bwMode="auto">
          <a:xfrm>
            <a:off x="30415" y="55927"/>
            <a:ext cx="8945410" cy="796203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sz="3600" dirty="0">
                <a:latin typeface="Arial" charset="0"/>
                <a:ea typeface="Arial" charset="0"/>
                <a:cs typeface="Arial" charset="0"/>
              </a:rPr>
              <a:t>CML results viewed in our system</a:t>
            </a:r>
          </a:p>
        </p:txBody>
      </p:sp>
      <p:sp>
        <p:nvSpPr>
          <p:cNvPr id="9219" name="TextBox 3"/>
          <p:cNvSpPr txBox="1">
            <a:spLocks noChangeArrowheads="1"/>
          </p:cNvSpPr>
          <p:nvPr/>
        </p:nvSpPr>
        <p:spPr bwMode="auto">
          <a:xfrm>
            <a:off x="9721850" y="4759325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6" name="Picture 15" descr="tmp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35" y="934747"/>
            <a:ext cx="8305800" cy="527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339435" y="1087146"/>
            <a:ext cx="8747777" cy="5536392"/>
            <a:chOff x="339435" y="1087146"/>
            <a:chExt cx="8747777" cy="5536392"/>
          </a:xfrm>
        </p:grpSpPr>
        <p:cxnSp>
          <p:nvCxnSpPr>
            <p:cNvPr id="8" name="Straight Connector 7"/>
            <p:cNvCxnSpPr/>
            <p:nvPr/>
          </p:nvCxnSpPr>
          <p:spPr bwMode="auto">
            <a:xfrm flipV="1">
              <a:off x="699798" y="1087147"/>
              <a:ext cx="2039546" cy="16383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 bwMode="auto">
            <a:xfrm>
              <a:off x="726785" y="2954047"/>
              <a:ext cx="2012559" cy="366949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/>
            <p:cNvSpPr/>
            <p:nvPr/>
          </p:nvSpPr>
          <p:spPr bwMode="auto">
            <a:xfrm>
              <a:off x="339435" y="2725447"/>
              <a:ext cx="431800" cy="215900"/>
            </a:xfrm>
            <a:prstGeom prst="rect">
              <a:avLst/>
            </a:prstGeom>
            <a:noFill/>
            <a:ln w="38100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/>
              <a:endParaRPr lang="en-US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pic>
          <p:nvPicPr>
            <p:cNvPr id="2" name="Picture 1" descr="tmp.tiff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7" r="5212"/>
            <a:stretch/>
          </p:blipFill>
          <p:spPr>
            <a:xfrm>
              <a:off x="2739344" y="1087146"/>
              <a:ext cx="6347868" cy="5536392"/>
            </a:xfrm>
            <a:prstGeom prst="rect">
              <a:avLst/>
            </a:prstGeom>
          </p:spPr>
        </p:pic>
      </p:grpSp>
      <p:grpSp>
        <p:nvGrpSpPr>
          <p:cNvPr id="12" name="Group 19"/>
          <p:cNvGrpSpPr>
            <a:grpSpLocks/>
          </p:cNvGrpSpPr>
          <p:nvPr/>
        </p:nvGrpSpPr>
        <p:grpSpPr bwMode="auto">
          <a:xfrm>
            <a:off x="3029868" y="2195948"/>
            <a:ext cx="5334000" cy="4211638"/>
            <a:chOff x="1488" y="1048"/>
            <a:chExt cx="3360" cy="2653"/>
          </a:xfrm>
        </p:grpSpPr>
        <p:cxnSp>
          <p:nvCxnSpPr>
            <p:cNvPr id="13" name="Straight Connector 12"/>
            <p:cNvCxnSpPr>
              <a:cxnSpLocks noChangeShapeType="1"/>
            </p:cNvCxnSpPr>
            <p:nvPr/>
          </p:nvCxnSpPr>
          <p:spPr bwMode="auto">
            <a:xfrm flipH="1">
              <a:off x="1488" y="1296"/>
              <a:ext cx="2256" cy="864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/>
          </p:spPr>
        </p:cxnSp>
        <p:pic>
          <p:nvPicPr>
            <p:cNvPr id="14" name="Picture 14" descr="tmp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2160"/>
              <a:ext cx="3360" cy="1541"/>
            </a:xfrm>
            <a:prstGeom prst="rect">
              <a:avLst/>
            </a:prstGeom>
            <a:noFill/>
            <a:ln w="9525" cap="rnd">
              <a:solidFill>
                <a:schemeClr val="tx1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5" name="Straight Connector 8"/>
            <p:cNvCxnSpPr>
              <a:cxnSpLocks noChangeShapeType="1"/>
            </p:cNvCxnSpPr>
            <p:nvPr/>
          </p:nvCxnSpPr>
          <p:spPr bwMode="auto">
            <a:xfrm>
              <a:off x="4368" y="1296"/>
              <a:ext cx="480" cy="864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/>
          </p:spPr>
        </p:cxnSp>
        <p:sp>
          <p:nvSpPr>
            <p:cNvPr id="16" name="Rectangle 18"/>
            <p:cNvSpPr>
              <a:spLocks noChangeArrowheads="1"/>
            </p:cNvSpPr>
            <p:nvPr/>
          </p:nvSpPr>
          <p:spPr bwMode="auto">
            <a:xfrm>
              <a:off x="3744" y="1048"/>
              <a:ext cx="624" cy="240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1" hangingPunct="1"/>
              <a:endParaRPr lang="en-US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345653" y="2195948"/>
            <a:ext cx="5154973" cy="4235938"/>
            <a:chOff x="1345653" y="2195948"/>
            <a:chExt cx="5154973" cy="4235938"/>
          </a:xfrm>
        </p:grpSpPr>
        <p:cxnSp>
          <p:nvCxnSpPr>
            <p:cNvPr id="20" name="Straight Connector 19"/>
            <p:cNvCxnSpPr>
              <a:cxnSpLocks noChangeShapeType="1"/>
            </p:cNvCxnSpPr>
            <p:nvPr/>
          </p:nvCxnSpPr>
          <p:spPr bwMode="auto">
            <a:xfrm flipH="1">
              <a:off x="1345653" y="2589648"/>
              <a:ext cx="3581400" cy="137160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/>
          </p:spPr>
        </p:cxnSp>
        <p:cxnSp>
          <p:nvCxnSpPr>
            <p:cNvPr id="22" name="Straight Connector 8"/>
            <p:cNvCxnSpPr>
              <a:cxnSpLocks noChangeShapeType="1"/>
            </p:cNvCxnSpPr>
            <p:nvPr/>
          </p:nvCxnSpPr>
          <p:spPr bwMode="auto">
            <a:xfrm>
              <a:off x="5917653" y="2589648"/>
              <a:ext cx="582973" cy="137160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/>
          </p:spPr>
        </p:cxnSp>
        <p:sp>
          <p:nvSpPr>
            <p:cNvPr id="23" name="Rectangle 18"/>
            <p:cNvSpPr>
              <a:spLocks noChangeArrowheads="1"/>
            </p:cNvSpPr>
            <p:nvPr/>
          </p:nvSpPr>
          <p:spPr bwMode="auto">
            <a:xfrm>
              <a:off x="4927053" y="2195948"/>
              <a:ext cx="990600" cy="381000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1" hangingPunct="1"/>
              <a:endParaRPr lang="en-US"/>
            </a:p>
          </p:txBody>
        </p:sp>
        <p:pic>
          <p:nvPicPr>
            <p:cNvPr id="17" name="Picture 16" descr="tmp2.tif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5653" y="3961248"/>
              <a:ext cx="5154973" cy="24706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0855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itle 1"/>
          <p:cNvSpPr>
            <a:spLocks noGrp="1"/>
          </p:cNvSpPr>
          <p:nvPr>
            <p:ph type="title"/>
          </p:nvPr>
        </p:nvSpPr>
        <p:spPr bwMode="auto">
          <a:xfrm>
            <a:off x="30415" y="55927"/>
            <a:ext cx="8945410" cy="796203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sz="3600" dirty="0">
                <a:latin typeface="Arial" charset="0"/>
                <a:ea typeface="Arial" charset="0"/>
                <a:cs typeface="Arial" charset="0"/>
              </a:rPr>
              <a:t>Example, patient with CML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7CBAF75-1FE3-6243-A40F-9D6B2D2C54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73" t="27045" r="10020"/>
          <a:stretch/>
        </p:blipFill>
        <p:spPr>
          <a:xfrm>
            <a:off x="488504" y="1012354"/>
            <a:ext cx="8380387" cy="5196920"/>
          </a:xfrm>
          <a:prstGeom prst="rect">
            <a:avLst/>
          </a:prstGeom>
        </p:spPr>
      </p:pic>
      <p:sp>
        <p:nvSpPr>
          <p:cNvPr id="26" name="textruta 2">
            <a:extLst>
              <a:ext uri="{FF2B5EF4-FFF2-40B4-BE49-F238E27FC236}">
                <a16:creationId xmlns:a16="http://schemas.microsoft.com/office/drawing/2014/main" id="{44B6664F-F501-954E-AB4F-7727AA3A0576}"/>
              </a:ext>
            </a:extLst>
          </p:cNvPr>
          <p:cNvSpPr txBox="1"/>
          <p:nvPr/>
        </p:nvSpPr>
        <p:spPr>
          <a:xfrm>
            <a:off x="2977530" y="1445776"/>
            <a:ext cx="33123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b="1" dirty="0"/>
              <a:t>M244V </a:t>
            </a:r>
            <a:r>
              <a:rPr lang="sv-SE" sz="2400" b="1" dirty="0" err="1"/>
              <a:t>detected</a:t>
            </a:r>
            <a:r>
              <a:rPr lang="sv-SE" sz="2400" b="1" dirty="0"/>
              <a:t> at 2,1%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DA1ED04-9387-A247-9045-2E38EF031B1B}"/>
              </a:ext>
            </a:extLst>
          </p:cNvPr>
          <p:cNvCxnSpPr/>
          <p:nvPr/>
        </p:nvCxnSpPr>
        <p:spPr>
          <a:xfrm>
            <a:off x="4625650" y="1948458"/>
            <a:ext cx="0" cy="576064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ruta 1">
            <a:extLst>
              <a:ext uri="{FF2B5EF4-FFF2-40B4-BE49-F238E27FC236}">
                <a16:creationId xmlns:a16="http://schemas.microsoft.com/office/drawing/2014/main" id="{FD03A1F5-04D5-7545-A363-E52754A1C3FB}"/>
              </a:ext>
            </a:extLst>
          </p:cNvPr>
          <p:cNvSpPr txBox="1"/>
          <p:nvPr/>
        </p:nvSpPr>
        <p:spPr>
          <a:xfrm>
            <a:off x="2977530" y="4339580"/>
            <a:ext cx="16177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b="1" dirty="0" err="1">
                <a:solidFill>
                  <a:schemeClr val="accent1"/>
                </a:solidFill>
              </a:rPr>
              <a:t>Imatinib</a:t>
            </a:r>
            <a:endParaRPr lang="sv-SE" sz="2800" b="1" dirty="0">
              <a:solidFill>
                <a:schemeClr val="accent1"/>
              </a:solidFill>
            </a:endParaRPr>
          </a:p>
        </p:txBody>
      </p:sp>
      <p:sp>
        <p:nvSpPr>
          <p:cNvPr id="29" name="textruta 1">
            <a:extLst>
              <a:ext uri="{FF2B5EF4-FFF2-40B4-BE49-F238E27FC236}">
                <a16:creationId xmlns:a16="http://schemas.microsoft.com/office/drawing/2014/main" id="{46A28926-678A-ED41-AB39-14B980C7CD96}"/>
              </a:ext>
            </a:extLst>
          </p:cNvPr>
          <p:cNvSpPr txBox="1"/>
          <p:nvPr/>
        </p:nvSpPr>
        <p:spPr>
          <a:xfrm>
            <a:off x="5695920" y="4339580"/>
            <a:ext cx="18859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b="1" dirty="0" err="1">
                <a:solidFill>
                  <a:schemeClr val="accent1"/>
                </a:solidFill>
              </a:rPr>
              <a:t>Nilotinib</a:t>
            </a:r>
            <a:endParaRPr lang="sv-SE" sz="2800" b="1" dirty="0">
              <a:solidFill>
                <a:schemeClr val="accent1"/>
              </a:solidFill>
            </a:endParaRPr>
          </a:p>
        </p:txBody>
      </p:sp>
      <p:sp>
        <p:nvSpPr>
          <p:cNvPr id="30" name="Right Arrow 29">
            <a:extLst>
              <a:ext uri="{FF2B5EF4-FFF2-40B4-BE49-F238E27FC236}">
                <a16:creationId xmlns:a16="http://schemas.microsoft.com/office/drawing/2014/main" id="{33D6EC3D-D3F1-7D4E-BCD1-09BB2E90FF14}"/>
              </a:ext>
            </a:extLst>
          </p:cNvPr>
          <p:cNvSpPr/>
          <p:nvPr/>
        </p:nvSpPr>
        <p:spPr>
          <a:xfrm>
            <a:off x="4663751" y="4343400"/>
            <a:ext cx="831406" cy="508620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54836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C844714-CFF8-984F-9488-C3B49C464C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064" y="3805677"/>
            <a:ext cx="3313464" cy="2503643"/>
          </a:xfrm>
          <a:prstGeom prst="rect">
            <a:avLst/>
          </a:prstGeom>
        </p:spPr>
      </p:pic>
      <p:sp>
        <p:nvSpPr>
          <p:cNvPr id="9217" name="Title 1"/>
          <p:cNvSpPr>
            <a:spLocks noGrp="1"/>
          </p:cNvSpPr>
          <p:nvPr>
            <p:ph type="title"/>
          </p:nvPr>
        </p:nvSpPr>
        <p:spPr bwMode="auto">
          <a:xfrm>
            <a:off x="30415" y="55927"/>
            <a:ext cx="8945410" cy="796203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sz="3600" dirty="0">
                <a:latin typeface="Arial" charset="0"/>
                <a:ea typeface="Arial" charset="0"/>
                <a:cs typeface="Arial" charset="0"/>
              </a:rPr>
              <a:t>Many topics I have not covered…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402AD31-8C38-BD48-A658-B93D7E8EADFB}"/>
              </a:ext>
            </a:extLst>
          </p:cNvPr>
          <p:cNvSpPr txBox="1"/>
          <p:nvPr/>
        </p:nvSpPr>
        <p:spPr>
          <a:xfrm>
            <a:off x="1410035" y="730566"/>
            <a:ext cx="23110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err="1"/>
              <a:t>ChIP-seq</a:t>
            </a:r>
            <a:r>
              <a:rPr lang="sv-SE" dirty="0"/>
              <a:t> </a:t>
            </a:r>
            <a:r>
              <a:rPr lang="sv-SE" dirty="0" err="1"/>
              <a:t>analysis</a:t>
            </a:r>
            <a:endParaRPr lang="sv-SE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3B17E1-3C68-4C4B-8230-31274FF207FB}"/>
              </a:ext>
            </a:extLst>
          </p:cNvPr>
          <p:cNvSpPr txBox="1"/>
          <p:nvPr/>
        </p:nvSpPr>
        <p:spPr>
          <a:xfrm>
            <a:off x="6031031" y="807095"/>
            <a:ext cx="12772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RNA-</a:t>
            </a:r>
            <a:r>
              <a:rPr lang="sv-SE" dirty="0" err="1"/>
              <a:t>Seq</a:t>
            </a:r>
            <a:endParaRPr lang="sv-SE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F69A7C-AA1F-214E-A0CA-9826D18F8E5B}"/>
              </a:ext>
            </a:extLst>
          </p:cNvPr>
          <p:cNvSpPr txBox="1"/>
          <p:nvPr/>
        </p:nvSpPr>
        <p:spPr>
          <a:xfrm>
            <a:off x="971600" y="3471391"/>
            <a:ext cx="3165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DNA </a:t>
            </a:r>
            <a:r>
              <a:rPr lang="sv-SE" dirty="0" err="1"/>
              <a:t>base</a:t>
            </a:r>
            <a:r>
              <a:rPr lang="sv-SE" dirty="0"/>
              <a:t> </a:t>
            </a:r>
            <a:r>
              <a:rPr lang="sv-SE" dirty="0" err="1"/>
              <a:t>modifications</a:t>
            </a:r>
            <a:endParaRPr lang="sv-SE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6F77171-AE0F-6B4A-9A44-DC60EC8C8A7A}"/>
              </a:ext>
            </a:extLst>
          </p:cNvPr>
          <p:cNvSpPr txBox="1"/>
          <p:nvPr/>
        </p:nvSpPr>
        <p:spPr>
          <a:xfrm>
            <a:off x="5436096" y="3471391"/>
            <a:ext cx="25821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err="1"/>
              <a:t>Single</a:t>
            </a:r>
            <a:r>
              <a:rPr lang="sv-SE" dirty="0"/>
              <a:t> cell RNA-</a:t>
            </a:r>
            <a:r>
              <a:rPr lang="sv-SE" dirty="0" err="1"/>
              <a:t>Seq</a:t>
            </a:r>
            <a:endParaRPr lang="sv-SE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7AC3E3-B23C-814F-A49A-A151CA65C1C5}"/>
              </a:ext>
            </a:extLst>
          </p:cNvPr>
          <p:cNvSpPr txBox="1"/>
          <p:nvPr/>
        </p:nvSpPr>
        <p:spPr>
          <a:xfrm>
            <a:off x="692364" y="6237312"/>
            <a:ext cx="76215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err="1"/>
              <a:t>Simply</a:t>
            </a:r>
            <a:r>
              <a:rPr lang="sv-SE" dirty="0"/>
              <a:t> </a:t>
            </a:r>
            <a:r>
              <a:rPr lang="sv-SE" dirty="0" err="1"/>
              <a:t>too</a:t>
            </a:r>
            <a:r>
              <a:rPr lang="sv-SE" dirty="0"/>
              <a:t> </a:t>
            </a:r>
            <a:r>
              <a:rPr lang="sv-SE" dirty="0" err="1"/>
              <a:t>much</a:t>
            </a:r>
            <a:r>
              <a:rPr lang="sv-SE" dirty="0"/>
              <a:t> to talk </a:t>
            </a:r>
            <a:r>
              <a:rPr lang="sv-SE" dirty="0" err="1"/>
              <a:t>about</a:t>
            </a:r>
            <a:r>
              <a:rPr lang="sv-SE" dirty="0"/>
              <a:t> in just </a:t>
            </a:r>
            <a:r>
              <a:rPr lang="sv-SE" dirty="0" err="1"/>
              <a:t>one</a:t>
            </a:r>
            <a:r>
              <a:rPr lang="sv-SE" dirty="0"/>
              <a:t> </a:t>
            </a:r>
            <a:r>
              <a:rPr lang="sv-SE" dirty="0" err="1"/>
              <a:t>lecture</a:t>
            </a:r>
            <a:r>
              <a:rPr lang="sv-SE" dirty="0"/>
              <a:t>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87DA43-CD11-C24C-A977-A7BC5610B06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40"/>
          <a:stretch/>
        </p:blipFill>
        <p:spPr>
          <a:xfrm>
            <a:off x="827584" y="1192231"/>
            <a:ext cx="3371602" cy="20927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64A6846-9A4D-AB48-8569-5D8C4EBFD3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678" y="3962570"/>
            <a:ext cx="2781453" cy="224522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4E11C7E-3B4B-1D45-870F-4E64FED311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623989" y="880876"/>
            <a:ext cx="1990310" cy="279814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E544E5D-49AF-0D47-8844-00B21FEAF4B7}"/>
              </a:ext>
            </a:extLst>
          </p:cNvPr>
          <p:cNvSpPr/>
          <p:nvPr/>
        </p:nvSpPr>
        <p:spPr>
          <a:xfrm>
            <a:off x="5220073" y="3030238"/>
            <a:ext cx="360040" cy="3401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928535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AACFA6-496B-3D4D-BE30-AC96E43016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4851"/>
            <a:ext cx="9144000" cy="676314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F5BF4AA-A3C2-CA45-8874-2A018B644718}"/>
              </a:ext>
            </a:extLst>
          </p:cNvPr>
          <p:cNvGrpSpPr/>
          <p:nvPr/>
        </p:nvGrpSpPr>
        <p:grpSpPr>
          <a:xfrm>
            <a:off x="457418" y="2612763"/>
            <a:ext cx="8259862" cy="2608067"/>
            <a:chOff x="457417" y="1240005"/>
            <a:chExt cx="8259862" cy="260806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E8D0E42-A405-4A4D-95FA-95D450E8B0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3087" y="1708259"/>
              <a:ext cx="1866900" cy="156210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218779E-C69B-CF49-A23D-FB4EABC054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57630" y="1633735"/>
              <a:ext cx="1686379" cy="2153377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6A101D4-0228-D242-AB15-443D7EB220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7941"/>
            <a:stretch/>
          </p:blipFill>
          <p:spPr>
            <a:xfrm>
              <a:off x="3818709" y="1707533"/>
              <a:ext cx="1550137" cy="2140539"/>
            </a:xfrm>
            <a:prstGeom prst="rect">
              <a:avLst/>
            </a:prstGeom>
          </p:spPr>
        </p:pic>
        <p:sp>
          <p:nvSpPr>
            <p:cNvPr id="11" name="TextBox 4">
              <a:extLst>
                <a:ext uri="{FF2B5EF4-FFF2-40B4-BE49-F238E27FC236}">
                  <a16:creationId xmlns:a16="http://schemas.microsoft.com/office/drawing/2014/main" id="{67258257-F0D2-F24D-8EBF-C4841B3B08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7417" y="1289644"/>
              <a:ext cx="2179350" cy="400110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marL="342900" indent="-3429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indent="0" defTabSz="914353" eaLnBrk="1" hangingPunct="1">
                <a:defRPr/>
              </a:pPr>
              <a:r>
                <a:rPr lang="en-US" altLang="sv-SE" sz="2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Adam Phillippy</a:t>
              </a:r>
            </a:p>
          </p:txBody>
        </p:sp>
        <p:sp>
          <p:nvSpPr>
            <p:cNvPr id="12" name="TextBox 4">
              <a:extLst>
                <a:ext uri="{FF2B5EF4-FFF2-40B4-BE49-F238E27FC236}">
                  <a16:creationId xmlns:a16="http://schemas.microsoft.com/office/drawing/2014/main" id="{536014C3-B7F9-B947-B8BF-19C23E758E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1965" y="1300965"/>
              <a:ext cx="1955556" cy="400110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marL="342900" indent="-3429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indent="0" defTabSz="914353" eaLnBrk="1" hangingPunct="1">
                <a:defRPr/>
              </a:pPr>
              <a:r>
                <a:rPr lang="en-US" altLang="sv-SE" sz="2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Kathy Below</a:t>
              </a:r>
            </a:p>
          </p:txBody>
        </p:sp>
        <p:sp>
          <p:nvSpPr>
            <p:cNvPr id="14" name="TextBox 4">
              <a:extLst>
                <a:ext uri="{FF2B5EF4-FFF2-40B4-BE49-F238E27FC236}">
                  <a16:creationId xmlns:a16="http://schemas.microsoft.com/office/drawing/2014/main" id="{37E95742-46B7-7A47-933D-DB53BDF619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56400" y="1240005"/>
              <a:ext cx="1960879" cy="400110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marL="342900" indent="-3429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indent="0" defTabSz="914353" eaLnBrk="1" hangingPunct="1">
                <a:defRPr/>
              </a:pPr>
              <a:r>
                <a:rPr lang="en-US" altLang="sv-SE" sz="2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Karen </a:t>
              </a:r>
              <a:r>
                <a:rPr lang="en-US" altLang="sv-SE" sz="20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Miga</a:t>
              </a:r>
              <a:r>
                <a:rPr lang="en-US" altLang="sv-SE" sz="2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452606FE-21A5-AE46-A74F-A9F6A2A7D0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94197" y="6414432"/>
            <a:ext cx="410803" cy="41080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FE61CBB-3943-C148-AFFE-08BFC918B313}"/>
              </a:ext>
            </a:extLst>
          </p:cNvPr>
          <p:cNvSpPr txBox="1"/>
          <p:nvPr/>
        </p:nvSpPr>
        <p:spPr>
          <a:xfrm>
            <a:off x="7405000" y="6392609"/>
            <a:ext cx="978217" cy="3519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53">
              <a:defRPr/>
            </a:pPr>
            <a:r>
              <a:rPr lang="en-US" sz="1687" dirty="0">
                <a:solidFill>
                  <a:prstClr val="black"/>
                </a:solidFill>
                <a:latin typeface="Calibri" panose="020F0502020204030204"/>
              </a:rPr>
              <a:t>#LRUA20</a:t>
            </a:r>
          </a:p>
        </p:txBody>
      </p:sp>
    </p:spTree>
    <p:extLst>
      <p:ext uri="{BB962C8B-B14F-4D97-AF65-F5344CB8AC3E}">
        <p14:creationId xmlns:p14="http://schemas.microsoft.com/office/powerpoint/2010/main" val="3833817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1B4762F-9E72-0D4A-8A4F-42BF3CCD1D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938" y="0"/>
            <a:ext cx="9144001" cy="6858000"/>
          </a:xfrm>
          <a:prstGeom prst="rect">
            <a:avLst/>
          </a:prstGeom>
          <a:solidFill>
            <a:srgbClr val="000000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grpSp>
        <p:nvGrpSpPr>
          <p:cNvPr id="114690" name="Group 5">
            <a:extLst>
              <a:ext uri="{FF2B5EF4-FFF2-40B4-BE49-F238E27FC236}">
                <a16:creationId xmlns:a16="http://schemas.microsoft.com/office/drawing/2014/main" id="{DCACC569-0FE4-7D4E-BC20-C875A0784634}"/>
              </a:ext>
            </a:extLst>
          </p:cNvPr>
          <p:cNvGrpSpPr>
            <a:grpSpLocks/>
          </p:cNvGrpSpPr>
          <p:nvPr/>
        </p:nvGrpSpPr>
        <p:grpSpPr bwMode="auto">
          <a:xfrm>
            <a:off x="331788" y="171450"/>
            <a:ext cx="8480425" cy="749300"/>
            <a:chOff x="138019" y="171163"/>
            <a:chExt cx="8479770" cy="749091"/>
          </a:xfrm>
        </p:grpSpPr>
        <p:pic>
          <p:nvPicPr>
            <p:cNvPr id="114696" name="Picture 4">
              <a:extLst>
                <a:ext uri="{FF2B5EF4-FFF2-40B4-BE49-F238E27FC236}">
                  <a16:creationId xmlns:a16="http://schemas.microsoft.com/office/drawing/2014/main" id="{023DC127-D726-094A-8D33-6813B68D77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49079" y="171163"/>
              <a:ext cx="2068710" cy="7490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9256CB9-596F-F944-9F98-861D39B488AB}"/>
                </a:ext>
              </a:extLst>
            </p:cNvPr>
            <p:cNvSpPr/>
            <p:nvPr/>
          </p:nvSpPr>
          <p:spPr>
            <a:xfrm>
              <a:off x="138019" y="215601"/>
              <a:ext cx="5865359" cy="70147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000" dirty="0">
                  <a:solidFill>
                    <a:prstClr val="white"/>
                  </a:solidFill>
                  <a:latin typeface="Calibri" charset="0"/>
                  <a:ea typeface="+mn-ea"/>
                </a:rPr>
                <a:t>What we sequence at </a:t>
              </a:r>
              <a:r>
                <a:rPr lang="en-US" sz="4000" dirty="0">
                  <a:solidFill>
                    <a:srgbClr val="4472C4">
                      <a:lumMod val="75000"/>
                    </a:srgbClr>
                  </a:solidFill>
                  <a:latin typeface="Calibri" charset="0"/>
                  <a:ea typeface="+mn-ea"/>
                </a:rPr>
                <a:t>NGI</a:t>
              </a:r>
              <a:r>
                <a:rPr lang="en-US" sz="4000" dirty="0">
                  <a:solidFill>
                    <a:prstClr val="white"/>
                  </a:solidFill>
                  <a:latin typeface="Calibri" charset="0"/>
                  <a:ea typeface="+mn-ea"/>
                </a:rPr>
                <a:t> /</a:t>
              </a:r>
            </a:p>
          </p:txBody>
        </p:sp>
      </p:grpSp>
      <p:grpSp>
        <p:nvGrpSpPr>
          <p:cNvPr id="114691" name="Group 13">
            <a:extLst>
              <a:ext uri="{FF2B5EF4-FFF2-40B4-BE49-F238E27FC236}">
                <a16:creationId xmlns:a16="http://schemas.microsoft.com/office/drawing/2014/main" id="{D3CE2231-7DCC-4B4F-8EC0-C4B450406F01}"/>
              </a:ext>
            </a:extLst>
          </p:cNvPr>
          <p:cNvGrpSpPr>
            <a:grpSpLocks/>
          </p:cNvGrpSpPr>
          <p:nvPr/>
        </p:nvGrpSpPr>
        <p:grpSpPr bwMode="auto">
          <a:xfrm>
            <a:off x="314325" y="1014413"/>
            <a:ext cx="6707188" cy="5507037"/>
            <a:chOff x="332115" y="1266389"/>
            <a:chExt cx="5414833" cy="4517528"/>
          </a:xfrm>
        </p:grpSpPr>
        <p:pic>
          <p:nvPicPr>
            <p:cNvPr id="114694" name="Picture 8">
              <a:extLst>
                <a:ext uri="{FF2B5EF4-FFF2-40B4-BE49-F238E27FC236}">
                  <a16:creationId xmlns:a16="http://schemas.microsoft.com/office/drawing/2014/main" id="{3E81DA3A-C9F5-4147-9A1C-73F76AD0B3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2115" y="1266389"/>
              <a:ext cx="2612362" cy="45114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4695" name="Picture 9">
              <a:extLst>
                <a:ext uri="{FF2B5EF4-FFF2-40B4-BE49-F238E27FC236}">
                  <a16:creationId xmlns:a16="http://schemas.microsoft.com/office/drawing/2014/main" id="{E1286DE6-4537-084C-8BF6-3876693C39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1537" y="1266389"/>
              <a:ext cx="2615411" cy="4517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4692" name="Picture 12">
            <a:extLst>
              <a:ext uri="{FF2B5EF4-FFF2-40B4-BE49-F238E27FC236}">
                <a16:creationId xmlns:a16="http://schemas.microsoft.com/office/drawing/2014/main" id="{63C446DF-CCC7-1C46-A932-065665DFEE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488" y="871538"/>
            <a:ext cx="1941512" cy="574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3" name="TextBox 9">
            <a:extLst>
              <a:ext uri="{FF2B5EF4-FFF2-40B4-BE49-F238E27FC236}">
                <a16:creationId xmlns:a16="http://schemas.microsoft.com/office/drawing/2014/main" id="{7B1FD0DB-A16B-4E43-BCC4-56F96D0906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3975" y="2963863"/>
            <a:ext cx="3905250" cy="1016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sv-SE" sz="6000"/>
              <a:t>THANK YOU</a:t>
            </a:r>
          </a:p>
        </p:txBody>
      </p:sp>
    </p:spTree>
  </p:cSld>
  <p:clrMapOvr>
    <a:masterClrMapping/>
  </p:clrMapOvr>
  <p:transition spd="slow">
    <p:dissolv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C703D4-3786-C547-BEDE-27F34F4C93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24"/>
            <a:ext cx="9252520" cy="6930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7308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FDEB92-789A-1441-825F-7AD7202655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24"/>
            <a:ext cx="9252520" cy="6930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0422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505E9E1-254A-2E4A-BDC4-CBE62900FA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6"/>
          <a:stretch/>
        </p:blipFill>
        <p:spPr>
          <a:xfrm>
            <a:off x="-1" y="-1"/>
            <a:ext cx="9305365" cy="690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8048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F867DA-B940-7746-9631-3F89DF69E4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2520" cy="693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067680"/>
      </p:ext>
    </p:extLst>
  </p:cSld>
  <p:clrMapOvr>
    <a:masterClrMapping/>
  </p:clrMapOvr>
</p:sld>
</file>

<file path=ppt/theme/theme1.xml><?xml version="1.0" encoding="utf-8"?>
<a:theme xmlns:a="http://schemas.openxmlformats.org/drawingml/2006/main" name="2_SciLifeLab_ppt-mall_sthl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Slate">
  <a:themeElements>
    <a:clrScheme name="Slate">
      <a:dk1>
        <a:srgbClr val="FFFFFF"/>
      </a:dk1>
      <a:lt1>
        <a:srgbClr val="37474F"/>
      </a:lt1>
      <a:dk2>
        <a:srgbClr val="9E9E9E"/>
      </a:dk2>
      <a:lt2>
        <a:srgbClr val="E0E0E0"/>
      </a:lt2>
      <a:accent1>
        <a:srgbClr val="616161"/>
      </a:accent1>
      <a:accent2>
        <a:srgbClr val="78909C"/>
      </a:accent2>
      <a:accent3>
        <a:srgbClr val="CACACA"/>
      </a:accent3>
      <a:accent4>
        <a:srgbClr val="64FFDA"/>
      </a:accent4>
      <a:accent5>
        <a:srgbClr val="FFD966"/>
      </a:accent5>
      <a:accent6>
        <a:srgbClr val="F5F5F5"/>
      </a:accent6>
      <a:hlink>
        <a:srgbClr val="FFD966"/>
      </a:hlink>
      <a:folHlink>
        <a:srgbClr val="FFD9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19670</TotalTime>
  <Words>1349</Words>
  <Application>Microsoft Macintosh PowerPoint</Application>
  <PresentationFormat>On-screen Show (4:3)</PresentationFormat>
  <Paragraphs>344</Paragraphs>
  <Slides>55</Slides>
  <Notes>55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55</vt:i4>
      </vt:variant>
    </vt:vector>
  </HeadingPairs>
  <TitlesOfParts>
    <vt:vector size="72" baseType="lpstr">
      <vt:lpstr>ＭＳ 明朝</vt:lpstr>
      <vt:lpstr>MS PGothic</vt:lpstr>
      <vt:lpstr>MS PGothic</vt:lpstr>
      <vt:lpstr>Arial</vt:lpstr>
      <vt:lpstr>Average</vt:lpstr>
      <vt:lpstr>Calibri</vt:lpstr>
      <vt:lpstr>Candara</vt:lpstr>
      <vt:lpstr>Helvetica Neue</vt:lpstr>
      <vt:lpstr>Oswald</vt:lpstr>
      <vt:lpstr>Symbol</vt:lpstr>
      <vt:lpstr>Times New Roman</vt:lpstr>
      <vt:lpstr>Wingdings</vt:lpstr>
      <vt:lpstr>2_SciLifeLab_ppt-mall_sthlm</vt:lpstr>
      <vt:lpstr>Office Theme</vt:lpstr>
      <vt:lpstr>1_Office Theme</vt:lpstr>
      <vt:lpstr>1_Slate</vt:lpstr>
      <vt:lpstr>2_Office Theme</vt:lpstr>
      <vt:lpstr>Next Generation Sequencing   and   Bioinformatics Analysis Pipelines </vt:lpstr>
      <vt:lpstr>Today’s lecture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Deciding on a cohort to use for the project</vt:lpstr>
      <vt:lpstr>PowerPoint Presentation</vt:lpstr>
      <vt:lpstr>PowerPoint Presentation</vt:lpstr>
      <vt:lpstr>Step 2: Data management and analysis </vt:lpstr>
      <vt:lpstr>Step 3: Making frequency data available</vt:lpstr>
      <vt:lpstr>Tracking the usage of SweGen data</vt:lpstr>
      <vt:lpstr>SweGen – results at a glance</vt:lpstr>
      <vt:lpstr>Genome assembly using long reads</vt:lpstr>
      <vt:lpstr>PowerPoint Presentation</vt:lpstr>
      <vt:lpstr>PowerPoint Presentation</vt:lpstr>
      <vt:lpstr>PowerPoint Presentation</vt:lpstr>
      <vt:lpstr>De novo assembly of Swedish genomes</vt:lpstr>
      <vt:lpstr>Available data for two reference individuals</vt:lpstr>
      <vt:lpstr>De novo assembly of 75X PacBio data</vt:lpstr>
      <vt:lpstr>Aligning contigs to human reference</vt:lpstr>
      <vt:lpstr>Discovery of ‘novel’ sequences</vt:lpstr>
      <vt:lpstr>Have novel sequences been seen before? </vt:lpstr>
      <vt:lpstr>Why worm DNA in human genomes???</vt:lpstr>
      <vt:lpstr>Novel sequences – examples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Project 1: Chronic Myeloid Leukemia</vt:lpstr>
      <vt:lpstr>Our clinical diagnostics pipeline for BCR-ABL1</vt:lpstr>
      <vt:lpstr>BCR-ABL1 mutations at diagnosis</vt:lpstr>
      <vt:lpstr>BCR-ABL1 mutations in follow-up sample</vt:lpstr>
      <vt:lpstr>PowerPoint Presentation</vt:lpstr>
      <vt:lpstr>Clinical Diagnosis of BCR-ABL1 mutations</vt:lpstr>
      <vt:lpstr>CML results viewed in our system</vt:lpstr>
      <vt:lpstr>Example, patient with CML</vt:lpstr>
      <vt:lpstr>Many topics I have not covered…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Matador</dc:creator>
  <cp:lastModifiedBy>Adam Ameur</cp:lastModifiedBy>
  <cp:revision>1658</cp:revision>
  <cp:lastPrinted>2014-09-21T17:40:42Z</cp:lastPrinted>
  <dcterms:created xsi:type="dcterms:W3CDTF">2013-05-13T05:29:39Z</dcterms:created>
  <dcterms:modified xsi:type="dcterms:W3CDTF">2020-01-29T07:44:59Z</dcterms:modified>
</cp:coreProperties>
</file>