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7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8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9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10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11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12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13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14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5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  <p:sldMasterId id="2147483679" r:id="rId2"/>
    <p:sldMasterId id="2147483738" r:id="rId3"/>
    <p:sldMasterId id="2147483745" r:id="rId4"/>
    <p:sldMasterId id="2147483750" r:id="rId5"/>
    <p:sldMasterId id="2147483759" r:id="rId6"/>
    <p:sldMasterId id="2147483832" r:id="rId7"/>
    <p:sldMasterId id="2147483883" r:id="rId8"/>
    <p:sldMasterId id="2147483888" r:id="rId9"/>
    <p:sldMasterId id="2147483895" r:id="rId10"/>
    <p:sldMasterId id="2147483902" r:id="rId11"/>
    <p:sldMasterId id="2147483909" r:id="rId12"/>
    <p:sldMasterId id="2147483914" r:id="rId13"/>
    <p:sldMasterId id="2147483948" r:id="rId14"/>
    <p:sldMasterId id="2147483973" r:id="rId15"/>
    <p:sldMasterId id="2147483982" r:id="rId16"/>
  </p:sldMasterIdLst>
  <p:notesMasterIdLst>
    <p:notesMasterId r:id="rId34"/>
  </p:notesMasterIdLst>
  <p:handoutMasterIdLst>
    <p:handoutMasterId r:id="rId35"/>
  </p:handoutMasterIdLst>
  <p:sldIdLst>
    <p:sldId id="400" r:id="rId17"/>
    <p:sldId id="716" r:id="rId18"/>
    <p:sldId id="714" r:id="rId19"/>
    <p:sldId id="715" r:id="rId20"/>
    <p:sldId id="765" r:id="rId21"/>
    <p:sldId id="718" r:id="rId22"/>
    <p:sldId id="728" r:id="rId23"/>
    <p:sldId id="834" r:id="rId24"/>
    <p:sldId id="596" r:id="rId25"/>
    <p:sldId id="598" r:id="rId26"/>
    <p:sldId id="724" r:id="rId27"/>
    <p:sldId id="627" r:id="rId28"/>
    <p:sldId id="727" r:id="rId29"/>
    <p:sldId id="668" r:id="rId30"/>
    <p:sldId id="725" r:id="rId31"/>
    <p:sldId id="701" r:id="rId32"/>
    <p:sldId id="726" r:id="rId33"/>
  </p:sldIdLst>
  <p:sldSz cx="9144000" cy="6858000" type="screen4x3"/>
  <p:notesSz cx="9928225" cy="6797675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DD5E21"/>
    <a:srgbClr val="36C7DB"/>
    <a:srgbClr val="6CB3BA"/>
    <a:srgbClr val="927AAE"/>
    <a:srgbClr val="7A5E9C"/>
    <a:srgbClr val="E05B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749" autoAdjust="0"/>
    <p:restoredTop sz="99663" autoAdjust="0"/>
  </p:normalViewPr>
  <p:slideViewPr>
    <p:cSldViewPr>
      <p:cViewPr varScale="1">
        <p:scale>
          <a:sx n="114" d="100"/>
          <a:sy n="114" d="100"/>
        </p:scale>
        <p:origin x="728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tableStyles" Target="tableStyles.xml"/><Relationship Id="rId21" Type="http://schemas.openxmlformats.org/officeDocument/2006/relationships/slide" Target="slides/slide5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bjornnystedt:AWABI:Teaching:PhDAdvisoryProgram:AdvisoryProgramGrandMeetings:GrandMeeting2015june:Eval:Evaluation_%20Bioinformatics%20Advisory%20Grand%20Meeting%20June%2017-18,%202015%20summary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b="1"/>
              <a:t>The</a:t>
            </a:r>
            <a:r>
              <a:rPr lang="en-US" b="1" baseline="0"/>
              <a:t> Swedish Bioinformatics Advisory Program</a:t>
            </a:r>
            <a:br>
              <a:rPr lang="en-US" b="1" baseline="0"/>
            </a:br>
            <a:r>
              <a:rPr lang="en-US" sz="1400" b="1" baseline="0"/>
              <a:t>Student evaluation, June 2015</a:t>
            </a:r>
            <a:r>
              <a:rPr lang="en-US" b="1" baseline="0"/>
              <a:t> </a:t>
            </a:r>
            <a:endParaRPr lang="en-US" b="1"/>
          </a:p>
        </c:rich>
      </c:tx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invertIfNegative val="0"/>
          <c:cat>
            <c:strRef>
              <c:f>'Form Responses 1'!$A$32:$A$36</c:f>
              <c:strCache>
                <c:ptCount val="5"/>
                <c:pt idx="0">
                  <c:v>Overall rating of the Advisory Program</c:v>
                </c:pt>
                <c:pt idx="1">
                  <c:v>Impact on the efficacy of your research</c:v>
                </c:pt>
                <c:pt idx="2">
                  <c:v>Impact on the scientific value of your research</c:v>
                </c:pt>
                <c:pt idx="3">
                  <c:v>Impact on the technical level of your research</c:v>
                </c:pt>
                <c:pt idx="4">
                  <c:v>In favour of SciLifeLab continuing this program</c:v>
                </c:pt>
              </c:strCache>
            </c:strRef>
          </c:cat>
          <c:val>
            <c:numRef>
              <c:f>'Form Responses 1'!$B$32:$B$36</c:f>
              <c:numCache>
                <c:formatCode>0.0</c:formatCode>
                <c:ptCount val="5"/>
                <c:pt idx="0">
                  <c:v>4.8</c:v>
                </c:pt>
                <c:pt idx="1">
                  <c:v>4.5</c:v>
                </c:pt>
                <c:pt idx="2">
                  <c:v>3.6</c:v>
                </c:pt>
                <c:pt idx="3">
                  <c:v>4.4000000000000004</c:v>
                </c:pt>
                <c:pt idx="4">
                  <c:v>4.9000000000000004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01-D743-AD2F-0C35E767FB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46762744"/>
        <c:axId val="2146757864"/>
      </c:barChart>
      <c:catAx>
        <c:axId val="2146762744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sv-SE"/>
          </a:p>
        </c:txPr>
        <c:crossAx val="2146757864"/>
        <c:crosses val="autoZero"/>
        <c:auto val="1"/>
        <c:lblAlgn val="ctr"/>
        <c:lblOffset val="100"/>
        <c:noMultiLvlLbl val="0"/>
      </c:catAx>
      <c:valAx>
        <c:axId val="2146757864"/>
        <c:scaling>
          <c:orientation val="minMax"/>
          <c:max val="5"/>
        </c:scaling>
        <c:delete val="0"/>
        <c:axPos val="b"/>
        <c:majorGridlines/>
        <c:numFmt formatCode="0" sourceLinked="0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sv-SE"/>
          </a:p>
        </c:txPr>
        <c:crossAx val="2146762744"/>
        <c:crosses val="max"/>
        <c:crossBetween val="between"/>
        <c:majorUnit val="1"/>
        <c:minorUnit val="0.2"/>
      </c:valAx>
    </c:plotArea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2941" cy="3402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920" y="0"/>
            <a:ext cx="4302940" cy="3402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5809A1-8E9A-4FC8-9F49-C2846E08C100}" type="datetimeFigureOut">
              <a:rPr lang="sv-SE" smtClean="0"/>
              <a:t>2020-01-31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456327"/>
            <a:ext cx="4302941" cy="3402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920" y="6456327"/>
            <a:ext cx="4302940" cy="3402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80E86B-7A96-4824-BA59-8E54E0B805B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877511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230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3697" y="0"/>
            <a:ext cx="4302230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4E73E8-9D05-4948-B8F7-07A19AB72508}" type="datetimeFigureOut">
              <a:rPr lang="sv-SE" smtClean="0"/>
              <a:t>2020-01-31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65488" y="509588"/>
            <a:ext cx="3400425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2230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3697" y="6456612"/>
            <a:ext cx="4302230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7D469B-721A-4382-A9D0-D8D1FA5510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35376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9.jp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6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69" tIns="45635" rIns="91269" bIns="45635" anchor="ctr"/>
          <a:lstStyle/>
          <a:p>
            <a:pPr algn="ctr" defTabSz="456294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extBox 8"/>
          <p:cNvSpPr txBox="1"/>
          <p:nvPr/>
        </p:nvSpPr>
        <p:spPr>
          <a:xfrm>
            <a:off x="1932632" y="6453337"/>
            <a:ext cx="6527800" cy="347270"/>
          </a:xfrm>
          <a:prstGeom prst="rect">
            <a:avLst/>
          </a:prstGeom>
          <a:noFill/>
        </p:spPr>
        <p:txBody>
          <a:bodyPr lIns="65183" tIns="32590" rIns="65183" bIns="32590">
            <a:spAutoFit/>
          </a:bodyPr>
          <a:lstStyle/>
          <a:p>
            <a:pPr algn="r" defTabSz="456294">
              <a:defRPr/>
            </a:pPr>
            <a:r>
              <a:rPr lang="en-US" dirty="0">
                <a:solidFill>
                  <a:srgbClr val="36C7DB"/>
                </a:solidFill>
                <a:latin typeface="Humanst521 BT" pitchFamily="34" charset="0"/>
                <a:cs typeface="Corbel"/>
              </a:rPr>
              <a:t>http://nbis.se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197227"/>
            <a:ext cx="7772400" cy="1470025"/>
          </a:xfrm>
        </p:spPr>
        <p:txBody>
          <a:bodyPr>
            <a:normAutofit/>
          </a:bodyPr>
          <a:lstStyle>
            <a:lvl1pPr algn="r">
              <a:defRPr sz="5000" b="1" i="0">
                <a:solidFill>
                  <a:srgbClr val="36C7DB"/>
                </a:solidFill>
                <a:latin typeface="Humanst521 BT" pitchFamily="34" charset="0"/>
                <a:cs typeface="Humanst521 BT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41600" y="4749800"/>
            <a:ext cx="5816600" cy="1079500"/>
          </a:xfrm>
        </p:spPr>
        <p:txBody>
          <a:bodyPr>
            <a:normAutofit/>
          </a:bodyPr>
          <a:lstStyle>
            <a:lvl1pPr marL="0" indent="0" algn="r">
              <a:buNone/>
              <a:defRPr sz="2900">
                <a:solidFill>
                  <a:srgbClr val="36C7DB"/>
                </a:solidFill>
                <a:latin typeface="Humanst521 BT" pitchFamily="34" charset="0"/>
                <a:cs typeface="Humanst521 BT" pitchFamily="34" charset="0"/>
              </a:defRPr>
            </a:lvl1pPr>
            <a:lvl2pPr marL="456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0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-252536" y="6093296"/>
            <a:ext cx="9937104" cy="216024"/>
          </a:xfrm>
          <a:prstGeom prst="rect">
            <a:avLst/>
          </a:prstGeom>
          <a:solidFill>
            <a:srgbClr val="36C7DB"/>
          </a:solidFill>
          <a:ln>
            <a:solidFill>
              <a:srgbClr val="36C7D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69" tIns="45635" rIns="91269" bIns="45635" rtlCol="0" anchor="ctr"/>
          <a:lstStyle/>
          <a:p>
            <a:pPr algn="ctr" defTabSz="912713"/>
            <a:endParaRPr lang="en-GB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199557"/>
            <a:ext cx="3312367" cy="119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706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86"/>
            <a:ext cx="2133600" cy="365125"/>
          </a:xfrm>
          <a:prstGeom prst="rect">
            <a:avLst/>
          </a:prstGeom>
        </p:spPr>
        <p:txBody>
          <a:bodyPr lIns="91269" tIns="45635" rIns="91269" bIns="45635"/>
          <a:lstStyle>
            <a:lvl1pPr defTabSz="456294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86"/>
            <a:ext cx="2895600" cy="365125"/>
          </a:xfrm>
          <a:prstGeom prst="rect">
            <a:avLst/>
          </a:prstGeom>
        </p:spPr>
        <p:txBody>
          <a:bodyPr lIns="91269" tIns="45635" rIns="91269" bIns="45635"/>
          <a:lstStyle>
            <a:lvl1pPr defTabSz="456294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15D6EA-EBF7-4C2E-A1CC-C279B7E6D53A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618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5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5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86"/>
            <a:ext cx="2133600" cy="365125"/>
          </a:xfrm>
          <a:prstGeom prst="rect">
            <a:avLst/>
          </a:prstGeom>
        </p:spPr>
        <p:txBody>
          <a:bodyPr lIns="91269" tIns="45635" rIns="91269" bIns="45635"/>
          <a:lstStyle>
            <a:lvl1pPr defTabSz="456294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86"/>
            <a:ext cx="2895600" cy="365125"/>
          </a:xfrm>
          <a:prstGeom prst="rect">
            <a:avLst/>
          </a:prstGeom>
        </p:spPr>
        <p:txBody>
          <a:bodyPr lIns="91269" tIns="45635" rIns="91269" bIns="45635"/>
          <a:lstStyle>
            <a:lvl1pPr defTabSz="456294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15D6EA-EBF7-4C2E-A1CC-C279B7E6D53A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067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10" descr="889075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4000" y="1778000"/>
            <a:ext cx="5080000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Kuva 11" descr="CSClogo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124" y="301625"/>
            <a:ext cx="10048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Kuva 8" descr="kansikuva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Kuva 12" descr="CSClogo.eps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36" y="280988"/>
            <a:ext cx="1177925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tsikko 1"/>
          <p:cNvSpPr>
            <a:spLocks noGrp="1"/>
          </p:cNvSpPr>
          <p:nvPr>
            <p:ph type="ctrTitle"/>
          </p:nvPr>
        </p:nvSpPr>
        <p:spPr>
          <a:xfrm>
            <a:off x="2382578" y="4947806"/>
            <a:ext cx="7772400" cy="293601"/>
          </a:xfrm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7" name="Päiväyksen paikkamerkki 3"/>
          <p:cNvSpPr>
            <a:spLocks noGrp="1"/>
          </p:cNvSpPr>
          <p:nvPr>
            <p:ph type="dt" sz="half" idx="10"/>
          </p:nvPr>
        </p:nvSpPr>
        <p:spPr>
          <a:xfrm>
            <a:off x="457200" y="6356386"/>
            <a:ext cx="2133600" cy="365125"/>
          </a:xfrm>
          <a:prstGeom prst="rect">
            <a:avLst/>
          </a:prstGeom>
        </p:spPr>
        <p:txBody>
          <a:bodyPr lIns="91269" tIns="45635" rIns="91269" bIns="45635"/>
          <a:lstStyle>
            <a:lvl1pPr>
              <a:defRPr smtClean="0"/>
            </a:lvl1pPr>
          </a:lstStyle>
          <a:p>
            <a:pPr defTabSz="912713"/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3124201" y="6356386"/>
            <a:ext cx="2895600" cy="365125"/>
          </a:xfrm>
          <a:prstGeom prst="rect">
            <a:avLst/>
          </a:prstGeom>
        </p:spPr>
        <p:txBody>
          <a:bodyPr lIns="91269" tIns="45635" rIns="91269" bIns="45635"/>
          <a:lstStyle>
            <a:lvl1pPr>
              <a:defRPr/>
            </a:lvl1pPr>
          </a:lstStyle>
          <a:p>
            <a:pPr defTabSz="912713"/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6356386"/>
            <a:ext cx="2133600" cy="365125"/>
          </a:xfrm>
        </p:spPr>
        <p:txBody>
          <a:bodyPr/>
          <a:lstStyle>
            <a:lvl1pPr>
              <a:defRPr smtClean="0"/>
            </a:lvl1pPr>
          </a:lstStyle>
          <a:p>
            <a:fld id="{EF15D6EA-EBF7-4C2E-A1CC-C279B7E6D53A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45534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69" tIns="45635" rIns="91269" bIns="45635" anchor="ctr"/>
          <a:lstStyle/>
          <a:p>
            <a:pPr algn="ctr" defTabSz="456294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extBox 8"/>
          <p:cNvSpPr txBox="1"/>
          <p:nvPr/>
        </p:nvSpPr>
        <p:spPr>
          <a:xfrm>
            <a:off x="1932632" y="6453337"/>
            <a:ext cx="6527800" cy="347270"/>
          </a:xfrm>
          <a:prstGeom prst="rect">
            <a:avLst/>
          </a:prstGeom>
          <a:noFill/>
        </p:spPr>
        <p:txBody>
          <a:bodyPr lIns="65183" tIns="32590" rIns="65183" bIns="32590">
            <a:spAutoFit/>
          </a:bodyPr>
          <a:lstStyle/>
          <a:p>
            <a:pPr algn="r" defTabSz="456294">
              <a:defRPr/>
            </a:pPr>
            <a:r>
              <a:rPr lang="en-US" dirty="0">
                <a:solidFill>
                  <a:srgbClr val="006327"/>
                </a:solidFill>
                <a:latin typeface="Humanst521 BT" pitchFamily="34" charset="0"/>
                <a:cs typeface="Corbel"/>
              </a:rPr>
              <a:t>http://bils.se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197227"/>
            <a:ext cx="7772400" cy="1470025"/>
          </a:xfrm>
        </p:spPr>
        <p:txBody>
          <a:bodyPr>
            <a:normAutofit/>
          </a:bodyPr>
          <a:lstStyle>
            <a:lvl1pPr algn="r">
              <a:defRPr sz="5000" b="1" i="0">
                <a:solidFill>
                  <a:srgbClr val="006327"/>
                </a:solidFill>
                <a:latin typeface="Humanst521 BT" pitchFamily="34" charset="0"/>
                <a:cs typeface="Humanst521 BT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41600" y="4749800"/>
            <a:ext cx="5816600" cy="1079500"/>
          </a:xfrm>
        </p:spPr>
        <p:txBody>
          <a:bodyPr>
            <a:normAutofit/>
          </a:bodyPr>
          <a:lstStyle>
            <a:lvl1pPr marL="0" indent="0" algn="r">
              <a:buNone/>
              <a:defRPr sz="2900">
                <a:solidFill>
                  <a:srgbClr val="006327"/>
                </a:solidFill>
                <a:latin typeface="Humanst521 BT" pitchFamily="34" charset="0"/>
                <a:cs typeface="Humanst521 BT" pitchFamily="34" charset="0"/>
              </a:defRPr>
            </a:lvl1pPr>
            <a:lvl2pPr marL="456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0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 descr="bilslogo2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51520" y="218328"/>
            <a:ext cx="3383280" cy="2130552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252536" y="6093296"/>
            <a:ext cx="9937104" cy="216024"/>
          </a:xfrm>
          <a:prstGeom prst="rect">
            <a:avLst/>
          </a:prstGeom>
          <a:solidFill>
            <a:srgbClr val="00632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69" tIns="45635" rIns="91269" bIns="45635" rtlCol="0" anchor="ctr"/>
          <a:lstStyle/>
          <a:p>
            <a:pPr algn="ctr" defTabSz="912713"/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7063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9" tIns="45635" rIns="91269" bIns="45635" anchor="ctr"/>
          <a:lstStyle/>
          <a:p>
            <a:pPr algn="ctr" defTabSz="456294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4938"/>
            <a:ext cx="8229600" cy="639762"/>
          </a:xfrm>
        </p:spPr>
        <p:txBody>
          <a:bodyPr>
            <a:noAutofit/>
          </a:bodyPr>
          <a:lstStyle>
            <a:lvl1pPr algn="ctr">
              <a:defRPr sz="4200" b="1" i="0">
                <a:solidFill>
                  <a:srgbClr val="FFFF66"/>
                </a:solidFill>
                <a:latin typeface="Humanst521 BT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8701"/>
            <a:ext cx="8229600" cy="5097464"/>
          </a:xfrm>
        </p:spPr>
        <p:txBody>
          <a:bodyPr/>
          <a:lstStyle>
            <a:lvl1pPr>
              <a:defRPr>
                <a:latin typeface="Humanst521 BT" pitchFamily="34" charset="0"/>
              </a:defRPr>
            </a:lvl1pPr>
            <a:lvl2pPr>
              <a:defRPr>
                <a:latin typeface="Humanst521 BT" pitchFamily="34" charset="0"/>
              </a:defRPr>
            </a:lvl2pPr>
            <a:lvl3pPr>
              <a:defRPr>
                <a:latin typeface="Humanst521 BT" pitchFamily="34" charset="0"/>
              </a:defRPr>
            </a:lvl3pPr>
            <a:lvl4pPr>
              <a:defRPr>
                <a:latin typeface="Humanst521 BT" pitchFamily="34" charset="0"/>
              </a:defRPr>
            </a:lvl4pPr>
            <a:lvl5pPr>
              <a:defRPr>
                <a:latin typeface="Humanst521 BT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 descr="bilslogo2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66743" y="5532076"/>
            <a:ext cx="1577293" cy="993268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597353"/>
            <a:ext cx="9144000" cy="144016"/>
          </a:xfrm>
          <a:prstGeom prst="rect">
            <a:avLst/>
          </a:prstGeom>
          <a:solidFill>
            <a:srgbClr val="00632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69" tIns="45635" rIns="91269" bIns="45635" rtlCol="0" anchor="ctr"/>
          <a:lstStyle/>
          <a:p>
            <a:pPr algn="ctr" defTabSz="912713"/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70926" y="6492911"/>
            <a:ext cx="41592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Humanst521 BT" pitchFamily="34" charset="0"/>
              </a:defRPr>
            </a:lvl1pPr>
          </a:lstStyle>
          <a:p>
            <a:fld id="{EF15D6EA-EBF7-4C2E-A1CC-C279B7E6D53A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5629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251521" y="2348881"/>
            <a:ext cx="8640960" cy="2376264"/>
          </a:xfrm>
          <a:prstGeom prst="rect">
            <a:avLst/>
          </a:prstGeom>
          <a:gradFill flip="none" rotWithShape="1">
            <a:gsLst>
              <a:gs pos="50000">
                <a:srgbClr val="9CB86E"/>
              </a:gs>
              <a:gs pos="100000">
                <a:srgbClr val="156B13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69" tIns="45635" rIns="91269" bIns="45635" rtlCol="0" anchor="ctr"/>
          <a:lstStyle/>
          <a:p>
            <a:pPr algn="ctr" defTabSz="912713"/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221286"/>
            <a:ext cx="8229600" cy="639762"/>
          </a:xfrm>
          <a:ln>
            <a:noFill/>
          </a:ln>
        </p:spPr>
        <p:txBody>
          <a:bodyPr>
            <a:noAutofit/>
          </a:bodyPr>
          <a:lstStyle>
            <a:lvl1pPr algn="ctr">
              <a:defRPr sz="4200" b="1" i="0" baseline="0">
                <a:solidFill>
                  <a:srgbClr val="006327"/>
                </a:solidFill>
                <a:effectLst/>
                <a:latin typeface="Humanst521 BT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 descr="bilslogo2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28" y="260648"/>
            <a:ext cx="1577293" cy="99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1137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3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3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86"/>
            <a:ext cx="2133600" cy="365125"/>
          </a:xfrm>
          <a:prstGeom prst="rect">
            <a:avLst/>
          </a:prstGeom>
        </p:spPr>
        <p:txBody>
          <a:bodyPr lIns="91269" tIns="45635" rIns="91269" bIns="45635"/>
          <a:lstStyle>
            <a:lvl1pPr defTabSz="456294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6356386"/>
            <a:ext cx="2895600" cy="365125"/>
          </a:xfrm>
          <a:prstGeom prst="rect">
            <a:avLst/>
          </a:prstGeom>
        </p:spPr>
        <p:txBody>
          <a:bodyPr lIns="91269" tIns="45635" rIns="91269" bIns="45635"/>
          <a:lstStyle>
            <a:lvl1pPr defTabSz="456294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15D6EA-EBF7-4C2E-A1CC-C279B7E6D53A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8917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94" indent="0">
              <a:buNone/>
              <a:defRPr sz="2000" b="1"/>
            </a:lvl2pPr>
            <a:lvl3pPr marL="912606" indent="0">
              <a:buNone/>
              <a:defRPr sz="1800" b="1"/>
            </a:lvl3pPr>
            <a:lvl4pPr marL="1368915" indent="0">
              <a:buNone/>
              <a:defRPr sz="1600" b="1"/>
            </a:lvl4pPr>
            <a:lvl5pPr marL="1825215" indent="0">
              <a:buNone/>
              <a:defRPr sz="1600" b="1"/>
            </a:lvl5pPr>
            <a:lvl6pPr marL="2281515" indent="0">
              <a:buNone/>
              <a:defRPr sz="1600" b="1"/>
            </a:lvl6pPr>
            <a:lvl7pPr marL="2737827" indent="0">
              <a:buNone/>
              <a:defRPr sz="1600" b="1"/>
            </a:lvl7pPr>
            <a:lvl8pPr marL="3194128" indent="0">
              <a:buNone/>
              <a:defRPr sz="1600" b="1"/>
            </a:lvl8pPr>
            <a:lvl9pPr marL="365042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94" indent="0">
              <a:buNone/>
              <a:defRPr sz="2000" b="1"/>
            </a:lvl2pPr>
            <a:lvl3pPr marL="912606" indent="0">
              <a:buNone/>
              <a:defRPr sz="1800" b="1"/>
            </a:lvl3pPr>
            <a:lvl4pPr marL="1368915" indent="0">
              <a:buNone/>
              <a:defRPr sz="1600" b="1"/>
            </a:lvl4pPr>
            <a:lvl5pPr marL="1825215" indent="0">
              <a:buNone/>
              <a:defRPr sz="1600" b="1"/>
            </a:lvl5pPr>
            <a:lvl6pPr marL="2281515" indent="0">
              <a:buNone/>
              <a:defRPr sz="1600" b="1"/>
            </a:lvl6pPr>
            <a:lvl7pPr marL="2737827" indent="0">
              <a:buNone/>
              <a:defRPr sz="1600" b="1"/>
            </a:lvl7pPr>
            <a:lvl8pPr marL="3194128" indent="0">
              <a:buNone/>
              <a:defRPr sz="1600" b="1"/>
            </a:lvl8pPr>
            <a:lvl9pPr marL="365042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86"/>
            <a:ext cx="2133600" cy="365125"/>
          </a:xfrm>
          <a:prstGeom prst="rect">
            <a:avLst/>
          </a:prstGeom>
        </p:spPr>
        <p:txBody>
          <a:bodyPr lIns="91269" tIns="45635" rIns="91269" bIns="45635"/>
          <a:lstStyle>
            <a:lvl1pPr defTabSz="456294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1" y="6356386"/>
            <a:ext cx="2895600" cy="365125"/>
          </a:xfrm>
          <a:prstGeom prst="rect">
            <a:avLst/>
          </a:prstGeom>
        </p:spPr>
        <p:txBody>
          <a:bodyPr lIns="91269" tIns="45635" rIns="91269" bIns="45635"/>
          <a:lstStyle>
            <a:lvl1pPr defTabSz="456294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15D6EA-EBF7-4C2E-A1CC-C279B7E6D53A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3354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86"/>
            <a:ext cx="2133600" cy="365125"/>
          </a:xfrm>
          <a:prstGeom prst="rect">
            <a:avLst/>
          </a:prstGeom>
        </p:spPr>
        <p:txBody>
          <a:bodyPr lIns="91269" tIns="45635" rIns="91269" bIns="45635"/>
          <a:lstStyle>
            <a:lvl1pPr defTabSz="456294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1" y="6356386"/>
            <a:ext cx="2895600" cy="365125"/>
          </a:xfrm>
          <a:prstGeom prst="rect">
            <a:avLst/>
          </a:prstGeom>
        </p:spPr>
        <p:txBody>
          <a:bodyPr lIns="91269" tIns="45635" rIns="91269" bIns="45635"/>
          <a:lstStyle>
            <a:lvl1pPr defTabSz="456294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15D6EA-EBF7-4C2E-A1CC-C279B7E6D53A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3311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86"/>
            <a:ext cx="2133600" cy="365125"/>
          </a:xfrm>
          <a:prstGeom prst="rect">
            <a:avLst/>
          </a:prstGeom>
        </p:spPr>
        <p:txBody>
          <a:bodyPr lIns="91269" tIns="45635" rIns="91269" bIns="45635"/>
          <a:lstStyle>
            <a:lvl1pPr defTabSz="456294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1" y="6356386"/>
            <a:ext cx="2895600" cy="365125"/>
          </a:xfrm>
          <a:prstGeom prst="rect">
            <a:avLst/>
          </a:prstGeom>
        </p:spPr>
        <p:txBody>
          <a:bodyPr lIns="91269" tIns="45635" rIns="91269" bIns="45635"/>
          <a:lstStyle>
            <a:lvl1pPr defTabSz="456294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15D6EA-EBF7-4C2E-A1CC-C279B7E6D53A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338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4938"/>
            <a:ext cx="8229600" cy="639762"/>
          </a:xfrm>
        </p:spPr>
        <p:txBody>
          <a:bodyPr>
            <a:noAutofit/>
          </a:bodyPr>
          <a:lstStyle>
            <a:lvl1pPr algn="ctr">
              <a:defRPr sz="4200" b="1" i="0">
                <a:solidFill>
                  <a:srgbClr val="002060"/>
                </a:solidFill>
                <a:latin typeface="Humanst521 BT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8701"/>
            <a:ext cx="8229600" cy="5097464"/>
          </a:xfrm>
        </p:spPr>
        <p:txBody>
          <a:bodyPr/>
          <a:lstStyle>
            <a:lvl1pPr>
              <a:defRPr>
                <a:latin typeface="Humanst521 BT" pitchFamily="34" charset="0"/>
              </a:defRPr>
            </a:lvl1pPr>
            <a:lvl2pPr>
              <a:defRPr>
                <a:latin typeface="Humanst521 BT" pitchFamily="34" charset="0"/>
              </a:defRPr>
            </a:lvl2pPr>
            <a:lvl3pPr>
              <a:defRPr>
                <a:latin typeface="Humanst521 BT" pitchFamily="34" charset="0"/>
              </a:defRPr>
            </a:lvl3pPr>
            <a:lvl4pPr>
              <a:defRPr>
                <a:latin typeface="Humanst521 BT" pitchFamily="34" charset="0"/>
              </a:defRPr>
            </a:lvl4pPr>
            <a:lvl5pPr>
              <a:defRPr>
                <a:latin typeface="Humanst521 BT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597353"/>
            <a:ext cx="9144000" cy="144016"/>
          </a:xfrm>
          <a:prstGeom prst="rect">
            <a:avLst/>
          </a:prstGeom>
          <a:solidFill>
            <a:srgbClr val="36C7DB"/>
          </a:solidFill>
          <a:ln>
            <a:solidFill>
              <a:srgbClr val="36C7D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69" tIns="45635" rIns="91269" bIns="45635" rtlCol="0" anchor="ctr"/>
          <a:lstStyle/>
          <a:p>
            <a:pPr algn="ctr" defTabSz="912713"/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70926" y="6492911"/>
            <a:ext cx="41592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Humanst521 BT" pitchFamily="34" charset="0"/>
              </a:defRPr>
            </a:lvl1pPr>
          </a:lstStyle>
          <a:p>
            <a:fld id="{EF15D6EA-EBF7-4C2E-A1CC-C279B7E6D53A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562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294" indent="0">
              <a:buNone/>
              <a:defRPr sz="1200"/>
            </a:lvl2pPr>
            <a:lvl3pPr marL="912606" indent="0">
              <a:buNone/>
              <a:defRPr sz="1000"/>
            </a:lvl3pPr>
            <a:lvl4pPr marL="1368915" indent="0">
              <a:buNone/>
              <a:defRPr sz="900"/>
            </a:lvl4pPr>
            <a:lvl5pPr marL="1825215" indent="0">
              <a:buNone/>
              <a:defRPr sz="900"/>
            </a:lvl5pPr>
            <a:lvl6pPr marL="2281515" indent="0">
              <a:buNone/>
              <a:defRPr sz="900"/>
            </a:lvl6pPr>
            <a:lvl7pPr marL="2737827" indent="0">
              <a:buNone/>
              <a:defRPr sz="900"/>
            </a:lvl7pPr>
            <a:lvl8pPr marL="3194128" indent="0">
              <a:buNone/>
              <a:defRPr sz="900"/>
            </a:lvl8pPr>
            <a:lvl9pPr marL="365042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86"/>
            <a:ext cx="2133600" cy="365125"/>
          </a:xfrm>
          <a:prstGeom prst="rect">
            <a:avLst/>
          </a:prstGeom>
        </p:spPr>
        <p:txBody>
          <a:bodyPr lIns="91269" tIns="45635" rIns="91269" bIns="45635"/>
          <a:lstStyle>
            <a:lvl1pPr defTabSz="456294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6356386"/>
            <a:ext cx="2895600" cy="365125"/>
          </a:xfrm>
          <a:prstGeom prst="rect">
            <a:avLst/>
          </a:prstGeom>
        </p:spPr>
        <p:txBody>
          <a:bodyPr lIns="91269" tIns="45635" rIns="91269" bIns="45635"/>
          <a:lstStyle>
            <a:lvl1pPr defTabSz="456294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15D6EA-EBF7-4C2E-A1CC-C279B7E6D53A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3806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294" indent="0">
              <a:buNone/>
              <a:defRPr sz="2800"/>
            </a:lvl2pPr>
            <a:lvl3pPr marL="912606" indent="0">
              <a:buNone/>
              <a:defRPr sz="2400"/>
            </a:lvl3pPr>
            <a:lvl4pPr marL="1368915" indent="0">
              <a:buNone/>
              <a:defRPr sz="2000"/>
            </a:lvl4pPr>
            <a:lvl5pPr marL="1825215" indent="0">
              <a:buNone/>
              <a:defRPr sz="2000"/>
            </a:lvl5pPr>
            <a:lvl6pPr marL="2281515" indent="0">
              <a:buNone/>
              <a:defRPr sz="2000"/>
            </a:lvl6pPr>
            <a:lvl7pPr marL="2737827" indent="0">
              <a:buNone/>
              <a:defRPr sz="2000"/>
            </a:lvl7pPr>
            <a:lvl8pPr marL="3194128" indent="0">
              <a:buNone/>
              <a:defRPr sz="2000"/>
            </a:lvl8pPr>
            <a:lvl9pPr marL="3650429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294" indent="0">
              <a:buNone/>
              <a:defRPr sz="1200"/>
            </a:lvl2pPr>
            <a:lvl3pPr marL="912606" indent="0">
              <a:buNone/>
              <a:defRPr sz="1000"/>
            </a:lvl3pPr>
            <a:lvl4pPr marL="1368915" indent="0">
              <a:buNone/>
              <a:defRPr sz="900"/>
            </a:lvl4pPr>
            <a:lvl5pPr marL="1825215" indent="0">
              <a:buNone/>
              <a:defRPr sz="900"/>
            </a:lvl5pPr>
            <a:lvl6pPr marL="2281515" indent="0">
              <a:buNone/>
              <a:defRPr sz="900"/>
            </a:lvl6pPr>
            <a:lvl7pPr marL="2737827" indent="0">
              <a:buNone/>
              <a:defRPr sz="900"/>
            </a:lvl7pPr>
            <a:lvl8pPr marL="3194128" indent="0">
              <a:buNone/>
              <a:defRPr sz="900"/>
            </a:lvl8pPr>
            <a:lvl9pPr marL="365042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86"/>
            <a:ext cx="2133600" cy="365125"/>
          </a:xfrm>
          <a:prstGeom prst="rect">
            <a:avLst/>
          </a:prstGeom>
        </p:spPr>
        <p:txBody>
          <a:bodyPr lIns="91269" tIns="45635" rIns="91269" bIns="45635"/>
          <a:lstStyle>
            <a:lvl1pPr defTabSz="456294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6356386"/>
            <a:ext cx="2895600" cy="365125"/>
          </a:xfrm>
          <a:prstGeom prst="rect">
            <a:avLst/>
          </a:prstGeom>
        </p:spPr>
        <p:txBody>
          <a:bodyPr lIns="91269" tIns="45635" rIns="91269" bIns="45635"/>
          <a:lstStyle>
            <a:lvl1pPr defTabSz="456294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15D6EA-EBF7-4C2E-A1CC-C279B7E6D53A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9186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86"/>
            <a:ext cx="2133600" cy="365125"/>
          </a:xfrm>
          <a:prstGeom prst="rect">
            <a:avLst/>
          </a:prstGeom>
        </p:spPr>
        <p:txBody>
          <a:bodyPr lIns="91269" tIns="45635" rIns="91269" bIns="45635"/>
          <a:lstStyle>
            <a:lvl1pPr defTabSz="456294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86"/>
            <a:ext cx="2895600" cy="365125"/>
          </a:xfrm>
          <a:prstGeom prst="rect">
            <a:avLst/>
          </a:prstGeom>
        </p:spPr>
        <p:txBody>
          <a:bodyPr lIns="91269" tIns="45635" rIns="91269" bIns="45635"/>
          <a:lstStyle>
            <a:lvl1pPr defTabSz="456294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15D6EA-EBF7-4C2E-A1CC-C279B7E6D53A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6184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5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5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86"/>
            <a:ext cx="2133600" cy="365125"/>
          </a:xfrm>
          <a:prstGeom prst="rect">
            <a:avLst/>
          </a:prstGeom>
        </p:spPr>
        <p:txBody>
          <a:bodyPr lIns="91269" tIns="45635" rIns="91269" bIns="45635"/>
          <a:lstStyle>
            <a:lvl1pPr defTabSz="456294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86"/>
            <a:ext cx="2895600" cy="365125"/>
          </a:xfrm>
          <a:prstGeom prst="rect">
            <a:avLst/>
          </a:prstGeom>
        </p:spPr>
        <p:txBody>
          <a:bodyPr lIns="91269" tIns="45635" rIns="91269" bIns="45635"/>
          <a:lstStyle>
            <a:lvl1pPr defTabSz="456294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15D6EA-EBF7-4C2E-A1CC-C279B7E6D53A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0676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10" descr="889075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4000" y="1778000"/>
            <a:ext cx="5080000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Kuva 11" descr="CSClogo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124" y="301625"/>
            <a:ext cx="10048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Kuva 8" descr="kansikuva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Kuva 12" descr="CSClogo.eps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36" y="280988"/>
            <a:ext cx="1177925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tsikko 1"/>
          <p:cNvSpPr>
            <a:spLocks noGrp="1"/>
          </p:cNvSpPr>
          <p:nvPr>
            <p:ph type="ctrTitle"/>
          </p:nvPr>
        </p:nvSpPr>
        <p:spPr>
          <a:xfrm>
            <a:off x="2382578" y="4947806"/>
            <a:ext cx="7772400" cy="293601"/>
          </a:xfrm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7" name="Päiväyksen paikkamerkki 3"/>
          <p:cNvSpPr>
            <a:spLocks noGrp="1"/>
          </p:cNvSpPr>
          <p:nvPr>
            <p:ph type="dt" sz="half" idx="10"/>
          </p:nvPr>
        </p:nvSpPr>
        <p:spPr>
          <a:xfrm>
            <a:off x="457200" y="6356386"/>
            <a:ext cx="2133600" cy="365125"/>
          </a:xfrm>
          <a:prstGeom prst="rect">
            <a:avLst/>
          </a:prstGeom>
        </p:spPr>
        <p:txBody>
          <a:bodyPr lIns="91269" tIns="45635" rIns="91269" bIns="45635"/>
          <a:lstStyle>
            <a:lvl1pPr>
              <a:defRPr smtClean="0"/>
            </a:lvl1pPr>
          </a:lstStyle>
          <a:p>
            <a:pPr defTabSz="912713"/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3124201" y="6356386"/>
            <a:ext cx="2895600" cy="365125"/>
          </a:xfrm>
          <a:prstGeom prst="rect">
            <a:avLst/>
          </a:prstGeom>
        </p:spPr>
        <p:txBody>
          <a:bodyPr lIns="91269" tIns="45635" rIns="91269" bIns="45635"/>
          <a:lstStyle>
            <a:lvl1pPr>
              <a:defRPr/>
            </a:lvl1pPr>
          </a:lstStyle>
          <a:p>
            <a:pPr defTabSz="912713"/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6356386"/>
            <a:ext cx="2133600" cy="365125"/>
          </a:xfrm>
        </p:spPr>
        <p:txBody>
          <a:bodyPr/>
          <a:lstStyle>
            <a:lvl1pPr>
              <a:defRPr smtClean="0"/>
            </a:lvl1pPr>
          </a:lstStyle>
          <a:p>
            <a:fld id="{EF15D6EA-EBF7-4C2E-A1CC-C279B7E6D53A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455347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text 9"/>
          <p:cNvSpPr>
            <a:spLocks noGrp="1"/>
          </p:cNvSpPr>
          <p:nvPr>
            <p:ph type="body" sz="quarter" idx="13"/>
          </p:nvPr>
        </p:nvSpPr>
        <p:spPr>
          <a:xfrm>
            <a:off x="307885" y="202060"/>
            <a:ext cx="6212889" cy="119311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3200" b="1"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2" name="Platshållare för text 11"/>
          <p:cNvSpPr>
            <a:spLocks noGrp="1"/>
          </p:cNvSpPr>
          <p:nvPr>
            <p:ph type="body" sz="quarter" idx="14"/>
          </p:nvPr>
        </p:nvSpPr>
        <p:spPr>
          <a:xfrm>
            <a:off x="307975" y="1808163"/>
            <a:ext cx="6213475" cy="2520950"/>
          </a:xfrm>
          <a:prstGeom prst="rect">
            <a:avLst/>
          </a:prstGeom>
        </p:spPr>
        <p:txBody>
          <a:bodyPr vert="horz" lIns="0" tIns="0" rIns="0" bIns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760453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94CFA-45CE-584A-8B62-052D61CCBF25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2020-01-31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rubrik 1"/>
          <p:cNvSpPr>
            <a:spLocks noGrp="1"/>
          </p:cNvSpPr>
          <p:nvPr>
            <p:ph type="title"/>
          </p:nvPr>
        </p:nvSpPr>
        <p:spPr>
          <a:xfrm>
            <a:off x="5359156" y="265016"/>
            <a:ext cx="3492590" cy="793392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rmAutofit/>
          </a:bodyPr>
          <a:lstStyle>
            <a:lvl1pPr algn="r">
              <a:defRPr sz="1500"/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12" name="Platshållare för text 11"/>
          <p:cNvSpPr>
            <a:spLocks noGrp="1"/>
          </p:cNvSpPr>
          <p:nvPr>
            <p:ph type="body" sz="quarter" idx="13"/>
          </p:nvPr>
        </p:nvSpPr>
        <p:spPr>
          <a:xfrm>
            <a:off x="307975" y="1782810"/>
            <a:ext cx="6773424" cy="1223853"/>
          </a:xfrm>
        </p:spPr>
        <p:txBody>
          <a:bodyPr>
            <a:noAutofit/>
          </a:bodyPr>
          <a:lstStyle>
            <a:lvl1pPr marL="0">
              <a:buNone/>
              <a:defRPr sz="3200" b="1"/>
            </a:lvl1pPr>
            <a:lvl2pPr marL="0">
              <a:buNone/>
              <a:defRPr sz="3200" b="1"/>
            </a:lvl2pPr>
            <a:lvl3pPr marL="0">
              <a:buNone/>
              <a:defRPr sz="3200" b="1"/>
            </a:lvl3pPr>
            <a:lvl4pPr marL="0">
              <a:buNone/>
              <a:defRPr sz="3200" b="1"/>
            </a:lvl4pPr>
            <a:lvl5pPr marL="0">
              <a:buNone/>
              <a:defRPr sz="3200" b="1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4" name="Platshållare för text 13"/>
          <p:cNvSpPr>
            <a:spLocks noGrp="1"/>
          </p:cNvSpPr>
          <p:nvPr>
            <p:ph type="body" sz="quarter" idx="14"/>
          </p:nvPr>
        </p:nvSpPr>
        <p:spPr>
          <a:xfrm>
            <a:off x="307975" y="3283795"/>
            <a:ext cx="6773863" cy="23764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0002198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94CFA-45CE-584A-8B62-052D61CCBF25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2020-01-31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Platshållare för text 13"/>
          <p:cNvSpPr>
            <a:spLocks noGrp="1"/>
          </p:cNvSpPr>
          <p:nvPr>
            <p:ph type="body" sz="quarter" idx="14" hasCustomPrompt="1"/>
          </p:nvPr>
        </p:nvSpPr>
        <p:spPr>
          <a:xfrm>
            <a:off x="307974" y="1879297"/>
            <a:ext cx="4541843" cy="1898294"/>
          </a:xfrm>
        </p:spPr>
        <p:txBody>
          <a:bodyPr wrap="square">
            <a:noAutofit/>
          </a:bodyPr>
          <a:lstStyle>
            <a:lvl1pPr marL="0" indent="0" algn="l" rtl="0">
              <a:spcBef>
                <a:spcPts val="0"/>
              </a:spcBef>
              <a:buNone/>
              <a:defRPr lang="sv-SE" sz="2400" b="0" strike="noStrike" cap="none" baseline="0" smtClean="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r>
              <a:rPr lang="sv-SE" sz="2000" baseline="30000" dirty="0" err="1">
                <a:solidFill>
                  <a:srgbClr val="000000"/>
                </a:solidFill>
                <a:latin typeface="ArialMT"/>
              </a:rPr>
              <a:t>SciLifeLab</a:t>
            </a:r>
            <a:r>
              <a:rPr lang="sv-SE" sz="2000" baseline="30000" dirty="0">
                <a:solidFill>
                  <a:srgbClr val="000000"/>
                </a:solidFill>
                <a:latin typeface="ArialMT"/>
              </a:rPr>
              <a:t> has </a:t>
            </a:r>
            <a:r>
              <a:rPr lang="sv-SE" sz="2000" baseline="30000" dirty="0" err="1">
                <a:solidFill>
                  <a:srgbClr val="000000"/>
                </a:solidFill>
                <a:latin typeface="ArialMT"/>
              </a:rPr>
              <a:t>been</a:t>
            </a:r>
            <a:r>
              <a:rPr lang="sv-SE" sz="2000" baseline="30000" dirty="0">
                <a:solidFill>
                  <a:srgbClr val="000000"/>
                </a:solidFill>
                <a:latin typeface="ArialMT"/>
              </a:rPr>
              <a:t> </a:t>
            </a:r>
            <a:r>
              <a:rPr lang="sv-SE" sz="2000" baseline="30000" dirty="0" err="1">
                <a:solidFill>
                  <a:srgbClr val="000000"/>
                </a:solidFill>
                <a:latin typeface="ArialMT"/>
              </a:rPr>
              <a:t>created</a:t>
            </a:r>
            <a:r>
              <a:rPr lang="sv-SE" sz="2000" baseline="30000" dirty="0">
                <a:solidFill>
                  <a:srgbClr val="000000"/>
                </a:solidFill>
                <a:latin typeface="ArialMT"/>
              </a:rPr>
              <a:t> by the </a:t>
            </a:r>
            <a:r>
              <a:rPr lang="sv-SE" sz="2000" baseline="30000" dirty="0" err="1">
                <a:solidFill>
                  <a:srgbClr val="000000"/>
                </a:solidFill>
                <a:latin typeface="ArialMT"/>
              </a:rPr>
              <a:t>coordinated</a:t>
            </a:r>
            <a:r>
              <a:rPr lang="sv-SE" sz="2000" baseline="30000" dirty="0">
                <a:solidFill>
                  <a:srgbClr val="000000"/>
                </a:solidFill>
                <a:latin typeface="ArialMT"/>
              </a:rPr>
              <a:t> </a:t>
            </a:r>
            <a:br>
              <a:rPr lang="sv-SE" sz="2000" baseline="30000" dirty="0">
                <a:solidFill>
                  <a:srgbClr val="000000"/>
                </a:solidFill>
                <a:latin typeface="ArialMT"/>
              </a:rPr>
            </a:br>
            <a:r>
              <a:rPr lang="sv-SE" sz="2000" baseline="30000" dirty="0" err="1">
                <a:solidFill>
                  <a:srgbClr val="000000"/>
                </a:solidFill>
                <a:latin typeface="ArialMT"/>
              </a:rPr>
              <a:t>effort</a:t>
            </a:r>
            <a:r>
              <a:rPr lang="sv-SE" sz="2000" baseline="30000" dirty="0">
                <a:solidFill>
                  <a:srgbClr val="000000"/>
                </a:solidFill>
                <a:latin typeface="ArialMT"/>
              </a:rPr>
              <a:t> of </a:t>
            </a:r>
            <a:r>
              <a:rPr lang="sv-SE" sz="2000" baseline="30000" dirty="0" err="1">
                <a:solidFill>
                  <a:srgbClr val="000000"/>
                </a:solidFill>
                <a:latin typeface="ArialMT"/>
              </a:rPr>
              <a:t>four</a:t>
            </a:r>
            <a:r>
              <a:rPr lang="sv-SE" sz="2000" baseline="30000" dirty="0">
                <a:solidFill>
                  <a:srgbClr val="000000"/>
                </a:solidFill>
                <a:latin typeface="ArialMT"/>
              </a:rPr>
              <a:t> </a:t>
            </a:r>
            <a:r>
              <a:rPr lang="sv-SE" sz="2000" baseline="30000" dirty="0" err="1">
                <a:solidFill>
                  <a:srgbClr val="000000"/>
                </a:solidFill>
                <a:latin typeface="ArialMT"/>
              </a:rPr>
              <a:t>universities</a:t>
            </a:r>
            <a:r>
              <a:rPr lang="sv-SE" sz="2000" baseline="30000" dirty="0">
                <a:solidFill>
                  <a:srgbClr val="000000"/>
                </a:solidFill>
                <a:latin typeface="ArialMT"/>
              </a:rPr>
              <a:t> in Stockholm and Uppsala: Stockholm University, the Karolinska Institutet, KTH Royal </a:t>
            </a:r>
            <a:r>
              <a:rPr lang="sv-SE" sz="2000" baseline="30000" dirty="0" err="1">
                <a:solidFill>
                  <a:srgbClr val="000000"/>
                </a:solidFill>
                <a:latin typeface="ArialMT"/>
              </a:rPr>
              <a:t>Institute</a:t>
            </a:r>
            <a:r>
              <a:rPr lang="sv-SE" sz="2000" baseline="30000" dirty="0">
                <a:solidFill>
                  <a:srgbClr val="000000"/>
                </a:solidFill>
                <a:latin typeface="ArialMT"/>
              </a:rPr>
              <a:t> of Technology and Uppsala University.</a:t>
            </a:r>
          </a:p>
        </p:txBody>
      </p:sp>
      <p:pic>
        <p:nvPicPr>
          <p:cNvPr id="8" name="Bildobjekt 7" descr="universitet_logotyper_liggand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51485" y="332810"/>
            <a:ext cx="3222111" cy="61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6289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4040"/>
          </a:xfrm>
          <a:prstGeom prst="rect">
            <a:avLst/>
          </a:prstGeom>
        </p:spPr>
        <p:txBody>
          <a:bodyPr/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C8798B3-F5BC-49AE-8169-D3D4B4220DB2}" type="datetimeFigureOut">
              <a:rPr lang="sv-SE" smtClean="0"/>
              <a:t>2020-01-31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72001B-6CE6-4521-8C44-E704F15DDF3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867518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B86AA-7580-F842-83FA-C50E2B51FCFD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2020-01-31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553199" y="6356350"/>
            <a:ext cx="2298547" cy="365125"/>
          </a:xfrm>
          <a:prstGeom prst="rect">
            <a:avLst/>
          </a:prstGeom>
        </p:spPr>
        <p:txBody>
          <a:bodyPr/>
          <a:lstStyle/>
          <a:p>
            <a:fld id="{97DED537-10C4-8C40-8E87-51060FF45365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rubrik 1"/>
          <p:cNvSpPr>
            <a:spLocks noGrp="1"/>
          </p:cNvSpPr>
          <p:nvPr>
            <p:ph type="title"/>
          </p:nvPr>
        </p:nvSpPr>
        <p:spPr>
          <a:xfrm>
            <a:off x="307886" y="207284"/>
            <a:ext cx="6648434" cy="572089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8" name="Platshållare för text 2"/>
          <p:cNvSpPr>
            <a:spLocks noGrp="1"/>
          </p:cNvSpPr>
          <p:nvPr>
            <p:ph idx="1" hasCustomPrompt="1"/>
          </p:nvPr>
        </p:nvSpPr>
        <p:spPr>
          <a:xfrm>
            <a:off x="307886" y="1173870"/>
            <a:ext cx="8543861" cy="495229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endParaRPr lang="sv-SE" dirty="0"/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474741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251521" y="2348881"/>
            <a:ext cx="8640960" cy="2376264"/>
          </a:xfrm>
          <a:prstGeom prst="rect">
            <a:avLst/>
          </a:prstGeom>
          <a:gradFill flip="none" rotWithShape="1">
            <a:gsLst>
              <a:gs pos="21239">
                <a:srgbClr val="36C7DB">
                  <a:alpha val="20000"/>
                  <a:lumMod val="19000"/>
                  <a:lumOff val="81000"/>
                </a:srgbClr>
              </a:gs>
              <a:gs pos="50000">
                <a:srgbClr val="6CB3BA"/>
              </a:gs>
              <a:gs pos="100000">
                <a:srgbClr val="36C7DB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69" tIns="45635" rIns="91269" bIns="45635" rtlCol="0" anchor="ctr"/>
          <a:lstStyle/>
          <a:p>
            <a:pPr algn="ctr" defTabSz="912713"/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221286"/>
            <a:ext cx="8229600" cy="639762"/>
          </a:xfrm>
          <a:ln>
            <a:noFill/>
          </a:ln>
        </p:spPr>
        <p:txBody>
          <a:bodyPr>
            <a:noAutofit/>
          </a:bodyPr>
          <a:lstStyle>
            <a:lvl1pPr algn="ctr">
              <a:defRPr sz="4200" b="1" i="0" baseline="0">
                <a:solidFill>
                  <a:srgbClr val="002060"/>
                </a:solidFill>
                <a:effectLst/>
                <a:latin typeface="Humanst521 BT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95" y="192584"/>
            <a:ext cx="3088770" cy="111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1137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CELERATE_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Excelerate_whitebackgroun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949950"/>
            <a:ext cx="159702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5949950"/>
            <a:ext cx="1001713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267446"/>
      </p:ext>
    </p:extLst>
  </p:cSld>
  <p:clrMapOvr>
    <a:masterClrMapping/>
  </p:clrMapOvr>
  <p:hf hdr="0" ft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CELERAT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Excelerate_whitebackgroun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949950"/>
            <a:ext cx="159702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5949950"/>
            <a:ext cx="1001713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1398600"/>
      </p:ext>
    </p:extLst>
  </p:cSld>
  <p:clrMapOvr>
    <a:masterClrMapping/>
  </p:clrMapOvr>
  <p:hf hdr="0" ftr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IXIR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5949950"/>
            <a:ext cx="9906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 descr="ELIXIR_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5949950"/>
            <a:ext cx="9906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42907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text 9"/>
          <p:cNvSpPr>
            <a:spLocks noGrp="1"/>
          </p:cNvSpPr>
          <p:nvPr>
            <p:ph type="body" sz="quarter" idx="13"/>
          </p:nvPr>
        </p:nvSpPr>
        <p:spPr>
          <a:xfrm>
            <a:off x="2084241" y="202060"/>
            <a:ext cx="4934318" cy="119311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3200" b="1"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2" name="Platshållare för text 11"/>
          <p:cNvSpPr>
            <a:spLocks noGrp="1"/>
          </p:cNvSpPr>
          <p:nvPr>
            <p:ph type="body" sz="quarter" idx="14"/>
          </p:nvPr>
        </p:nvSpPr>
        <p:spPr>
          <a:xfrm>
            <a:off x="307975" y="1808163"/>
            <a:ext cx="6213475" cy="2520950"/>
          </a:xfrm>
          <a:prstGeom prst="rect">
            <a:avLst/>
          </a:prstGeom>
        </p:spPr>
        <p:txBody>
          <a:bodyPr vert="horz" lIns="0" tIns="0" rIns="0" bIns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6469198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text 9"/>
          <p:cNvSpPr>
            <a:spLocks noGrp="1"/>
          </p:cNvSpPr>
          <p:nvPr>
            <p:ph type="body" sz="quarter" idx="13"/>
          </p:nvPr>
        </p:nvSpPr>
        <p:spPr>
          <a:xfrm>
            <a:off x="2084241" y="202060"/>
            <a:ext cx="4934318" cy="119311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3200" b="1"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2" name="Platshållare för text 11"/>
          <p:cNvSpPr>
            <a:spLocks noGrp="1"/>
          </p:cNvSpPr>
          <p:nvPr>
            <p:ph type="body" sz="quarter" idx="14"/>
          </p:nvPr>
        </p:nvSpPr>
        <p:spPr>
          <a:xfrm>
            <a:off x="307975" y="1808163"/>
            <a:ext cx="6213475" cy="2520950"/>
          </a:xfrm>
          <a:prstGeom prst="rect">
            <a:avLst/>
          </a:prstGeom>
        </p:spPr>
        <p:txBody>
          <a:bodyPr vert="horz" lIns="0" tIns="0" rIns="0" bIns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696736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4202"/>
            <a:ext cx="8229600" cy="79931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1" i="0">
                <a:solidFill>
                  <a:srgbClr val="7373D7"/>
                </a:solidFill>
                <a:latin typeface="Trebuchet MS"/>
                <a:cs typeface="Trebuchet MS"/>
              </a:defRPr>
            </a:lvl1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</a:t>
            </a:r>
            <a:r>
              <a:rPr lang="sv-SE" dirty="0" err="1"/>
              <a:t>title</a:t>
            </a:r>
            <a:r>
              <a:rPr lang="sv-SE" dirty="0"/>
              <a:t>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2524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defRPr>
            </a:lvl1pPr>
            <a:lvl2pPr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defRPr>
            </a:lvl2pPr>
            <a:lvl3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defRPr>
            </a:lvl3pPr>
            <a:lvl4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defRPr>
            </a:lvl4pPr>
            <a:lvl5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defRPr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34213"/>
            <a:ext cx="2133600" cy="187261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Trebuchet MS"/>
                <a:cs typeface="Trebuchet MS"/>
              </a:defRPr>
            </a:lvl1pPr>
          </a:lstStyle>
          <a:p>
            <a:fld id="{57D56538-A2F7-3340-9D78-C0B3A083956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34213"/>
            <a:ext cx="2895600" cy="187261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Trebuchet MS"/>
                <a:cs typeface="Trebuchet MS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34213"/>
            <a:ext cx="2133600" cy="187261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Trebuchet MS"/>
                <a:cs typeface="Trebuchet MS"/>
              </a:defRPr>
            </a:lvl1pPr>
          </a:lstStyle>
          <a:p>
            <a:fld id="{673AB269-8139-F448-ACCD-CB6F799ACD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1225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09147"/>
            <a:ext cx="2133600" cy="212328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Trebuchet MS"/>
                <a:cs typeface="Trebuchet MS"/>
              </a:defRPr>
            </a:lvl1pPr>
          </a:lstStyle>
          <a:p>
            <a:fld id="{0852A26A-9728-FC46-88B1-E25AA28C9CE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09147"/>
            <a:ext cx="2895600" cy="212328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Trebuchet MS"/>
                <a:cs typeface="Trebuchet MS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09147"/>
            <a:ext cx="2133600" cy="212328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Trebuchet MS"/>
                <a:cs typeface="Trebuchet MS"/>
              </a:defRPr>
            </a:lvl1pPr>
          </a:lstStyle>
          <a:p>
            <a:fld id="{673AB269-8139-F448-ACCD-CB6F799ACD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944202"/>
            <a:ext cx="8229600" cy="79931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1" i="0">
                <a:solidFill>
                  <a:srgbClr val="7373D7"/>
                </a:solidFill>
                <a:latin typeface="Trebuchet MS"/>
                <a:cs typeface="Trebuchet MS"/>
              </a:defRPr>
            </a:lvl1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</a:t>
            </a:r>
            <a:r>
              <a:rPr lang="sv-SE" dirty="0" err="1"/>
              <a:t>title</a:t>
            </a:r>
            <a:r>
              <a:rPr lang="sv-SE" dirty="0"/>
              <a:t>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9404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text 9"/>
          <p:cNvSpPr>
            <a:spLocks noGrp="1"/>
          </p:cNvSpPr>
          <p:nvPr>
            <p:ph type="body" sz="quarter" idx="13"/>
          </p:nvPr>
        </p:nvSpPr>
        <p:spPr>
          <a:xfrm>
            <a:off x="307885" y="202060"/>
            <a:ext cx="6212889" cy="119311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3200" b="1"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2" name="Platshållare för text 11"/>
          <p:cNvSpPr>
            <a:spLocks noGrp="1"/>
          </p:cNvSpPr>
          <p:nvPr>
            <p:ph type="body" sz="quarter" idx="14"/>
          </p:nvPr>
        </p:nvSpPr>
        <p:spPr>
          <a:xfrm>
            <a:off x="307975" y="1808163"/>
            <a:ext cx="6213475" cy="2520950"/>
          </a:xfrm>
          <a:prstGeom prst="rect">
            <a:avLst/>
          </a:prstGeom>
        </p:spPr>
        <p:txBody>
          <a:bodyPr vert="horz" lIns="0" tIns="0" rIns="0" bIns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5715000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Nordforsk-Neic_logo.wm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411" y="5508769"/>
            <a:ext cx="7593582" cy="1366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ilde 3" descr="Nordforsk_neicstrek_black.wmf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666" r="2138"/>
          <a:stretch>
            <a:fillRect/>
          </a:stretch>
        </p:blipFill>
        <p:spPr bwMode="auto">
          <a:xfrm>
            <a:off x="0" y="5268008"/>
            <a:ext cx="9144000" cy="47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1100667" y="521759"/>
            <a:ext cx="7772400" cy="1470025"/>
          </a:xfrm>
        </p:spPr>
        <p:txBody>
          <a:bodyPr/>
          <a:lstStyle>
            <a:lvl1pPr algn="r">
              <a:defRPr sz="4000">
                <a:solidFill>
                  <a:srgbClr val="7373D7"/>
                </a:solidFill>
              </a:defRPr>
            </a:lvl1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</a:t>
            </a:r>
            <a:r>
              <a:rPr lang="sv-SE" dirty="0" err="1"/>
              <a:t>title</a:t>
            </a:r>
            <a:r>
              <a:rPr lang="sv-SE" dirty="0"/>
              <a:t> style</a:t>
            </a:r>
            <a:endParaRPr lang="en-US" dirty="0"/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2302933" y="1992313"/>
            <a:ext cx="6569605" cy="1647825"/>
          </a:xfrm>
        </p:spPr>
        <p:txBody>
          <a:bodyPr/>
          <a:lstStyle>
            <a:lvl1pPr marL="0" indent="0" algn="r"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40667" y="3640138"/>
            <a:ext cx="5231871" cy="1414462"/>
          </a:xfrm>
        </p:spPr>
        <p:txBody>
          <a:bodyPr>
            <a:no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200" indent="0" algn="r">
              <a:buNone/>
              <a:defRPr sz="1600">
                <a:solidFill>
                  <a:schemeClr val="bg1"/>
                </a:solidFill>
              </a:defRPr>
            </a:lvl2pPr>
            <a:lvl3pPr marL="914400" indent="0" algn="r">
              <a:buNone/>
              <a:defRPr sz="1400">
                <a:solidFill>
                  <a:schemeClr val="bg1"/>
                </a:solidFill>
              </a:defRPr>
            </a:lvl3pPr>
            <a:lvl4pPr marL="1371600" indent="0" algn="r">
              <a:buNone/>
              <a:defRPr sz="1200">
                <a:solidFill>
                  <a:schemeClr val="bg1"/>
                </a:solidFill>
              </a:defRPr>
            </a:lvl4pPr>
            <a:lvl5pPr marL="1828800" indent="0" algn="r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61102" y="-2576786"/>
            <a:ext cx="11305102" cy="967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4420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4202"/>
            <a:ext cx="8229600" cy="799319"/>
          </a:xfrm>
        </p:spPr>
        <p:txBody>
          <a:bodyPr>
            <a:normAutofit/>
          </a:bodyPr>
          <a:lstStyle>
            <a:lvl1pPr algn="l">
              <a:defRPr sz="2400" b="1" i="0">
                <a:solidFill>
                  <a:srgbClr val="7373D7"/>
                </a:solidFill>
                <a:latin typeface="Trebuchet MS"/>
                <a:cs typeface="Trebuchet MS"/>
              </a:defRPr>
            </a:lvl1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</a:t>
            </a:r>
            <a:r>
              <a:rPr lang="sv-SE" dirty="0" err="1"/>
              <a:t>title</a:t>
            </a:r>
            <a:r>
              <a:rPr lang="sv-SE" dirty="0"/>
              <a:t>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2524"/>
            <a:ext cx="8229600" cy="4525963"/>
          </a:xfrm>
        </p:spPr>
        <p:txBody>
          <a:bodyPr/>
          <a:lstStyle>
            <a:lvl1pPr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defRPr>
            </a:lvl1pPr>
            <a:lvl2pPr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defRPr>
            </a:lvl2pPr>
            <a:lvl3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defRPr>
            </a:lvl3pPr>
            <a:lvl4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defRPr>
            </a:lvl4pPr>
            <a:lvl5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defRPr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34213"/>
            <a:ext cx="2133600" cy="187261"/>
          </a:xfrm>
        </p:spPr>
        <p:txBody>
          <a:bodyPr/>
          <a:lstStyle>
            <a:lvl1pPr>
              <a:defRPr sz="1000">
                <a:latin typeface="Trebuchet MS"/>
                <a:cs typeface="Trebuchet MS"/>
              </a:defRPr>
            </a:lvl1pPr>
          </a:lstStyle>
          <a:p>
            <a:fld id="{57D56538-A2F7-3340-9D78-C0B3A083956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34213"/>
            <a:ext cx="2895600" cy="187261"/>
          </a:xfrm>
        </p:spPr>
        <p:txBody>
          <a:bodyPr/>
          <a:lstStyle>
            <a:lvl1pPr>
              <a:defRPr sz="1000">
                <a:latin typeface="Trebuchet MS"/>
                <a:cs typeface="Trebuchet MS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34213"/>
            <a:ext cx="2133600" cy="187261"/>
          </a:xfrm>
        </p:spPr>
        <p:txBody>
          <a:bodyPr/>
          <a:lstStyle>
            <a:lvl1pPr>
              <a:defRPr sz="1000">
                <a:latin typeface="Trebuchet MS"/>
                <a:cs typeface="Trebuchet MS"/>
              </a:defRPr>
            </a:lvl1pPr>
          </a:lstStyle>
          <a:p>
            <a:fld id="{673AB269-8139-F448-ACCD-CB6F799ACD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878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3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3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86"/>
            <a:ext cx="2133600" cy="365125"/>
          </a:xfrm>
          <a:prstGeom prst="rect">
            <a:avLst/>
          </a:prstGeom>
        </p:spPr>
        <p:txBody>
          <a:bodyPr lIns="91269" tIns="45635" rIns="91269" bIns="45635"/>
          <a:lstStyle>
            <a:lvl1pPr defTabSz="456294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6356386"/>
            <a:ext cx="2895600" cy="365125"/>
          </a:xfrm>
          <a:prstGeom prst="rect">
            <a:avLst/>
          </a:prstGeom>
        </p:spPr>
        <p:txBody>
          <a:bodyPr lIns="91269" tIns="45635" rIns="91269" bIns="45635"/>
          <a:lstStyle>
            <a:lvl1pPr defTabSz="456294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15D6EA-EBF7-4C2E-A1CC-C279B7E6D53A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8917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l">
              <a:defRPr sz="3200" b="1" cap="none">
                <a:solidFill>
                  <a:srgbClr val="7373D7"/>
                </a:solidFill>
                <a:latin typeface="Trebuchet MS"/>
                <a:cs typeface="Trebuchet MS"/>
              </a:defRPr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09147"/>
            <a:ext cx="2133600" cy="212328"/>
          </a:xfrm>
        </p:spPr>
        <p:txBody>
          <a:bodyPr/>
          <a:lstStyle>
            <a:lvl1pPr>
              <a:defRPr sz="1000">
                <a:latin typeface="Trebuchet MS"/>
                <a:cs typeface="Trebuchet MS"/>
              </a:defRPr>
            </a:lvl1pPr>
          </a:lstStyle>
          <a:p>
            <a:fld id="{579CF790-6B5D-EC49-91BD-675A656FA59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09147"/>
            <a:ext cx="2895600" cy="212328"/>
          </a:xfrm>
        </p:spPr>
        <p:txBody>
          <a:bodyPr/>
          <a:lstStyle>
            <a:lvl1pPr>
              <a:defRPr sz="1000">
                <a:latin typeface="Trebuchet MS"/>
                <a:cs typeface="Trebuchet MS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09147"/>
            <a:ext cx="2133600" cy="212328"/>
          </a:xfrm>
        </p:spPr>
        <p:txBody>
          <a:bodyPr/>
          <a:lstStyle>
            <a:lvl1pPr>
              <a:defRPr sz="1000">
                <a:latin typeface="Trebuchet MS"/>
                <a:cs typeface="Trebuchet MS"/>
              </a:defRPr>
            </a:lvl1pPr>
          </a:lstStyle>
          <a:p>
            <a:fld id="{673AB269-8139-F448-ACCD-CB6F799ACD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3281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42524"/>
            <a:ext cx="4038600" cy="4525963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2524"/>
            <a:ext cx="4038600" cy="4525963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09147"/>
            <a:ext cx="2133600" cy="212328"/>
          </a:xfrm>
        </p:spPr>
        <p:txBody>
          <a:bodyPr/>
          <a:lstStyle>
            <a:lvl1pPr>
              <a:defRPr sz="1000">
                <a:latin typeface="Trebuchet MS"/>
                <a:cs typeface="Trebuchet MS"/>
              </a:defRPr>
            </a:lvl1pPr>
          </a:lstStyle>
          <a:p>
            <a:fld id="{E7517C3A-1F41-ED48-B4EA-323D050F1EF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09147"/>
            <a:ext cx="2895600" cy="212328"/>
          </a:xfrm>
        </p:spPr>
        <p:txBody>
          <a:bodyPr/>
          <a:lstStyle>
            <a:lvl1pPr>
              <a:defRPr sz="1000">
                <a:latin typeface="Trebuchet MS"/>
                <a:cs typeface="Trebuchet MS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09147"/>
            <a:ext cx="2133600" cy="212328"/>
          </a:xfrm>
        </p:spPr>
        <p:txBody>
          <a:bodyPr/>
          <a:lstStyle>
            <a:lvl1pPr>
              <a:defRPr sz="1000">
                <a:latin typeface="Trebuchet MS"/>
                <a:cs typeface="Trebuchet MS"/>
              </a:defRPr>
            </a:lvl1pPr>
          </a:lstStyle>
          <a:p>
            <a:fld id="{673AB269-8139-F448-ACCD-CB6F799ACD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944202"/>
            <a:ext cx="8229600" cy="799319"/>
          </a:xfrm>
        </p:spPr>
        <p:txBody>
          <a:bodyPr>
            <a:normAutofit/>
          </a:bodyPr>
          <a:lstStyle>
            <a:lvl1pPr algn="l">
              <a:defRPr sz="2400" b="1" i="0">
                <a:solidFill>
                  <a:srgbClr val="7373D7"/>
                </a:solidFill>
                <a:latin typeface="Trebuchet MS"/>
                <a:cs typeface="Trebuchet MS"/>
              </a:defRPr>
            </a:lvl1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</a:t>
            </a:r>
            <a:r>
              <a:rPr lang="sv-SE" dirty="0" err="1"/>
              <a:t>title</a:t>
            </a:r>
            <a:r>
              <a:rPr lang="sv-SE" dirty="0"/>
              <a:t>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9750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7437"/>
            <a:ext cx="4040188" cy="63976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7F7F7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17199"/>
            <a:ext cx="4040188" cy="3951288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F7F7F"/>
                </a:solidFill>
              </a:defRPr>
            </a:lvl1pPr>
            <a:lvl2pPr>
              <a:defRPr sz="1600">
                <a:solidFill>
                  <a:srgbClr val="7F7F7F"/>
                </a:solidFill>
              </a:defRPr>
            </a:lvl2pPr>
            <a:lvl3pPr>
              <a:defRPr sz="1400">
                <a:solidFill>
                  <a:srgbClr val="7F7F7F"/>
                </a:solidFill>
              </a:defRPr>
            </a:lvl3pPr>
            <a:lvl4pPr>
              <a:defRPr sz="1200">
                <a:solidFill>
                  <a:srgbClr val="7F7F7F"/>
                </a:solidFill>
              </a:defRPr>
            </a:lvl4pPr>
            <a:lvl5pPr>
              <a:defRPr sz="1200">
                <a:solidFill>
                  <a:srgbClr val="7F7F7F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77437"/>
            <a:ext cx="4041775" cy="63976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7F7F7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17199"/>
            <a:ext cx="4041775" cy="3951288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F7F7F"/>
                </a:solidFill>
              </a:defRPr>
            </a:lvl1pPr>
            <a:lvl2pPr>
              <a:defRPr sz="1600">
                <a:solidFill>
                  <a:srgbClr val="7F7F7F"/>
                </a:solidFill>
              </a:defRPr>
            </a:lvl2pPr>
            <a:lvl3pPr>
              <a:defRPr sz="1400">
                <a:solidFill>
                  <a:srgbClr val="7F7F7F"/>
                </a:solidFill>
              </a:defRPr>
            </a:lvl3pPr>
            <a:lvl4pPr>
              <a:defRPr sz="1200">
                <a:solidFill>
                  <a:srgbClr val="7F7F7F"/>
                </a:solidFill>
              </a:defRPr>
            </a:lvl4pPr>
            <a:lvl5pPr>
              <a:defRPr sz="1200">
                <a:solidFill>
                  <a:srgbClr val="7F7F7F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09147"/>
            <a:ext cx="2133600" cy="212328"/>
          </a:xfrm>
        </p:spPr>
        <p:txBody>
          <a:bodyPr/>
          <a:lstStyle>
            <a:lvl1pPr>
              <a:defRPr sz="1000">
                <a:latin typeface="Trebuchet MS"/>
                <a:cs typeface="Trebuchet MS"/>
              </a:defRPr>
            </a:lvl1pPr>
          </a:lstStyle>
          <a:p>
            <a:fld id="{B777A4AF-C0B3-2E43-8265-85E4580F993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09147"/>
            <a:ext cx="2895600" cy="212328"/>
          </a:xfrm>
        </p:spPr>
        <p:txBody>
          <a:bodyPr/>
          <a:lstStyle>
            <a:lvl1pPr>
              <a:defRPr sz="1000">
                <a:latin typeface="Trebuchet MS"/>
                <a:cs typeface="Trebuchet MS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09147"/>
            <a:ext cx="2133600" cy="212328"/>
          </a:xfrm>
        </p:spPr>
        <p:txBody>
          <a:bodyPr/>
          <a:lstStyle>
            <a:lvl1pPr>
              <a:defRPr sz="1000">
                <a:latin typeface="Trebuchet MS"/>
                <a:cs typeface="Trebuchet MS"/>
              </a:defRPr>
            </a:lvl1pPr>
          </a:lstStyle>
          <a:p>
            <a:fld id="{673AB269-8139-F448-ACCD-CB6F799ACD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944202"/>
            <a:ext cx="8229600" cy="799319"/>
          </a:xfrm>
        </p:spPr>
        <p:txBody>
          <a:bodyPr>
            <a:normAutofit/>
          </a:bodyPr>
          <a:lstStyle>
            <a:lvl1pPr algn="l">
              <a:defRPr sz="2400" b="1" i="0">
                <a:solidFill>
                  <a:srgbClr val="7373D7"/>
                </a:solidFill>
                <a:latin typeface="Trebuchet MS"/>
                <a:cs typeface="Trebuchet MS"/>
              </a:defRPr>
            </a:lvl1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</a:t>
            </a:r>
            <a:r>
              <a:rPr lang="sv-SE" dirty="0" err="1"/>
              <a:t>title</a:t>
            </a:r>
            <a:r>
              <a:rPr lang="sv-SE" dirty="0"/>
              <a:t>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0246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09147"/>
            <a:ext cx="2133600" cy="212328"/>
          </a:xfrm>
        </p:spPr>
        <p:txBody>
          <a:bodyPr/>
          <a:lstStyle>
            <a:lvl1pPr>
              <a:defRPr sz="1000">
                <a:latin typeface="Trebuchet MS"/>
                <a:cs typeface="Trebuchet MS"/>
              </a:defRPr>
            </a:lvl1pPr>
          </a:lstStyle>
          <a:p>
            <a:fld id="{0852A26A-9728-FC46-88B1-E25AA28C9CE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09147"/>
            <a:ext cx="2895600" cy="212328"/>
          </a:xfrm>
        </p:spPr>
        <p:txBody>
          <a:bodyPr/>
          <a:lstStyle>
            <a:lvl1pPr>
              <a:defRPr sz="1000">
                <a:latin typeface="Trebuchet MS"/>
                <a:cs typeface="Trebuchet MS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09147"/>
            <a:ext cx="2133600" cy="212328"/>
          </a:xfrm>
        </p:spPr>
        <p:txBody>
          <a:bodyPr/>
          <a:lstStyle>
            <a:lvl1pPr>
              <a:defRPr sz="1000">
                <a:latin typeface="Trebuchet MS"/>
                <a:cs typeface="Trebuchet MS"/>
              </a:defRPr>
            </a:lvl1pPr>
          </a:lstStyle>
          <a:p>
            <a:fld id="{673AB269-8139-F448-ACCD-CB6F799ACD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944202"/>
            <a:ext cx="8229600" cy="799319"/>
          </a:xfrm>
        </p:spPr>
        <p:txBody>
          <a:bodyPr>
            <a:normAutofit/>
          </a:bodyPr>
          <a:lstStyle>
            <a:lvl1pPr algn="l">
              <a:defRPr sz="2400" b="1" i="0">
                <a:solidFill>
                  <a:srgbClr val="7373D7"/>
                </a:solidFill>
                <a:latin typeface="Trebuchet MS"/>
                <a:cs typeface="Trebuchet MS"/>
              </a:defRPr>
            </a:lvl1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</a:t>
            </a:r>
            <a:r>
              <a:rPr lang="sv-SE" dirty="0" err="1"/>
              <a:t>title</a:t>
            </a:r>
            <a:r>
              <a:rPr lang="sv-SE" dirty="0"/>
              <a:t>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8696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09147"/>
            <a:ext cx="2133600" cy="212328"/>
          </a:xfrm>
        </p:spPr>
        <p:txBody>
          <a:bodyPr/>
          <a:lstStyle>
            <a:lvl1pPr>
              <a:defRPr sz="1000">
                <a:latin typeface="Trebuchet MS"/>
                <a:cs typeface="Trebuchet MS"/>
              </a:defRPr>
            </a:lvl1pPr>
          </a:lstStyle>
          <a:p>
            <a:fld id="{3F6D1D4C-7A50-F745-8FA4-8A233629F8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09147"/>
            <a:ext cx="2895600" cy="212328"/>
          </a:xfrm>
        </p:spPr>
        <p:txBody>
          <a:bodyPr/>
          <a:lstStyle>
            <a:lvl1pPr>
              <a:defRPr sz="1000">
                <a:latin typeface="Trebuchet MS"/>
                <a:cs typeface="Trebuchet MS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09147"/>
            <a:ext cx="2133600" cy="212328"/>
          </a:xfrm>
        </p:spPr>
        <p:txBody>
          <a:bodyPr/>
          <a:lstStyle>
            <a:lvl1pPr>
              <a:defRPr sz="1000">
                <a:latin typeface="Trebuchet MS"/>
                <a:cs typeface="Trebuchet MS"/>
              </a:defRPr>
            </a:lvl1pPr>
          </a:lstStyle>
          <a:p>
            <a:fld id="{673AB269-8139-F448-ACCD-CB6F799ACD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726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9886"/>
            <a:ext cx="3008313" cy="971942"/>
          </a:xfrm>
        </p:spPr>
        <p:txBody>
          <a:bodyPr anchor="b">
            <a:normAutofit/>
          </a:bodyPr>
          <a:lstStyle>
            <a:lvl1pPr algn="l">
              <a:defRPr sz="1400" b="1">
                <a:solidFill>
                  <a:srgbClr val="7F7F7F"/>
                </a:solidFill>
              </a:defRPr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52558"/>
            <a:ext cx="5111750" cy="5381117"/>
          </a:xfrm>
        </p:spPr>
        <p:txBody>
          <a:bodyPr/>
          <a:lstStyle>
            <a:lvl1pPr>
              <a:defRPr sz="2000">
                <a:solidFill>
                  <a:srgbClr val="7F7F7F"/>
                </a:solidFill>
              </a:defRPr>
            </a:lvl1pPr>
            <a:lvl2pPr>
              <a:defRPr sz="1800">
                <a:solidFill>
                  <a:srgbClr val="7F7F7F"/>
                </a:solidFill>
              </a:defRPr>
            </a:lvl2pPr>
            <a:lvl3pPr>
              <a:defRPr sz="1600">
                <a:solidFill>
                  <a:srgbClr val="7F7F7F"/>
                </a:solidFill>
              </a:defRPr>
            </a:lvl3pPr>
            <a:lvl4pPr>
              <a:defRPr sz="1400">
                <a:solidFill>
                  <a:srgbClr val="7F7F7F"/>
                </a:solidFill>
              </a:defRPr>
            </a:lvl4pPr>
            <a:lvl5pPr>
              <a:defRPr sz="1400">
                <a:solidFill>
                  <a:srgbClr val="7F7F7F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21828"/>
            <a:ext cx="3008313" cy="4411847"/>
          </a:xfrm>
        </p:spPr>
        <p:txBody>
          <a:bodyPr>
            <a:normAutofit/>
          </a:bodyPr>
          <a:lstStyle>
            <a:lvl1pPr marL="0" indent="0">
              <a:buNone/>
              <a:defRPr sz="1050">
                <a:solidFill>
                  <a:srgbClr val="7F7F7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09147"/>
            <a:ext cx="2133600" cy="212328"/>
          </a:xfrm>
        </p:spPr>
        <p:txBody>
          <a:bodyPr/>
          <a:lstStyle>
            <a:lvl1pPr>
              <a:defRPr sz="1000">
                <a:latin typeface="Trebuchet MS"/>
                <a:cs typeface="Trebuchet MS"/>
              </a:defRPr>
            </a:lvl1pPr>
          </a:lstStyle>
          <a:p>
            <a:fld id="{804D8E49-5399-9A40-9A75-E91BF632552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09147"/>
            <a:ext cx="2895600" cy="212328"/>
          </a:xfrm>
        </p:spPr>
        <p:txBody>
          <a:bodyPr/>
          <a:lstStyle>
            <a:lvl1pPr>
              <a:defRPr sz="1000">
                <a:latin typeface="Trebuchet MS"/>
                <a:cs typeface="Trebuchet MS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09147"/>
            <a:ext cx="2133600" cy="212328"/>
          </a:xfrm>
        </p:spPr>
        <p:txBody>
          <a:bodyPr/>
          <a:lstStyle>
            <a:lvl1pPr>
              <a:defRPr sz="1000">
                <a:latin typeface="Trebuchet MS"/>
                <a:cs typeface="Trebuchet MS"/>
              </a:defRPr>
            </a:lvl1pPr>
          </a:lstStyle>
          <a:p>
            <a:fld id="{673AB269-8139-F448-ACCD-CB6F799ACD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3715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439614"/>
            <a:ext cx="5486400" cy="387303"/>
          </a:xfrm>
        </p:spPr>
        <p:txBody>
          <a:bodyPr anchor="b">
            <a:normAutofit/>
          </a:bodyPr>
          <a:lstStyle>
            <a:lvl1pPr algn="l">
              <a:defRPr sz="1400" b="1">
                <a:solidFill>
                  <a:srgbClr val="7F7F7F"/>
                </a:solidFill>
              </a:defRPr>
            </a:lvl1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</a:t>
            </a:r>
            <a:r>
              <a:rPr lang="sv-SE" dirty="0" err="1"/>
              <a:t>title</a:t>
            </a:r>
            <a:r>
              <a:rPr lang="sv-SE" dirty="0"/>
              <a:t>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47559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831064"/>
            <a:ext cx="5486400" cy="550035"/>
          </a:xfrm>
        </p:spPr>
        <p:txBody>
          <a:bodyPr>
            <a:normAutofit/>
          </a:bodyPr>
          <a:lstStyle>
            <a:lvl1pPr marL="0" indent="0">
              <a:buNone/>
              <a:defRPr sz="1050">
                <a:solidFill>
                  <a:srgbClr val="7F7F7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09147"/>
            <a:ext cx="2133600" cy="212328"/>
          </a:xfrm>
        </p:spPr>
        <p:txBody>
          <a:bodyPr/>
          <a:lstStyle>
            <a:lvl1pPr>
              <a:defRPr sz="1000">
                <a:latin typeface="Trebuchet MS"/>
                <a:cs typeface="Trebuchet MS"/>
              </a:defRPr>
            </a:lvl1pPr>
          </a:lstStyle>
          <a:p>
            <a:fld id="{CAEE7906-A66E-644A-BFC9-2E87D4BE4A8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09147"/>
            <a:ext cx="2895600" cy="212328"/>
          </a:xfrm>
        </p:spPr>
        <p:txBody>
          <a:bodyPr/>
          <a:lstStyle>
            <a:lvl1pPr>
              <a:defRPr sz="1000">
                <a:latin typeface="Trebuchet MS"/>
                <a:cs typeface="Trebuchet MS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09147"/>
            <a:ext cx="2133600" cy="212328"/>
          </a:xfrm>
        </p:spPr>
        <p:txBody>
          <a:bodyPr/>
          <a:lstStyle>
            <a:lvl1pPr>
              <a:defRPr sz="1000">
                <a:latin typeface="Trebuchet MS"/>
                <a:cs typeface="Trebuchet MS"/>
              </a:defRPr>
            </a:lvl1pPr>
          </a:lstStyle>
          <a:p>
            <a:fld id="{673AB269-8139-F448-ACCD-CB6F799ACD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5730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842524"/>
            <a:ext cx="8229600" cy="4525963"/>
          </a:xfrm>
        </p:spPr>
        <p:txBody>
          <a:bodyPr vert="eaVert"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09147"/>
            <a:ext cx="2133600" cy="212328"/>
          </a:xfrm>
        </p:spPr>
        <p:txBody>
          <a:bodyPr/>
          <a:lstStyle>
            <a:lvl1pPr>
              <a:defRPr sz="1000">
                <a:latin typeface="Trebuchet MS"/>
                <a:cs typeface="Trebuchet MS"/>
              </a:defRPr>
            </a:lvl1pPr>
          </a:lstStyle>
          <a:p>
            <a:fld id="{51BD6AFD-1974-744F-AEA5-850FA9CCBE8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09147"/>
            <a:ext cx="2895600" cy="212328"/>
          </a:xfrm>
        </p:spPr>
        <p:txBody>
          <a:bodyPr/>
          <a:lstStyle>
            <a:lvl1pPr>
              <a:defRPr sz="1000">
                <a:latin typeface="Trebuchet MS"/>
                <a:cs typeface="Trebuchet MS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09147"/>
            <a:ext cx="2133600" cy="212328"/>
          </a:xfrm>
        </p:spPr>
        <p:txBody>
          <a:bodyPr/>
          <a:lstStyle>
            <a:lvl1pPr>
              <a:defRPr sz="1000">
                <a:latin typeface="Trebuchet MS"/>
                <a:cs typeface="Trebuchet MS"/>
              </a:defRPr>
            </a:lvl1pPr>
          </a:lstStyle>
          <a:p>
            <a:fld id="{673AB269-8139-F448-ACCD-CB6F799ACD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944202"/>
            <a:ext cx="8229600" cy="799319"/>
          </a:xfrm>
        </p:spPr>
        <p:txBody>
          <a:bodyPr>
            <a:normAutofit/>
          </a:bodyPr>
          <a:lstStyle>
            <a:lvl1pPr algn="l">
              <a:defRPr sz="2400" b="1" i="0">
                <a:solidFill>
                  <a:srgbClr val="7373D7"/>
                </a:solidFill>
                <a:latin typeface="Trebuchet MS"/>
                <a:cs typeface="Trebuchet MS"/>
              </a:defRPr>
            </a:lvl1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</a:t>
            </a:r>
            <a:r>
              <a:rPr lang="sv-SE" dirty="0" err="1"/>
              <a:t>title</a:t>
            </a:r>
            <a:r>
              <a:rPr lang="sv-SE" dirty="0"/>
              <a:t>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9533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19404"/>
            <a:ext cx="2057400" cy="5349083"/>
          </a:xfrm>
        </p:spPr>
        <p:txBody>
          <a:bodyPr vert="eaVert"/>
          <a:lstStyle>
            <a:lvl1pPr>
              <a:defRPr sz="3200">
                <a:solidFill>
                  <a:srgbClr val="7373D7"/>
                </a:solidFill>
              </a:defRPr>
            </a:lvl1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</a:t>
            </a:r>
            <a:r>
              <a:rPr lang="sv-SE" dirty="0" err="1"/>
              <a:t>title</a:t>
            </a:r>
            <a:r>
              <a:rPr lang="sv-SE" dirty="0"/>
              <a:t>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19404"/>
            <a:ext cx="6019800" cy="5349083"/>
          </a:xfrm>
        </p:spPr>
        <p:txBody>
          <a:bodyPr vert="eaVert">
            <a:normAutofit/>
          </a:bodyPr>
          <a:lstStyle>
            <a:lvl1pPr>
              <a:defRPr sz="2000">
                <a:solidFill>
                  <a:srgbClr val="7F7F7F"/>
                </a:solidFill>
              </a:defRPr>
            </a:lvl1pPr>
            <a:lvl2pPr>
              <a:defRPr sz="1800">
                <a:solidFill>
                  <a:srgbClr val="7F7F7F"/>
                </a:solidFill>
              </a:defRPr>
            </a:lvl2pPr>
            <a:lvl3pPr>
              <a:defRPr sz="1600">
                <a:solidFill>
                  <a:srgbClr val="7F7F7F"/>
                </a:solidFill>
              </a:defRPr>
            </a:lvl3pPr>
            <a:lvl4pPr>
              <a:defRPr sz="1400">
                <a:solidFill>
                  <a:srgbClr val="7F7F7F"/>
                </a:solidFill>
              </a:defRPr>
            </a:lvl4pPr>
            <a:lvl5pPr>
              <a:defRPr sz="1400">
                <a:solidFill>
                  <a:srgbClr val="7F7F7F"/>
                </a:solidFill>
              </a:defRPr>
            </a:lvl5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09147"/>
            <a:ext cx="2133600" cy="212328"/>
          </a:xfrm>
        </p:spPr>
        <p:txBody>
          <a:bodyPr/>
          <a:lstStyle>
            <a:lvl1pPr>
              <a:defRPr sz="1000">
                <a:latin typeface="Trebuchet MS"/>
                <a:cs typeface="Trebuchet MS"/>
              </a:defRPr>
            </a:lvl1pPr>
          </a:lstStyle>
          <a:p>
            <a:fld id="{C5F6C494-AA86-8848-A674-1C12A0EA1BB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09147"/>
            <a:ext cx="2895600" cy="212328"/>
          </a:xfrm>
        </p:spPr>
        <p:txBody>
          <a:bodyPr/>
          <a:lstStyle>
            <a:lvl1pPr>
              <a:defRPr sz="1000">
                <a:latin typeface="Trebuchet MS"/>
                <a:cs typeface="Trebuchet MS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09147"/>
            <a:ext cx="2133600" cy="212328"/>
          </a:xfrm>
        </p:spPr>
        <p:txBody>
          <a:bodyPr/>
          <a:lstStyle>
            <a:lvl1pPr>
              <a:defRPr sz="1000">
                <a:latin typeface="Trebuchet MS"/>
                <a:cs typeface="Trebuchet MS"/>
              </a:defRPr>
            </a:lvl1pPr>
          </a:lstStyle>
          <a:p>
            <a:fld id="{673AB269-8139-F448-ACCD-CB6F799ACD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2819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94CFA-45CE-584A-8B62-052D61CCBF25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2020-01-31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rubrik 1"/>
          <p:cNvSpPr>
            <a:spLocks noGrp="1"/>
          </p:cNvSpPr>
          <p:nvPr>
            <p:ph type="title"/>
          </p:nvPr>
        </p:nvSpPr>
        <p:spPr>
          <a:xfrm>
            <a:off x="5359156" y="265016"/>
            <a:ext cx="3492590" cy="793392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rmAutofit/>
          </a:bodyPr>
          <a:lstStyle>
            <a:lvl1pPr algn="r">
              <a:defRPr sz="1500"/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12" name="Platshållare för text 11"/>
          <p:cNvSpPr>
            <a:spLocks noGrp="1"/>
          </p:cNvSpPr>
          <p:nvPr>
            <p:ph type="body" sz="quarter" idx="13"/>
          </p:nvPr>
        </p:nvSpPr>
        <p:spPr>
          <a:xfrm>
            <a:off x="307975" y="1782810"/>
            <a:ext cx="6773424" cy="1223853"/>
          </a:xfrm>
        </p:spPr>
        <p:txBody>
          <a:bodyPr>
            <a:noAutofit/>
          </a:bodyPr>
          <a:lstStyle>
            <a:lvl1pPr marL="0">
              <a:buNone/>
              <a:defRPr sz="3200" b="1"/>
            </a:lvl1pPr>
            <a:lvl2pPr marL="0">
              <a:buNone/>
              <a:defRPr sz="3200" b="1"/>
            </a:lvl2pPr>
            <a:lvl3pPr marL="0">
              <a:buNone/>
              <a:defRPr sz="3200" b="1"/>
            </a:lvl3pPr>
            <a:lvl4pPr marL="0">
              <a:buNone/>
              <a:defRPr sz="3200" b="1"/>
            </a:lvl4pPr>
            <a:lvl5pPr marL="0">
              <a:buNone/>
              <a:defRPr sz="3200" b="1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4" name="Platshållare för text 13"/>
          <p:cNvSpPr>
            <a:spLocks noGrp="1"/>
          </p:cNvSpPr>
          <p:nvPr>
            <p:ph type="body" sz="quarter" idx="14"/>
          </p:nvPr>
        </p:nvSpPr>
        <p:spPr>
          <a:xfrm>
            <a:off x="307975" y="3283795"/>
            <a:ext cx="6773863" cy="23764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571412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94" indent="0">
              <a:buNone/>
              <a:defRPr sz="2000" b="1"/>
            </a:lvl2pPr>
            <a:lvl3pPr marL="912606" indent="0">
              <a:buNone/>
              <a:defRPr sz="1800" b="1"/>
            </a:lvl3pPr>
            <a:lvl4pPr marL="1368915" indent="0">
              <a:buNone/>
              <a:defRPr sz="1600" b="1"/>
            </a:lvl4pPr>
            <a:lvl5pPr marL="1825215" indent="0">
              <a:buNone/>
              <a:defRPr sz="1600" b="1"/>
            </a:lvl5pPr>
            <a:lvl6pPr marL="2281515" indent="0">
              <a:buNone/>
              <a:defRPr sz="1600" b="1"/>
            </a:lvl6pPr>
            <a:lvl7pPr marL="2737827" indent="0">
              <a:buNone/>
              <a:defRPr sz="1600" b="1"/>
            </a:lvl7pPr>
            <a:lvl8pPr marL="3194128" indent="0">
              <a:buNone/>
              <a:defRPr sz="1600" b="1"/>
            </a:lvl8pPr>
            <a:lvl9pPr marL="365042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94" indent="0">
              <a:buNone/>
              <a:defRPr sz="2000" b="1"/>
            </a:lvl2pPr>
            <a:lvl3pPr marL="912606" indent="0">
              <a:buNone/>
              <a:defRPr sz="1800" b="1"/>
            </a:lvl3pPr>
            <a:lvl4pPr marL="1368915" indent="0">
              <a:buNone/>
              <a:defRPr sz="1600" b="1"/>
            </a:lvl4pPr>
            <a:lvl5pPr marL="1825215" indent="0">
              <a:buNone/>
              <a:defRPr sz="1600" b="1"/>
            </a:lvl5pPr>
            <a:lvl6pPr marL="2281515" indent="0">
              <a:buNone/>
              <a:defRPr sz="1600" b="1"/>
            </a:lvl6pPr>
            <a:lvl7pPr marL="2737827" indent="0">
              <a:buNone/>
              <a:defRPr sz="1600" b="1"/>
            </a:lvl7pPr>
            <a:lvl8pPr marL="3194128" indent="0">
              <a:buNone/>
              <a:defRPr sz="1600" b="1"/>
            </a:lvl8pPr>
            <a:lvl9pPr marL="365042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86"/>
            <a:ext cx="2133600" cy="365125"/>
          </a:xfrm>
          <a:prstGeom prst="rect">
            <a:avLst/>
          </a:prstGeom>
        </p:spPr>
        <p:txBody>
          <a:bodyPr lIns="91269" tIns="45635" rIns="91269" bIns="45635"/>
          <a:lstStyle>
            <a:lvl1pPr defTabSz="456294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1" y="6356386"/>
            <a:ext cx="2895600" cy="365125"/>
          </a:xfrm>
          <a:prstGeom prst="rect">
            <a:avLst/>
          </a:prstGeom>
        </p:spPr>
        <p:txBody>
          <a:bodyPr lIns="91269" tIns="45635" rIns="91269" bIns="45635"/>
          <a:lstStyle>
            <a:lvl1pPr defTabSz="456294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15D6EA-EBF7-4C2E-A1CC-C279B7E6D53A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3354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94CFA-45CE-584A-8B62-052D61CCBF25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2020-01-31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Platshållare för text 13"/>
          <p:cNvSpPr>
            <a:spLocks noGrp="1"/>
          </p:cNvSpPr>
          <p:nvPr>
            <p:ph type="body" sz="quarter" idx="14" hasCustomPrompt="1"/>
          </p:nvPr>
        </p:nvSpPr>
        <p:spPr>
          <a:xfrm>
            <a:off x="307974" y="1879297"/>
            <a:ext cx="4541843" cy="1898294"/>
          </a:xfrm>
        </p:spPr>
        <p:txBody>
          <a:bodyPr wrap="square">
            <a:noAutofit/>
          </a:bodyPr>
          <a:lstStyle>
            <a:lvl1pPr marL="0" indent="0" algn="l" rtl="0">
              <a:spcBef>
                <a:spcPts val="0"/>
              </a:spcBef>
              <a:buNone/>
              <a:defRPr lang="sv-SE" sz="2400" b="0" strike="noStrike" cap="none" baseline="0" smtClean="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r>
              <a:rPr lang="sv-SE" sz="2000" baseline="30000" dirty="0" err="1">
                <a:solidFill>
                  <a:srgbClr val="000000"/>
                </a:solidFill>
                <a:latin typeface="ArialMT"/>
              </a:rPr>
              <a:t>SciLifeLab</a:t>
            </a:r>
            <a:r>
              <a:rPr lang="sv-SE" sz="2000" baseline="30000" dirty="0">
                <a:solidFill>
                  <a:srgbClr val="000000"/>
                </a:solidFill>
                <a:latin typeface="ArialMT"/>
              </a:rPr>
              <a:t> has </a:t>
            </a:r>
            <a:r>
              <a:rPr lang="sv-SE" sz="2000" baseline="30000" dirty="0" err="1">
                <a:solidFill>
                  <a:srgbClr val="000000"/>
                </a:solidFill>
                <a:latin typeface="ArialMT"/>
              </a:rPr>
              <a:t>been</a:t>
            </a:r>
            <a:r>
              <a:rPr lang="sv-SE" sz="2000" baseline="30000" dirty="0">
                <a:solidFill>
                  <a:srgbClr val="000000"/>
                </a:solidFill>
                <a:latin typeface="ArialMT"/>
              </a:rPr>
              <a:t> </a:t>
            </a:r>
            <a:r>
              <a:rPr lang="sv-SE" sz="2000" baseline="30000" dirty="0" err="1">
                <a:solidFill>
                  <a:srgbClr val="000000"/>
                </a:solidFill>
                <a:latin typeface="ArialMT"/>
              </a:rPr>
              <a:t>created</a:t>
            </a:r>
            <a:r>
              <a:rPr lang="sv-SE" sz="2000" baseline="30000" dirty="0">
                <a:solidFill>
                  <a:srgbClr val="000000"/>
                </a:solidFill>
                <a:latin typeface="ArialMT"/>
              </a:rPr>
              <a:t> by the </a:t>
            </a:r>
            <a:r>
              <a:rPr lang="sv-SE" sz="2000" baseline="30000" dirty="0" err="1">
                <a:solidFill>
                  <a:srgbClr val="000000"/>
                </a:solidFill>
                <a:latin typeface="ArialMT"/>
              </a:rPr>
              <a:t>coordinated</a:t>
            </a:r>
            <a:r>
              <a:rPr lang="sv-SE" sz="2000" baseline="30000" dirty="0">
                <a:solidFill>
                  <a:srgbClr val="000000"/>
                </a:solidFill>
                <a:latin typeface="ArialMT"/>
              </a:rPr>
              <a:t> </a:t>
            </a:r>
            <a:br>
              <a:rPr lang="sv-SE" sz="2000" baseline="30000" dirty="0">
                <a:solidFill>
                  <a:srgbClr val="000000"/>
                </a:solidFill>
                <a:latin typeface="ArialMT"/>
              </a:rPr>
            </a:br>
            <a:r>
              <a:rPr lang="sv-SE" sz="2000" baseline="30000" dirty="0" err="1">
                <a:solidFill>
                  <a:srgbClr val="000000"/>
                </a:solidFill>
                <a:latin typeface="ArialMT"/>
              </a:rPr>
              <a:t>effort</a:t>
            </a:r>
            <a:r>
              <a:rPr lang="sv-SE" sz="2000" baseline="30000" dirty="0">
                <a:solidFill>
                  <a:srgbClr val="000000"/>
                </a:solidFill>
                <a:latin typeface="ArialMT"/>
              </a:rPr>
              <a:t> of </a:t>
            </a:r>
            <a:r>
              <a:rPr lang="sv-SE" sz="2000" baseline="30000" dirty="0" err="1">
                <a:solidFill>
                  <a:srgbClr val="000000"/>
                </a:solidFill>
                <a:latin typeface="ArialMT"/>
              </a:rPr>
              <a:t>four</a:t>
            </a:r>
            <a:r>
              <a:rPr lang="sv-SE" sz="2000" baseline="30000" dirty="0">
                <a:solidFill>
                  <a:srgbClr val="000000"/>
                </a:solidFill>
                <a:latin typeface="ArialMT"/>
              </a:rPr>
              <a:t> </a:t>
            </a:r>
            <a:r>
              <a:rPr lang="sv-SE" sz="2000" baseline="30000" dirty="0" err="1">
                <a:solidFill>
                  <a:srgbClr val="000000"/>
                </a:solidFill>
                <a:latin typeface="ArialMT"/>
              </a:rPr>
              <a:t>universities</a:t>
            </a:r>
            <a:r>
              <a:rPr lang="sv-SE" sz="2000" baseline="30000" dirty="0">
                <a:solidFill>
                  <a:srgbClr val="000000"/>
                </a:solidFill>
                <a:latin typeface="ArialMT"/>
              </a:rPr>
              <a:t> in Stockholm and Uppsala: Stockholm University, the Karolinska Institutet, KTH Royal </a:t>
            </a:r>
            <a:r>
              <a:rPr lang="sv-SE" sz="2000" baseline="30000" dirty="0" err="1">
                <a:solidFill>
                  <a:srgbClr val="000000"/>
                </a:solidFill>
                <a:latin typeface="ArialMT"/>
              </a:rPr>
              <a:t>Institute</a:t>
            </a:r>
            <a:r>
              <a:rPr lang="sv-SE" sz="2000" baseline="30000" dirty="0">
                <a:solidFill>
                  <a:srgbClr val="000000"/>
                </a:solidFill>
                <a:latin typeface="ArialMT"/>
              </a:rPr>
              <a:t> of Technology and Uppsala University.</a:t>
            </a:r>
          </a:p>
        </p:txBody>
      </p:sp>
      <p:pic>
        <p:nvPicPr>
          <p:cNvPr id="8" name="Bildobjekt 7" descr="universitet_logotyper_liggand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51485" y="332810"/>
            <a:ext cx="3222111" cy="61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1737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text 9"/>
          <p:cNvSpPr>
            <a:spLocks noGrp="1"/>
          </p:cNvSpPr>
          <p:nvPr>
            <p:ph type="body" sz="quarter" idx="13"/>
          </p:nvPr>
        </p:nvSpPr>
        <p:spPr>
          <a:xfrm>
            <a:off x="2084241" y="202060"/>
            <a:ext cx="4934318" cy="119311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32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latshållare för text 11"/>
          <p:cNvSpPr>
            <a:spLocks noGrp="1"/>
          </p:cNvSpPr>
          <p:nvPr>
            <p:ph type="body" sz="quarter" idx="14"/>
          </p:nvPr>
        </p:nvSpPr>
        <p:spPr>
          <a:xfrm>
            <a:off x="307975" y="1808163"/>
            <a:ext cx="6213475" cy="2520950"/>
          </a:xfrm>
          <a:prstGeom prst="rect">
            <a:avLst/>
          </a:prstGeom>
        </p:spPr>
        <p:txBody>
          <a:bodyPr vert="horz"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74816055"/>
      </p:ext>
    </p:extLst>
  </p:cSld>
  <p:clrMapOvr>
    <a:masterClrMapping/>
  </p:clrMapOvr>
  <p:hf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197227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5000" b="1" i="0">
                <a:solidFill>
                  <a:srgbClr val="36C7DB"/>
                </a:solidFill>
                <a:latin typeface="Humanst521 BT" pitchFamily="34" charset="0"/>
                <a:cs typeface="Humanst521 BT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41600" y="4749800"/>
            <a:ext cx="5816600" cy="1079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2900">
                <a:solidFill>
                  <a:srgbClr val="36C7DB"/>
                </a:solidFill>
                <a:latin typeface="Humanst521 BT" pitchFamily="34" charset="0"/>
                <a:cs typeface="Humanst521 BT" pitchFamily="34" charset="0"/>
              </a:defRPr>
            </a:lvl1pPr>
            <a:lvl2pPr marL="456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0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-252536" y="6093296"/>
            <a:ext cx="9937104" cy="216024"/>
          </a:xfrm>
          <a:prstGeom prst="rect">
            <a:avLst/>
          </a:prstGeom>
          <a:solidFill>
            <a:srgbClr val="36C7DB"/>
          </a:solidFill>
          <a:ln>
            <a:solidFill>
              <a:srgbClr val="36C7D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69" tIns="45635" rIns="91269" bIns="45635" rtlCol="0" anchor="ctr"/>
          <a:lstStyle/>
          <a:p>
            <a:pPr algn="ctr" defTabSz="912713"/>
            <a:endParaRPr lang="en-GB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199557"/>
            <a:ext cx="3312367" cy="119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7717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727" y="764704"/>
            <a:ext cx="6696745" cy="63976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 b="1" i="0">
                <a:solidFill>
                  <a:srgbClr val="006600"/>
                </a:solidFill>
                <a:latin typeface="Humanst521 BT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279" y="1659604"/>
            <a:ext cx="8229600" cy="5097464"/>
          </a:xfrm>
          <a:prstGeom prst="rect">
            <a:avLst/>
          </a:prstGeom>
        </p:spPr>
        <p:txBody>
          <a:bodyPr/>
          <a:lstStyle>
            <a:lvl1pPr>
              <a:defRPr>
                <a:latin typeface="Humanst521 BT" pitchFamily="34" charset="0"/>
              </a:defRPr>
            </a:lvl1pPr>
            <a:lvl2pPr>
              <a:defRPr>
                <a:latin typeface="Humanst521 BT" pitchFamily="34" charset="0"/>
              </a:defRPr>
            </a:lvl2pPr>
            <a:lvl3pPr>
              <a:defRPr>
                <a:latin typeface="Humanst521 BT" pitchFamily="34" charset="0"/>
              </a:defRPr>
            </a:lvl3pPr>
            <a:lvl4pPr>
              <a:defRPr>
                <a:latin typeface="Humanst521 BT" pitchFamily="34" charset="0"/>
              </a:defRPr>
            </a:lvl4pPr>
            <a:lvl5pPr>
              <a:defRPr>
                <a:latin typeface="Humanst521 BT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70926" y="6492911"/>
            <a:ext cx="41592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umanst521 BT" pitchFamily="34" charset="0"/>
              </a:defRPr>
            </a:lvl1pPr>
          </a:lstStyle>
          <a:p>
            <a:fld id="{EF15D6EA-EBF7-4C2E-A1CC-C279B7E6D53A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3330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94CFA-45CE-584A-8B62-052D61CCBF25}" type="datetime1">
              <a:rPr lang="sv-SE" smtClean="0"/>
              <a:pPr/>
              <a:t>2020-01-31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rubrik 1"/>
          <p:cNvSpPr>
            <a:spLocks noGrp="1"/>
          </p:cNvSpPr>
          <p:nvPr>
            <p:ph type="title"/>
          </p:nvPr>
        </p:nvSpPr>
        <p:spPr>
          <a:xfrm>
            <a:off x="2063148" y="265016"/>
            <a:ext cx="3492590" cy="793392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rmAutofit/>
          </a:bodyPr>
          <a:lstStyle>
            <a:lvl1pPr algn="r">
              <a:defRPr sz="1500"/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12" name="Platshållare för text 11"/>
          <p:cNvSpPr>
            <a:spLocks noGrp="1"/>
          </p:cNvSpPr>
          <p:nvPr>
            <p:ph type="body" sz="quarter" idx="13"/>
          </p:nvPr>
        </p:nvSpPr>
        <p:spPr>
          <a:xfrm>
            <a:off x="307974" y="1782810"/>
            <a:ext cx="8038683" cy="1223853"/>
          </a:xfrm>
        </p:spPr>
        <p:txBody>
          <a:bodyPr>
            <a:noAutofit/>
          </a:bodyPr>
          <a:lstStyle>
            <a:lvl1pPr marL="0">
              <a:buNone/>
              <a:defRPr sz="3200" b="1"/>
            </a:lvl1pPr>
            <a:lvl2pPr marL="0">
              <a:buNone/>
              <a:defRPr sz="3200" b="1"/>
            </a:lvl2pPr>
            <a:lvl3pPr marL="0">
              <a:buNone/>
              <a:defRPr sz="3200" b="1"/>
            </a:lvl3pPr>
            <a:lvl4pPr marL="0">
              <a:buNone/>
              <a:defRPr sz="3200" b="1"/>
            </a:lvl4pPr>
            <a:lvl5pPr marL="0">
              <a:buNone/>
              <a:defRPr sz="32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latshållare för text 13"/>
          <p:cNvSpPr>
            <a:spLocks noGrp="1"/>
          </p:cNvSpPr>
          <p:nvPr>
            <p:ph type="body" sz="quarter" idx="14"/>
          </p:nvPr>
        </p:nvSpPr>
        <p:spPr>
          <a:xfrm>
            <a:off x="307975" y="3283795"/>
            <a:ext cx="8039204" cy="23764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997173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94CFA-45CE-584A-8B62-052D61CCBF25}" type="datetime1">
              <a:rPr lang="sv-SE" smtClean="0"/>
              <a:pPr/>
              <a:t>2020-01-31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4" name="Platshållare för text 13"/>
          <p:cNvSpPr>
            <a:spLocks noGrp="1"/>
          </p:cNvSpPr>
          <p:nvPr>
            <p:ph type="body" sz="quarter" idx="14" hasCustomPrompt="1"/>
          </p:nvPr>
        </p:nvSpPr>
        <p:spPr>
          <a:xfrm>
            <a:off x="307974" y="1879297"/>
            <a:ext cx="4541843" cy="1898294"/>
          </a:xfrm>
        </p:spPr>
        <p:txBody>
          <a:bodyPr wrap="square">
            <a:noAutofit/>
          </a:bodyPr>
          <a:lstStyle>
            <a:lvl1pPr marL="0" indent="0" algn="l" rtl="0">
              <a:spcBef>
                <a:spcPts val="0"/>
              </a:spcBef>
              <a:buNone/>
              <a:defRPr lang="sv-SE" sz="2400" b="0" strike="noStrike" cap="none" baseline="0" smtClean="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r>
              <a:rPr lang="sv-SE" sz="2000" baseline="30000" dirty="0" err="1">
                <a:solidFill>
                  <a:srgbClr val="000000"/>
                </a:solidFill>
                <a:latin typeface="ArialMT"/>
              </a:rPr>
              <a:t>SciLifeLab</a:t>
            </a:r>
            <a:r>
              <a:rPr lang="sv-SE" sz="2000" baseline="30000" dirty="0">
                <a:solidFill>
                  <a:srgbClr val="000000"/>
                </a:solidFill>
                <a:latin typeface="ArialMT"/>
              </a:rPr>
              <a:t> has </a:t>
            </a:r>
            <a:r>
              <a:rPr lang="sv-SE" sz="2000" baseline="30000" dirty="0" err="1">
                <a:solidFill>
                  <a:srgbClr val="000000"/>
                </a:solidFill>
                <a:latin typeface="ArialMT"/>
              </a:rPr>
              <a:t>been</a:t>
            </a:r>
            <a:r>
              <a:rPr lang="sv-SE" sz="2000" baseline="30000" dirty="0">
                <a:solidFill>
                  <a:srgbClr val="000000"/>
                </a:solidFill>
                <a:latin typeface="ArialMT"/>
              </a:rPr>
              <a:t> </a:t>
            </a:r>
            <a:r>
              <a:rPr lang="sv-SE" sz="2000" baseline="30000" dirty="0" err="1">
                <a:solidFill>
                  <a:srgbClr val="000000"/>
                </a:solidFill>
                <a:latin typeface="ArialMT"/>
              </a:rPr>
              <a:t>created</a:t>
            </a:r>
            <a:r>
              <a:rPr lang="sv-SE" sz="2000" baseline="30000" dirty="0">
                <a:solidFill>
                  <a:srgbClr val="000000"/>
                </a:solidFill>
                <a:latin typeface="ArialMT"/>
              </a:rPr>
              <a:t> by the </a:t>
            </a:r>
            <a:r>
              <a:rPr lang="sv-SE" sz="2000" baseline="30000" dirty="0" err="1">
                <a:solidFill>
                  <a:srgbClr val="000000"/>
                </a:solidFill>
                <a:latin typeface="ArialMT"/>
              </a:rPr>
              <a:t>coordinated</a:t>
            </a:r>
            <a:r>
              <a:rPr lang="sv-SE" sz="2000" baseline="30000" dirty="0">
                <a:solidFill>
                  <a:srgbClr val="000000"/>
                </a:solidFill>
                <a:latin typeface="ArialMT"/>
              </a:rPr>
              <a:t> </a:t>
            </a:r>
            <a:br>
              <a:rPr lang="sv-SE" sz="2000" baseline="30000" dirty="0">
                <a:solidFill>
                  <a:srgbClr val="000000"/>
                </a:solidFill>
                <a:latin typeface="ArialMT"/>
              </a:rPr>
            </a:br>
            <a:r>
              <a:rPr lang="sv-SE" sz="2000" baseline="30000" dirty="0" err="1">
                <a:solidFill>
                  <a:srgbClr val="000000"/>
                </a:solidFill>
                <a:latin typeface="ArialMT"/>
              </a:rPr>
              <a:t>effort</a:t>
            </a:r>
            <a:r>
              <a:rPr lang="sv-SE" sz="2000" baseline="30000" dirty="0">
                <a:solidFill>
                  <a:srgbClr val="000000"/>
                </a:solidFill>
                <a:latin typeface="ArialMT"/>
              </a:rPr>
              <a:t> of </a:t>
            </a:r>
            <a:r>
              <a:rPr lang="sv-SE" sz="2000" baseline="30000" dirty="0" err="1">
                <a:solidFill>
                  <a:srgbClr val="000000"/>
                </a:solidFill>
                <a:latin typeface="ArialMT"/>
              </a:rPr>
              <a:t>four</a:t>
            </a:r>
            <a:r>
              <a:rPr lang="sv-SE" sz="2000" baseline="30000" dirty="0">
                <a:solidFill>
                  <a:srgbClr val="000000"/>
                </a:solidFill>
                <a:latin typeface="ArialMT"/>
              </a:rPr>
              <a:t> </a:t>
            </a:r>
            <a:r>
              <a:rPr lang="sv-SE" sz="2000" baseline="30000" dirty="0" err="1">
                <a:solidFill>
                  <a:srgbClr val="000000"/>
                </a:solidFill>
                <a:latin typeface="ArialMT"/>
              </a:rPr>
              <a:t>universities</a:t>
            </a:r>
            <a:r>
              <a:rPr lang="sv-SE" sz="2000" baseline="30000" dirty="0">
                <a:solidFill>
                  <a:srgbClr val="000000"/>
                </a:solidFill>
                <a:latin typeface="ArialMT"/>
              </a:rPr>
              <a:t> in Stockholm and Uppsala: Stockholm University, the Karolinska Institutet, KTH Royal </a:t>
            </a:r>
            <a:r>
              <a:rPr lang="sv-SE" sz="2000" baseline="30000" dirty="0" err="1">
                <a:solidFill>
                  <a:srgbClr val="000000"/>
                </a:solidFill>
                <a:latin typeface="ArialMT"/>
              </a:rPr>
              <a:t>Institute</a:t>
            </a:r>
            <a:r>
              <a:rPr lang="sv-SE" sz="2000" baseline="30000" dirty="0">
                <a:solidFill>
                  <a:srgbClr val="000000"/>
                </a:solidFill>
                <a:latin typeface="ArialMT"/>
              </a:rPr>
              <a:t> of Technology and Uppsala University.</a:t>
            </a:r>
          </a:p>
        </p:txBody>
      </p:sp>
      <p:pic>
        <p:nvPicPr>
          <p:cNvPr id="8" name="Bildobjekt 7" descr="universitet_logotyper_liggand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00370" y="543985"/>
            <a:ext cx="3222111" cy="61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4102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197227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5000" b="1" i="0">
                <a:solidFill>
                  <a:srgbClr val="36C7DB"/>
                </a:solidFill>
                <a:latin typeface="Humanst521 BT" pitchFamily="34" charset="0"/>
                <a:cs typeface="Humanst521 BT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41600" y="4749800"/>
            <a:ext cx="5816600" cy="1079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2900">
                <a:solidFill>
                  <a:srgbClr val="36C7DB"/>
                </a:solidFill>
                <a:latin typeface="Humanst521 BT" pitchFamily="34" charset="0"/>
                <a:cs typeface="Humanst521 BT" pitchFamily="34" charset="0"/>
              </a:defRPr>
            </a:lvl1pPr>
            <a:lvl2pPr marL="456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0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-252536" y="6093296"/>
            <a:ext cx="9937104" cy="216024"/>
          </a:xfrm>
          <a:prstGeom prst="rect">
            <a:avLst/>
          </a:prstGeom>
          <a:solidFill>
            <a:srgbClr val="36C7DB"/>
          </a:solidFill>
          <a:ln>
            <a:solidFill>
              <a:srgbClr val="36C7D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69" tIns="45635" rIns="91269" bIns="45635" rtlCol="0" anchor="ctr"/>
          <a:lstStyle/>
          <a:p>
            <a:pPr algn="ctr" defTabSz="912713"/>
            <a:endParaRPr lang="en-GB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199557"/>
            <a:ext cx="3312367" cy="119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469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57606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 b="1" i="0">
                <a:solidFill>
                  <a:srgbClr val="002060"/>
                </a:solidFill>
                <a:latin typeface="Humanst521 BT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4823"/>
            <a:ext cx="8229600" cy="4281341"/>
          </a:xfrm>
          <a:prstGeom prst="rect">
            <a:avLst/>
          </a:prstGeom>
        </p:spPr>
        <p:txBody>
          <a:bodyPr/>
          <a:lstStyle>
            <a:lvl1pPr>
              <a:defRPr>
                <a:latin typeface="Humanst521 BT" pitchFamily="34" charset="0"/>
              </a:defRPr>
            </a:lvl1pPr>
            <a:lvl2pPr>
              <a:defRPr>
                <a:latin typeface="Humanst521 BT" pitchFamily="34" charset="0"/>
              </a:defRPr>
            </a:lvl2pPr>
            <a:lvl3pPr>
              <a:defRPr>
                <a:latin typeface="Humanst521 BT" pitchFamily="34" charset="0"/>
              </a:defRPr>
            </a:lvl3pPr>
            <a:lvl4pPr>
              <a:defRPr>
                <a:latin typeface="Humanst521 BT" pitchFamily="34" charset="0"/>
              </a:defRPr>
            </a:lvl4pPr>
            <a:lvl5pPr>
              <a:defRPr>
                <a:latin typeface="Humanst521 BT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70926" y="6492911"/>
            <a:ext cx="41592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2D050"/>
                </a:solidFill>
                <a:latin typeface="Humanst521 BT" pitchFamily="34" charset="0"/>
              </a:defRPr>
            </a:lvl1pPr>
          </a:lstStyle>
          <a:p>
            <a:fld id="{EF15D6EA-EBF7-4C2E-A1CC-C279B7E6D53A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85877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86"/>
            <a:ext cx="2133600" cy="365125"/>
          </a:xfrm>
          <a:prstGeom prst="rect">
            <a:avLst/>
          </a:prstGeom>
        </p:spPr>
        <p:txBody>
          <a:bodyPr lIns="91269" tIns="45635" rIns="91269" bIns="45635"/>
          <a:lstStyle>
            <a:lvl1pPr defTabSz="456294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1" y="6356386"/>
            <a:ext cx="2895600" cy="365125"/>
          </a:xfrm>
          <a:prstGeom prst="rect">
            <a:avLst/>
          </a:prstGeom>
        </p:spPr>
        <p:txBody>
          <a:bodyPr lIns="91269" tIns="45635" rIns="91269" bIns="45635"/>
          <a:lstStyle>
            <a:lvl1pPr defTabSz="456294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23498" y="6483386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F15D6EA-EBF7-4C2E-A1CC-C279B7E6D53A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8411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94CFA-45CE-584A-8B62-052D61CCBF25}" type="datetime1">
              <a:rPr lang="sv-SE" smtClean="0"/>
              <a:pPr/>
              <a:t>2020-01-31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rubrik 1"/>
          <p:cNvSpPr>
            <a:spLocks noGrp="1"/>
          </p:cNvSpPr>
          <p:nvPr>
            <p:ph type="title"/>
          </p:nvPr>
        </p:nvSpPr>
        <p:spPr>
          <a:xfrm>
            <a:off x="2063148" y="265016"/>
            <a:ext cx="3492590" cy="793392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rmAutofit/>
          </a:bodyPr>
          <a:lstStyle>
            <a:lvl1pPr algn="r">
              <a:defRPr sz="1500"/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12" name="Platshållare för text 11"/>
          <p:cNvSpPr>
            <a:spLocks noGrp="1"/>
          </p:cNvSpPr>
          <p:nvPr>
            <p:ph type="body" sz="quarter" idx="13"/>
          </p:nvPr>
        </p:nvSpPr>
        <p:spPr>
          <a:xfrm>
            <a:off x="307974" y="1782810"/>
            <a:ext cx="8038683" cy="1223853"/>
          </a:xfrm>
        </p:spPr>
        <p:txBody>
          <a:bodyPr>
            <a:noAutofit/>
          </a:bodyPr>
          <a:lstStyle>
            <a:lvl1pPr marL="0">
              <a:buNone/>
              <a:defRPr sz="3200" b="1"/>
            </a:lvl1pPr>
            <a:lvl2pPr marL="0">
              <a:buNone/>
              <a:defRPr sz="3200" b="1"/>
            </a:lvl2pPr>
            <a:lvl3pPr marL="0">
              <a:buNone/>
              <a:defRPr sz="3200" b="1"/>
            </a:lvl3pPr>
            <a:lvl4pPr marL="0">
              <a:buNone/>
              <a:defRPr sz="3200" b="1"/>
            </a:lvl4pPr>
            <a:lvl5pPr marL="0">
              <a:buNone/>
              <a:defRPr sz="32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latshållare för text 13"/>
          <p:cNvSpPr>
            <a:spLocks noGrp="1"/>
          </p:cNvSpPr>
          <p:nvPr>
            <p:ph type="body" sz="quarter" idx="14"/>
          </p:nvPr>
        </p:nvSpPr>
        <p:spPr>
          <a:xfrm>
            <a:off x="307975" y="3283795"/>
            <a:ext cx="8039204" cy="23764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45057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86"/>
            <a:ext cx="2133600" cy="365125"/>
          </a:xfrm>
          <a:prstGeom prst="rect">
            <a:avLst/>
          </a:prstGeom>
        </p:spPr>
        <p:txBody>
          <a:bodyPr lIns="91269" tIns="45635" rIns="91269" bIns="45635"/>
          <a:lstStyle>
            <a:lvl1pPr defTabSz="456294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1" y="6356386"/>
            <a:ext cx="2895600" cy="365125"/>
          </a:xfrm>
          <a:prstGeom prst="rect">
            <a:avLst/>
          </a:prstGeom>
        </p:spPr>
        <p:txBody>
          <a:bodyPr lIns="91269" tIns="45635" rIns="91269" bIns="45635"/>
          <a:lstStyle>
            <a:lvl1pPr defTabSz="456294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15D6EA-EBF7-4C2E-A1CC-C279B7E6D53A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3311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94CFA-45CE-584A-8B62-052D61CCBF25}" type="datetime1">
              <a:rPr lang="sv-SE" smtClean="0"/>
              <a:pPr/>
              <a:t>2020-01-31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4" name="Platshållare för text 13"/>
          <p:cNvSpPr>
            <a:spLocks noGrp="1"/>
          </p:cNvSpPr>
          <p:nvPr>
            <p:ph type="body" sz="quarter" idx="14" hasCustomPrompt="1"/>
          </p:nvPr>
        </p:nvSpPr>
        <p:spPr>
          <a:xfrm>
            <a:off x="307974" y="1879297"/>
            <a:ext cx="4541843" cy="1898294"/>
          </a:xfrm>
        </p:spPr>
        <p:txBody>
          <a:bodyPr wrap="square">
            <a:noAutofit/>
          </a:bodyPr>
          <a:lstStyle>
            <a:lvl1pPr marL="0" indent="0" algn="l" rtl="0">
              <a:spcBef>
                <a:spcPts val="0"/>
              </a:spcBef>
              <a:buNone/>
              <a:defRPr lang="sv-SE" sz="2400" b="0" strike="noStrike" cap="none" baseline="0" smtClean="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r>
              <a:rPr lang="sv-SE" sz="2000" baseline="30000" dirty="0" err="1">
                <a:solidFill>
                  <a:srgbClr val="000000"/>
                </a:solidFill>
                <a:latin typeface="ArialMT"/>
              </a:rPr>
              <a:t>SciLifeLab</a:t>
            </a:r>
            <a:r>
              <a:rPr lang="sv-SE" sz="2000" baseline="30000" dirty="0">
                <a:solidFill>
                  <a:srgbClr val="000000"/>
                </a:solidFill>
                <a:latin typeface="ArialMT"/>
              </a:rPr>
              <a:t> has </a:t>
            </a:r>
            <a:r>
              <a:rPr lang="sv-SE" sz="2000" baseline="30000" dirty="0" err="1">
                <a:solidFill>
                  <a:srgbClr val="000000"/>
                </a:solidFill>
                <a:latin typeface="ArialMT"/>
              </a:rPr>
              <a:t>been</a:t>
            </a:r>
            <a:r>
              <a:rPr lang="sv-SE" sz="2000" baseline="30000" dirty="0">
                <a:solidFill>
                  <a:srgbClr val="000000"/>
                </a:solidFill>
                <a:latin typeface="ArialMT"/>
              </a:rPr>
              <a:t> </a:t>
            </a:r>
            <a:r>
              <a:rPr lang="sv-SE" sz="2000" baseline="30000" dirty="0" err="1">
                <a:solidFill>
                  <a:srgbClr val="000000"/>
                </a:solidFill>
                <a:latin typeface="ArialMT"/>
              </a:rPr>
              <a:t>created</a:t>
            </a:r>
            <a:r>
              <a:rPr lang="sv-SE" sz="2000" baseline="30000" dirty="0">
                <a:solidFill>
                  <a:srgbClr val="000000"/>
                </a:solidFill>
                <a:latin typeface="ArialMT"/>
              </a:rPr>
              <a:t> by the </a:t>
            </a:r>
            <a:r>
              <a:rPr lang="sv-SE" sz="2000" baseline="30000" dirty="0" err="1">
                <a:solidFill>
                  <a:srgbClr val="000000"/>
                </a:solidFill>
                <a:latin typeface="ArialMT"/>
              </a:rPr>
              <a:t>coordinated</a:t>
            </a:r>
            <a:r>
              <a:rPr lang="sv-SE" sz="2000" baseline="30000" dirty="0">
                <a:solidFill>
                  <a:srgbClr val="000000"/>
                </a:solidFill>
                <a:latin typeface="ArialMT"/>
              </a:rPr>
              <a:t> </a:t>
            </a:r>
            <a:br>
              <a:rPr lang="sv-SE" sz="2000" baseline="30000" dirty="0">
                <a:solidFill>
                  <a:srgbClr val="000000"/>
                </a:solidFill>
                <a:latin typeface="ArialMT"/>
              </a:rPr>
            </a:br>
            <a:r>
              <a:rPr lang="sv-SE" sz="2000" baseline="30000" dirty="0" err="1">
                <a:solidFill>
                  <a:srgbClr val="000000"/>
                </a:solidFill>
                <a:latin typeface="ArialMT"/>
              </a:rPr>
              <a:t>effort</a:t>
            </a:r>
            <a:r>
              <a:rPr lang="sv-SE" sz="2000" baseline="30000" dirty="0">
                <a:solidFill>
                  <a:srgbClr val="000000"/>
                </a:solidFill>
                <a:latin typeface="ArialMT"/>
              </a:rPr>
              <a:t> of </a:t>
            </a:r>
            <a:r>
              <a:rPr lang="sv-SE" sz="2000" baseline="30000" dirty="0" err="1">
                <a:solidFill>
                  <a:srgbClr val="000000"/>
                </a:solidFill>
                <a:latin typeface="ArialMT"/>
              </a:rPr>
              <a:t>four</a:t>
            </a:r>
            <a:r>
              <a:rPr lang="sv-SE" sz="2000" baseline="30000" dirty="0">
                <a:solidFill>
                  <a:srgbClr val="000000"/>
                </a:solidFill>
                <a:latin typeface="ArialMT"/>
              </a:rPr>
              <a:t> </a:t>
            </a:r>
            <a:r>
              <a:rPr lang="sv-SE" sz="2000" baseline="30000" dirty="0" err="1">
                <a:solidFill>
                  <a:srgbClr val="000000"/>
                </a:solidFill>
                <a:latin typeface="ArialMT"/>
              </a:rPr>
              <a:t>universities</a:t>
            </a:r>
            <a:r>
              <a:rPr lang="sv-SE" sz="2000" baseline="30000" dirty="0">
                <a:solidFill>
                  <a:srgbClr val="000000"/>
                </a:solidFill>
                <a:latin typeface="ArialMT"/>
              </a:rPr>
              <a:t> in Stockholm and Uppsala: Stockholm University, the Karolinska Institutet, KTH Royal </a:t>
            </a:r>
            <a:r>
              <a:rPr lang="sv-SE" sz="2000" baseline="30000" dirty="0" err="1">
                <a:solidFill>
                  <a:srgbClr val="000000"/>
                </a:solidFill>
                <a:latin typeface="ArialMT"/>
              </a:rPr>
              <a:t>Institute</a:t>
            </a:r>
            <a:r>
              <a:rPr lang="sv-SE" sz="2000" baseline="30000" dirty="0">
                <a:solidFill>
                  <a:srgbClr val="000000"/>
                </a:solidFill>
                <a:latin typeface="ArialMT"/>
              </a:rPr>
              <a:t> of Technology and Uppsala University.</a:t>
            </a:r>
          </a:p>
        </p:txBody>
      </p:sp>
      <p:pic>
        <p:nvPicPr>
          <p:cNvPr id="8" name="Bildobjekt 7" descr="universitet_logotyper_liggand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00370" y="543985"/>
            <a:ext cx="3222111" cy="61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7310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197227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5000" b="1" i="0">
                <a:solidFill>
                  <a:srgbClr val="36C7DB"/>
                </a:solidFill>
                <a:latin typeface="Humanst521 BT" pitchFamily="34" charset="0"/>
                <a:cs typeface="Humanst521 BT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41600" y="4749800"/>
            <a:ext cx="5816600" cy="1079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2900">
                <a:solidFill>
                  <a:srgbClr val="36C7DB"/>
                </a:solidFill>
                <a:latin typeface="Humanst521 BT" pitchFamily="34" charset="0"/>
                <a:cs typeface="Humanst521 BT" pitchFamily="34" charset="0"/>
              </a:defRPr>
            </a:lvl1pPr>
            <a:lvl2pPr marL="456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0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-252536" y="6093296"/>
            <a:ext cx="9937104" cy="216024"/>
          </a:xfrm>
          <a:prstGeom prst="rect">
            <a:avLst/>
          </a:prstGeom>
          <a:solidFill>
            <a:srgbClr val="36C7DB"/>
          </a:solidFill>
          <a:ln>
            <a:solidFill>
              <a:srgbClr val="36C7D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69" tIns="45635" rIns="91269" bIns="45635" rtlCol="0" anchor="ctr"/>
          <a:lstStyle/>
          <a:p>
            <a:pPr algn="ctr" defTabSz="912713"/>
            <a:endParaRPr lang="en-GB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199557"/>
            <a:ext cx="3312367" cy="119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458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57606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 b="1" i="0">
                <a:solidFill>
                  <a:srgbClr val="002060"/>
                </a:solidFill>
                <a:latin typeface="Humanst521 BT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4823"/>
            <a:ext cx="8229600" cy="4281341"/>
          </a:xfrm>
          <a:prstGeom prst="rect">
            <a:avLst/>
          </a:prstGeom>
        </p:spPr>
        <p:txBody>
          <a:bodyPr/>
          <a:lstStyle>
            <a:lvl1pPr>
              <a:defRPr>
                <a:latin typeface="Humanst521 BT" pitchFamily="34" charset="0"/>
              </a:defRPr>
            </a:lvl1pPr>
            <a:lvl2pPr>
              <a:defRPr>
                <a:latin typeface="Humanst521 BT" pitchFamily="34" charset="0"/>
              </a:defRPr>
            </a:lvl2pPr>
            <a:lvl3pPr>
              <a:defRPr>
                <a:latin typeface="Humanst521 BT" pitchFamily="34" charset="0"/>
              </a:defRPr>
            </a:lvl3pPr>
            <a:lvl4pPr>
              <a:defRPr>
                <a:latin typeface="Humanst521 BT" pitchFamily="34" charset="0"/>
              </a:defRPr>
            </a:lvl4pPr>
            <a:lvl5pPr>
              <a:defRPr>
                <a:latin typeface="Humanst521 BT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70926" y="6492911"/>
            <a:ext cx="41592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2D050"/>
                </a:solidFill>
                <a:latin typeface="Humanst521 BT" pitchFamily="34" charset="0"/>
              </a:defRPr>
            </a:lvl1pPr>
          </a:lstStyle>
          <a:p>
            <a:fld id="{EF15D6EA-EBF7-4C2E-A1CC-C279B7E6D53A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15453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86"/>
            <a:ext cx="2133600" cy="365125"/>
          </a:xfrm>
          <a:prstGeom prst="rect">
            <a:avLst/>
          </a:prstGeom>
        </p:spPr>
        <p:txBody>
          <a:bodyPr lIns="91269" tIns="45635" rIns="91269" bIns="45635"/>
          <a:lstStyle>
            <a:lvl1pPr defTabSz="456294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1" y="6356386"/>
            <a:ext cx="2895600" cy="365125"/>
          </a:xfrm>
          <a:prstGeom prst="rect">
            <a:avLst/>
          </a:prstGeom>
        </p:spPr>
        <p:txBody>
          <a:bodyPr lIns="91269" tIns="45635" rIns="91269" bIns="45635"/>
          <a:lstStyle>
            <a:lvl1pPr defTabSz="456294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23498" y="6483386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F15D6EA-EBF7-4C2E-A1CC-C279B7E6D53A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6795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580C0-10C6-4028-B4BB-D612887078EA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2020-01-31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rubrik 1"/>
          <p:cNvSpPr>
            <a:spLocks noGrp="1"/>
          </p:cNvSpPr>
          <p:nvPr>
            <p:ph type="title"/>
          </p:nvPr>
        </p:nvSpPr>
        <p:spPr>
          <a:xfrm>
            <a:off x="2063148" y="265016"/>
            <a:ext cx="3492590" cy="793392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rmAutofit/>
          </a:bodyPr>
          <a:lstStyle>
            <a:lvl1pPr algn="r">
              <a:defRPr sz="1500"/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12" name="Platshållare för text 11"/>
          <p:cNvSpPr>
            <a:spLocks noGrp="1"/>
          </p:cNvSpPr>
          <p:nvPr>
            <p:ph type="body" sz="quarter" idx="13"/>
          </p:nvPr>
        </p:nvSpPr>
        <p:spPr>
          <a:xfrm>
            <a:off x="307974" y="1782810"/>
            <a:ext cx="8038683" cy="1223853"/>
          </a:xfrm>
        </p:spPr>
        <p:txBody>
          <a:bodyPr>
            <a:noAutofit/>
          </a:bodyPr>
          <a:lstStyle>
            <a:lvl1pPr marL="0">
              <a:buNone/>
              <a:defRPr sz="3200" b="1"/>
            </a:lvl1pPr>
            <a:lvl2pPr marL="0">
              <a:buNone/>
              <a:defRPr sz="3200" b="1"/>
            </a:lvl2pPr>
            <a:lvl3pPr marL="0">
              <a:buNone/>
              <a:defRPr sz="3200" b="1"/>
            </a:lvl3pPr>
            <a:lvl4pPr marL="0">
              <a:buNone/>
              <a:defRPr sz="3200" b="1"/>
            </a:lvl4pPr>
            <a:lvl5pPr marL="0">
              <a:buNone/>
              <a:defRPr sz="32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latshållare för text 13"/>
          <p:cNvSpPr>
            <a:spLocks noGrp="1"/>
          </p:cNvSpPr>
          <p:nvPr>
            <p:ph type="body" sz="quarter" idx="14"/>
          </p:nvPr>
        </p:nvSpPr>
        <p:spPr>
          <a:xfrm>
            <a:off x="307975" y="3283795"/>
            <a:ext cx="8039204" cy="23764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522990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BE3A8-DFA2-46F3-86C3-C78FBF4F7804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2020-01-31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Platshållare för text 13"/>
          <p:cNvSpPr>
            <a:spLocks noGrp="1"/>
          </p:cNvSpPr>
          <p:nvPr>
            <p:ph type="body" sz="quarter" idx="14" hasCustomPrompt="1"/>
          </p:nvPr>
        </p:nvSpPr>
        <p:spPr>
          <a:xfrm>
            <a:off x="307974" y="1879297"/>
            <a:ext cx="4541843" cy="1898294"/>
          </a:xfrm>
        </p:spPr>
        <p:txBody>
          <a:bodyPr wrap="square">
            <a:noAutofit/>
          </a:bodyPr>
          <a:lstStyle>
            <a:lvl1pPr marL="0" indent="0" algn="l" rtl="0">
              <a:spcBef>
                <a:spcPts val="0"/>
              </a:spcBef>
              <a:buNone/>
              <a:defRPr lang="sv-SE" sz="2400" b="0" strike="noStrike" cap="none" baseline="0" smtClean="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r>
              <a:rPr lang="sv-SE" sz="2000" baseline="30000" dirty="0" err="1">
                <a:solidFill>
                  <a:srgbClr val="000000"/>
                </a:solidFill>
                <a:latin typeface="ArialMT"/>
              </a:rPr>
              <a:t>SciLifeLab</a:t>
            </a:r>
            <a:r>
              <a:rPr lang="sv-SE" sz="2000" baseline="30000" dirty="0">
                <a:solidFill>
                  <a:srgbClr val="000000"/>
                </a:solidFill>
                <a:latin typeface="ArialMT"/>
              </a:rPr>
              <a:t> has </a:t>
            </a:r>
            <a:r>
              <a:rPr lang="sv-SE" sz="2000" baseline="30000" dirty="0" err="1">
                <a:solidFill>
                  <a:srgbClr val="000000"/>
                </a:solidFill>
                <a:latin typeface="ArialMT"/>
              </a:rPr>
              <a:t>been</a:t>
            </a:r>
            <a:r>
              <a:rPr lang="sv-SE" sz="2000" baseline="30000" dirty="0">
                <a:solidFill>
                  <a:srgbClr val="000000"/>
                </a:solidFill>
                <a:latin typeface="ArialMT"/>
              </a:rPr>
              <a:t> </a:t>
            </a:r>
            <a:r>
              <a:rPr lang="sv-SE" sz="2000" baseline="30000" dirty="0" err="1">
                <a:solidFill>
                  <a:srgbClr val="000000"/>
                </a:solidFill>
                <a:latin typeface="ArialMT"/>
              </a:rPr>
              <a:t>created</a:t>
            </a:r>
            <a:r>
              <a:rPr lang="sv-SE" sz="2000" baseline="30000" dirty="0">
                <a:solidFill>
                  <a:srgbClr val="000000"/>
                </a:solidFill>
                <a:latin typeface="ArialMT"/>
              </a:rPr>
              <a:t> by the </a:t>
            </a:r>
            <a:r>
              <a:rPr lang="sv-SE" sz="2000" baseline="30000" dirty="0" err="1">
                <a:solidFill>
                  <a:srgbClr val="000000"/>
                </a:solidFill>
                <a:latin typeface="ArialMT"/>
              </a:rPr>
              <a:t>coordinated</a:t>
            </a:r>
            <a:r>
              <a:rPr lang="sv-SE" sz="2000" baseline="30000" dirty="0">
                <a:solidFill>
                  <a:srgbClr val="000000"/>
                </a:solidFill>
                <a:latin typeface="ArialMT"/>
              </a:rPr>
              <a:t> </a:t>
            </a:r>
            <a:br>
              <a:rPr lang="sv-SE" sz="2000" baseline="30000" dirty="0">
                <a:solidFill>
                  <a:srgbClr val="000000"/>
                </a:solidFill>
                <a:latin typeface="ArialMT"/>
              </a:rPr>
            </a:br>
            <a:r>
              <a:rPr lang="sv-SE" sz="2000" baseline="30000" dirty="0" err="1">
                <a:solidFill>
                  <a:srgbClr val="000000"/>
                </a:solidFill>
                <a:latin typeface="ArialMT"/>
              </a:rPr>
              <a:t>effort</a:t>
            </a:r>
            <a:r>
              <a:rPr lang="sv-SE" sz="2000" baseline="30000" dirty="0">
                <a:solidFill>
                  <a:srgbClr val="000000"/>
                </a:solidFill>
                <a:latin typeface="ArialMT"/>
              </a:rPr>
              <a:t> of </a:t>
            </a:r>
            <a:r>
              <a:rPr lang="sv-SE" sz="2000" baseline="30000" dirty="0" err="1">
                <a:solidFill>
                  <a:srgbClr val="000000"/>
                </a:solidFill>
                <a:latin typeface="ArialMT"/>
              </a:rPr>
              <a:t>four</a:t>
            </a:r>
            <a:r>
              <a:rPr lang="sv-SE" sz="2000" baseline="30000" dirty="0">
                <a:solidFill>
                  <a:srgbClr val="000000"/>
                </a:solidFill>
                <a:latin typeface="ArialMT"/>
              </a:rPr>
              <a:t> </a:t>
            </a:r>
            <a:r>
              <a:rPr lang="sv-SE" sz="2000" baseline="30000" dirty="0" err="1">
                <a:solidFill>
                  <a:srgbClr val="000000"/>
                </a:solidFill>
                <a:latin typeface="ArialMT"/>
              </a:rPr>
              <a:t>universities</a:t>
            </a:r>
            <a:r>
              <a:rPr lang="sv-SE" sz="2000" baseline="30000" dirty="0">
                <a:solidFill>
                  <a:srgbClr val="000000"/>
                </a:solidFill>
                <a:latin typeface="ArialMT"/>
              </a:rPr>
              <a:t> in Stockholm and Uppsala: Stockholm University, the Karolinska Institutet, KTH Royal </a:t>
            </a:r>
            <a:r>
              <a:rPr lang="sv-SE" sz="2000" baseline="30000" dirty="0" err="1">
                <a:solidFill>
                  <a:srgbClr val="000000"/>
                </a:solidFill>
                <a:latin typeface="ArialMT"/>
              </a:rPr>
              <a:t>Institute</a:t>
            </a:r>
            <a:r>
              <a:rPr lang="sv-SE" sz="2000" baseline="30000" dirty="0">
                <a:solidFill>
                  <a:srgbClr val="000000"/>
                </a:solidFill>
                <a:latin typeface="ArialMT"/>
              </a:rPr>
              <a:t> of Technology and Uppsala University.</a:t>
            </a:r>
          </a:p>
        </p:txBody>
      </p:sp>
      <p:pic>
        <p:nvPicPr>
          <p:cNvPr id="8" name="Bildobjekt 7" descr="universitet_logotyper_liggand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00370" y="543985"/>
            <a:ext cx="3222111" cy="61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7182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197227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5000" b="1" i="0">
                <a:solidFill>
                  <a:srgbClr val="36C7DB"/>
                </a:solidFill>
                <a:latin typeface="Humanst521 BT" pitchFamily="34" charset="0"/>
                <a:cs typeface="Humanst521 BT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41600" y="4749800"/>
            <a:ext cx="5816600" cy="1079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2900">
                <a:solidFill>
                  <a:srgbClr val="36C7DB"/>
                </a:solidFill>
                <a:latin typeface="Humanst521 BT" pitchFamily="34" charset="0"/>
                <a:cs typeface="Humanst521 BT" pitchFamily="34" charset="0"/>
              </a:defRPr>
            </a:lvl1pPr>
            <a:lvl2pPr marL="456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0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-252536" y="6093296"/>
            <a:ext cx="9937104" cy="216024"/>
          </a:xfrm>
          <a:prstGeom prst="rect">
            <a:avLst/>
          </a:prstGeom>
          <a:solidFill>
            <a:srgbClr val="36C7DB"/>
          </a:solidFill>
          <a:ln>
            <a:solidFill>
              <a:srgbClr val="36C7D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69" tIns="45635" rIns="91269" bIns="45635" rtlCol="0" anchor="ctr"/>
          <a:lstStyle/>
          <a:p>
            <a:pPr algn="ctr" defTabSz="912713"/>
            <a:endParaRPr lang="en-GB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199557"/>
            <a:ext cx="3312367" cy="119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9434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57606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 b="1" i="0">
                <a:solidFill>
                  <a:srgbClr val="002060"/>
                </a:solidFill>
                <a:latin typeface="Humanst521 BT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4823"/>
            <a:ext cx="8229600" cy="4281341"/>
          </a:xfrm>
          <a:prstGeom prst="rect">
            <a:avLst/>
          </a:prstGeom>
        </p:spPr>
        <p:txBody>
          <a:bodyPr/>
          <a:lstStyle>
            <a:lvl1pPr>
              <a:defRPr>
                <a:latin typeface="Humanst521 BT" pitchFamily="34" charset="0"/>
              </a:defRPr>
            </a:lvl1pPr>
            <a:lvl2pPr>
              <a:defRPr>
                <a:latin typeface="Humanst521 BT" pitchFamily="34" charset="0"/>
              </a:defRPr>
            </a:lvl2pPr>
            <a:lvl3pPr>
              <a:defRPr>
                <a:latin typeface="Humanst521 BT" pitchFamily="34" charset="0"/>
              </a:defRPr>
            </a:lvl3pPr>
            <a:lvl4pPr>
              <a:defRPr>
                <a:latin typeface="Humanst521 BT" pitchFamily="34" charset="0"/>
              </a:defRPr>
            </a:lvl4pPr>
            <a:lvl5pPr>
              <a:defRPr>
                <a:latin typeface="Humanst521 BT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70926" y="6492911"/>
            <a:ext cx="41592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2D050"/>
                </a:solidFill>
                <a:latin typeface="Humanst521 BT" pitchFamily="34" charset="0"/>
              </a:defRPr>
            </a:lvl1pPr>
          </a:lstStyle>
          <a:p>
            <a:fld id="{EF15D6EA-EBF7-4C2E-A1CC-C279B7E6D53A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211300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8C4E2-00CE-40A3-AEBC-71774EEDA008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2020-01-31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ED537-10C4-8C40-8E87-51060FF45365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rubrik 1"/>
          <p:cNvSpPr>
            <a:spLocks noGrp="1"/>
          </p:cNvSpPr>
          <p:nvPr>
            <p:ph type="title"/>
          </p:nvPr>
        </p:nvSpPr>
        <p:spPr>
          <a:xfrm>
            <a:off x="1502592" y="207284"/>
            <a:ext cx="5453728" cy="572089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/>
              <a:t>Click to edit Master title style</a:t>
            </a:r>
            <a:endParaRPr lang="sv-SE" dirty="0"/>
          </a:p>
        </p:txBody>
      </p:sp>
      <p:sp>
        <p:nvSpPr>
          <p:cNvPr id="8" name="Platshållare för text 2"/>
          <p:cNvSpPr>
            <a:spLocks noGrp="1"/>
          </p:cNvSpPr>
          <p:nvPr>
            <p:ph idx="1" hasCustomPrompt="1"/>
          </p:nvPr>
        </p:nvSpPr>
        <p:spPr>
          <a:xfrm>
            <a:off x="307886" y="1173870"/>
            <a:ext cx="8543861" cy="495229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endParaRPr lang="sv-SE" dirty="0"/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9324876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521980" y="207284"/>
            <a:ext cx="7329766" cy="635149"/>
          </a:xfrm>
        </p:spPr>
        <p:txBody>
          <a:bodyPr/>
          <a:lstStyle/>
          <a:p>
            <a:r>
              <a:rPr lang="sv-SE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E2142-8C8E-4CC6-AD97-283D3DB71077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2020-01-31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7DED537-10C4-8C40-8E87-51060FF45365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244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86"/>
            <a:ext cx="2133600" cy="365125"/>
          </a:xfrm>
          <a:prstGeom prst="rect">
            <a:avLst/>
          </a:prstGeom>
        </p:spPr>
        <p:txBody>
          <a:bodyPr lIns="91269" tIns="45635" rIns="91269" bIns="45635"/>
          <a:lstStyle>
            <a:lvl1pPr defTabSz="456294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1" y="6356386"/>
            <a:ext cx="2895600" cy="365125"/>
          </a:xfrm>
          <a:prstGeom prst="rect">
            <a:avLst/>
          </a:prstGeom>
        </p:spPr>
        <p:txBody>
          <a:bodyPr lIns="91269" tIns="45635" rIns="91269" bIns="45635"/>
          <a:lstStyle>
            <a:lvl1pPr defTabSz="456294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15D6EA-EBF7-4C2E-A1CC-C279B7E6D53A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3386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341748" y="1231602"/>
            <a:ext cx="4038600" cy="4894561"/>
          </a:xfrm>
        </p:spPr>
        <p:txBody>
          <a:bodyPr lIns="0" tIns="0" rIns="0" bIns="0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773273" y="1231602"/>
            <a:ext cx="4038600" cy="4894561"/>
          </a:xfrm>
        </p:spPr>
        <p:txBody>
          <a:bodyPr lIns="0" tIns="0" bIns="0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3CF68-B0F3-4B9D-8131-44A35F4517FC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2020-01-31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ED537-10C4-8C40-8E87-51060FF45365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0965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EABB5-558C-4684-BE93-92970993916A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2020-01-31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ED537-10C4-8C40-8E87-51060FF45365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3493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94CFA-45CE-584A-8B62-052D61CCBF25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2020-01-31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rubrik 1"/>
          <p:cNvSpPr>
            <a:spLocks noGrp="1"/>
          </p:cNvSpPr>
          <p:nvPr>
            <p:ph type="title"/>
          </p:nvPr>
        </p:nvSpPr>
        <p:spPr>
          <a:xfrm>
            <a:off x="2063148" y="265016"/>
            <a:ext cx="3492590" cy="793392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rmAutofit/>
          </a:bodyPr>
          <a:lstStyle>
            <a:lvl1pPr algn="r">
              <a:defRPr sz="1500"/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12" name="Platshållare för text 11"/>
          <p:cNvSpPr>
            <a:spLocks noGrp="1"/>
          </p:cNvSpPr>
          <p:nvPr>
            <p:ph type="body" sz="quarter" idx="13"/>
          </p:nvPr>
        </p:nvSpPr>
        <p:spPr>
          <a:xfrm>
            <a:off x="307974" y="1782810"/>
            <a:ext cx="8038683" cy="1223853"/>
          </a:xfrm>
        </p:spPr>
        <p:txBody>
          <a:bodyPr>
            <a:noAutofit/>
          </a:bodyPr>
          <a:lstStyle>
            <a:lvl1pPr marL="0">
              <a:buNone/>
              <a:defRPr sz="3200" b="1"/>
            </a:lvl1pPr>
            <a:lvl2pPr marL="0">
              <a:buNone/>
              <a:defRPr sz="3200" b="1"/>
            </a:lvl2pPr>
            <a:lvl3pPr marL="0">
              <a:buNone/>
              <a:defRPr sz="3200" b="1"/>
            </a:lvl3pPr>
            <a:lvl4pPr marL="0">
              <a:buNone/>
              <a:defRPr sz="3200" b="1"/>
            </a:lvl4pPr>
            <a:lvl5pPr marL="0">
              <a:buNone/>
              <a:defRPr sz="32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latshållare för text 13"/>
          <p:cNvSpPr>
            <a:spLocks noGrp="1"/>
          </p:cNvSpPr>
          <p:nvPr>
            <p:ph type="body" sz="quarter" idx="14"/>
          </p:nvPr>
        </p:nvSpPr>
        <p:spPr>
          <a:xfrm>
            <a:off x="307975" y="3283795"/>
            <a:ext cx="8039204" cy="23764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8054237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94CFA-45CE-584A-8B62-052D61CCBF25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2020-01-31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Platshållare för text 13"/>
          <p:cNvSpPr>
            <a:spLocks noGrp="1"/>
          </p:cNvSpPr>
          <p:nvPr>
            <p:ph type="body" sz="quarter" idx="14" hasCustomPrompt="1"/>
          </p:nvPr>
        </p:nvSpPr>
        <p:spPr>
          <a:xfrm>
            <a:off x="307974" y="1879297"/>
            <a:ext cx="4541843" cy="1898294"/>
          </a:xfrm>
        </p:spPr>
        <p:txBody>
          <a:bodyPr wrap="square">
            <a:noAutofit/>
          </a:bodyPr>
          <a:lstStyle>
            <a:lvl1pPr marL="0" indent="0" algn="l" rtl="0">
              <a:spcBef>
                <a:spcPts val="0"/>
              </a:spcBef>
              <a:buNone/>
              <a:defRPr lang="sv-SE" sz="2400" b="0" strike="noStrike" cap="none" baseline="0" smtClean="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r>
              <a:rPr lang="sv-SE" sz="2000" baseline="30000" dirty="0" err="1">
                <a:solidFill>
                  <a:srgbClr val="000000"/>
                </a:solidFill>
                <a:latin typeface="ArialMT"/>
              </a:rPr>
              <a:t>SciLifeLab</a:t>
            </a:r>
            <a:r>
              <a:rPr lang="sv-SE" sz="2000" baseline="30000" dirty="0">
                <a:solidFill>
                  <a:srgbClr val="000000"/>
                </a:solidFill>
                <a:latin typeface="ArialMT"/>
              </a:rPr>
              <a:t> has </a:t>
            </a:r>
            <a:r>
              <a:rPr lang="sv-SE" sz="2000" baseline="30000" dirty="0" err="1">
                <a:solidFill>
                  <a:srgbClr val="000000"/>
                </a:solidFill>
                <a:latin typeface="ArialMT"/>
              </a:rPr>
              <a:t>been</a:t>
            </a:r>
            <a:r>
              <a:rPr lang="sv-SE" sz="2000" baseline="30000" dirty="0">
                <a:solidFill>
                  <a:srgbClr val="000000"/>
                </a:solidFill>
                <a:latin typeface="ArialMT"/>
              </a:rPr>
              <a:t> </a:t>
            </a:r>
            <a:r>
              <a:rPr lang="sv-SE" sz="2000" baseline="30000" dirty="0" err="1">
                <a:solidFill>
                  <a:srgbClr val="000000"/>
                </a:solidFill>
                <a:latin typeface="ArialMT"/>
              </a:rPr>
              <a:t>created</a:t>
            </a:r>
            <a:r>
              <a:rPr lang="sv-SE" sz="2000" baseline="30000" dirty="0">
                <a:solidFill>
                  <a:srgbClr val="000000"/>
                </a:solidFill>
                <a:latin typeface="ArialMT"/>
              </a:rPr>
              <a:t> by the </a:t>
            </a:r>
            <a:r>
              <a:rPr lang="sv-SE" sz="2000" baseline="30000" dirty="0" err="1">
                <a:solidFill>
                  <a:srgbClr val="000000"/>
                </a:solidFill>
                <a:latin typeface="ArialMT"/>
              </a:rPr>
              <a:t>coordinated</a:t>
            </a:r>
            <a:r>
              <a:rPr lang="sv-SE" sz="2000" baseline="30000" dirty="0">
                <a:solidFill>
                  <a:srgbClr val="000000"/>
                </a:solidFill>
                <a:latin typeface="ArialMT"/>
              </a:rPr>
              <a:t> </a:t>
            </a:r>
            <a:br>
              <a:rPr lang="sv-SE" sz="2000" baseline="30000" dirty="0">
                <a:solidFill>
                  <a:srgbClr val="000000"/>
                </a:solidFill>
                <a:latin typeface="ArialMT"/>
              </a:rPr>
            </a:br>
            <a:r>
              <a:rPr lang="sv-SE" sz="2000" baseline="30000" dirty="0" err="1">
                <a:solidFill>
                  <a:srgbClr val="000000"/>
                </a:solidFill>
                <a:latin typeface="ArialMT"/>
              </a:rPr>
              <a:t>effort</a:t>
            </a:r>
            <a:r>
              <a:rPr lang="sv-SE" sz="2000" baseline="30000" dirty="0">
                <a:solidFill>
                  <a:srgbClr val="000000"/>
                </a:solidFill>
                <a:latin typeface="ArialMT"/>
              </a:rPr>
              <a:t> of </a:t>
            </a:r>
            <a:r>
              <a:rPr lang="sv-SE" sz="2000" baseline="30000" dirty="0" err="1">
                <a:solidFill>
                  <a:srgbClr val="000000"/>
                </a:solidFill>
                <a:latin typeface="ArialMT"/>
              </a:rPr>
              <a:t>four</a:t>
            </a:r>
            <a:r>
              <a:rPr lang="sv-SE" sz="2000" baseline="30000" dirty="0">
                <a:solidFill>
                  <a:srgbClr val="000000"/>
                </a:solidFill>
                <a:latin typeface="ArialMT"/>
              </a:rPr>
              <a:t> </a:t>
            </a:r>
            <a:r>
              <a:rPr lang="sv-SE" sz="2000" baseline="30000" dirty="0" err="1">
                <a:solidFill>
                  <a:srgbClr val="000000"/>
                </a:solidFill>
                <a:latin typeface="ArialMT"/>
              </a:rPr>
              <a:t>universities</a:t>
            </a:r>
            <a:r>
              <a:rPr lang="sv-SE" sz="2000" baseline="30000" dirty="0">
                <a:solidFill>
                  <a:srgbClr val="000000"/>
                </a:solidFill>
                <a:latin typeface="ArialMT"/>
              </a:rPr>
              <a:t> in Stockholm and Uppsala: Stockholm University, the Karolinska Institutet, KTH Royal </a:t>
            </a:r>
            <a:r>
              <a:rPr lang="sv-SE" sz="2000" baseline="30000" dirty="0" err="1">
                <a:solidFill>
                  <a:srgbClr val="000000"/>
                </a:solidFill>
                <a:latin typeface="ArialMT"/>
              </a:rPr>
              <a:t>Institute</a:t>
            </a:r>
            <a:r>
              <a:rPr lang="sv-SE" sz="2000" baseline="30000" dirty="0">
                <a:solidFill>
                  <a:srgbClr val="000000"/>
                </a:solidFill>
                <a:latin typeface="ArialMT"/>
              </a:rPr>
              <a:t> of Technology and Uppsala University.</a:t>
            </a:r>
          </a:p>
        </p:txBody>
      </p:sp>
      <p:pic>
        <p:nvPicPr>
          <p:cNvPr id="8" name="Bildobjekt 7" descr="universitet_logotyper_liggand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00370" y="543985"/>
            <a:ext cx="3222111" cy="61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57089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197227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5000" b="1" i="0">
                <a:solidFill>
                  <a:srgbClr val="36C7DB"/>
                </a:solidFill>
                <a:latin typeface="Humanst521 BT" pitchFamily="34" charset="0"/>
                <a:cs typeface="Humanst521 BT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41600" y="4749800"/>
            <a:ext cx="5816600" cy="1079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2900">
                <a:solidFill>
                  <a:srgbClr val="36C7DB"/>
                </a:solidFill>
                <a:latin typeface="Humanst521 BT" pitchFamily="34" charset="0"/>
                <a:cs typeface="Humanst521 BT" pitchFamily="34" charset="0"/>
              </a:defRPr>
            </a:lvl1pPr>
            <a:lvl2pPr marL="456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0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-252536" y="6093296"/>
            <a:ext cx="9937104" cy="216024"/>
          </a:xfrm>
          <a:prstGeom prst="rect">
            <a:avLst/>
          </a:prstGeom>
          <a:solidFill>
            <a:srgbClr val="36C7DB"/>
          </a:solidFill>
          <a:ln>
            <a:solidFill>
              <a:srgbClr val="36C7D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69" tIns="45635" rIns="91269" bIns="45635" rtlCol="0" anchor="ctr"/>
          <a:lstStyle/>
          <a:p>
            <a:pPr algn="ctr" defTabSz="912713"/>
            <a:endParaRPr lang="en-GB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199557"/>
            <a:ext cx="3312367" cy="119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4320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57606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 b="1" i="0">
                <a:solidFill>
                  <a:srgbClr val="002060"/>
                </a:solidFill>
                <a:latin typeface="Humanst521 BT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4823"/>
            <a:ext cx="8229600" cy="4281341"/>
          </a:xfrm>
          <a:prstGeom prst="rect">
            <a:avLst/>
          </a:prstGeom>
        </p:spPr>
        <p:txBody>
          <a:bodyPr/>
          <a:lstStyle>
            <a:lvl1pPr>
              <a:defRPr>
                <a:latin typeface="Humanst521 BT" pitchFamily="34" charset="0"/>
              </a:defRPr>
            </a:lvl1pPr>
            <a:lvl2pPr>
              <a:defRPr>
                <a:latin typeface="Humanst521 BT" pitchFamily="34" charset="0"/>
              </a:defRPr>
            </a:lvl2pPr>
            <a:lvl3pPr>
              <a:defRPr>
                <a:latin typeface="Humanst521 BT" pitchFamily="34" charset="0"/>
              </a:defRPr>
            </a:lvl3pPr>
            <a:lvl4pPr>
              <a:defRPr>
                <a:latin typeface="Humanst521 BT" pitchFamily="34" charset="0"/>
              </a:defRPr>
            </a:lvl4pPr>
            <a:lvl5pPr>
              <a:defRPr>
                <a:latin typeface="Humanst521 BT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70926" y="6492911"/>
            <a:ext cx="41592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2D050"/>
                </a:solidFill>
                <a:latin typeface="Humanst521 BT" pitchFamily="34" charset="0"/>
              </a:defRPr>
            </a:lvl1pPr>
          </a:lstStyle>
          <a:p>
            <a:fld id="{EF15D6EA-EBF7-4C2E-A1CC-C279B7E6D53A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84490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57606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 b="1" i="0">
                <a:solidFill>
                  <a:srgbClr val="002060"/>
                </a:solidFill>
                <a:latin typeface="Humanst521 BT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4823"/>
            <a:ext cx="8229600" cy="4281341"/>
          </a:xfrm>
          <a:prstGeom prst="rect">
            <a:avLst/>
          </a:prstGeom>
        </p:spPr>
        <p:txBody>
          <a:bodyPr/>
          <a:lstStyle>
            <a:lvl1pPr>
              <a:defRPr>
                <a:latin typeface="Humanst521 BT" pitchFamily="34" charset="0"/>
              </a:defRPr>
            </a:lvl1pPr>
            <a:lvl2pPr>
              <a:defRPr>
                <a:latin typeface="Humanst521 BT" pitchFamily="34" charset="0"/>
              </a:defRPr>
            </a:lvl2pPr>
            <a:lvl3pPr>
              <a:defRPr>
                <a:latin typeface="Humanst521 BT" pitchFamily="34" charset="0"/>
              </a:defRPr>
            </a:lvl3pPr>
            <a:lvl4pPr>
              <a:defRPr>
                <a:latin typeface="Humanst521 BT" pitchFamily="34" charset="0"/>
              </a:defRPr>
            </a:lvl4pPr>
            <a:lvl5pPr>
              <a:defRPr>
                <a:latin typeface="Humanst521 BT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70926" y="6492911"/>
            <a:ext cx="41592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Humanst521 BT" pitchFamily="34" charset="0"/>
              </a:defRPr>
            </a:lvl1pPr>
          </a:lstStyle>
          <a:p>
            <a:fld id="{EF15D6EA-EBF7-4C2E-A1CC-C279B7E6D53A}" type="slidenum">
              <a:rPr lang="en-GB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GB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66482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86"/>
            <a:ext cx="2133600" cy="365125"/>
          </a:xfrm>
          <a:prstGeom prst="rect">
            <a:avLst/>
          </a:prstGeom>
        </p:spPr>
        <p:txBody>
          <a:bodyPr lIns="91269" tIns="45635" rIns="91269" bIns="45635"/>
          <a:lstStyle>
            <a:lvl1pPr defTabSz="456294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1" y="6356386"/>
            <a:ext cx="2895600" cy="365125"/>
          </a:xfrm>
          <a:prstGeom prst="rect">
            <a:avLst/>
          </a:prstGeom>
        </p:spPr>
        <p:txBody>
          <a:bodyPr lIns="91269" tIns="45635" rIns="91269" bIns="45635"/>
          <a:lstStyle>
            <a:lvl1pPr defTabSz="456294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23498" y="6483386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F15D6EA-EBF7-4C2E-A1CC-C279B7E6D53A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24737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E7A03-BAA6-2E42-929A-DDE164447BB8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2020-01-31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>
          <a:xfrm>
            <a:off x="6553199" y="6356350"/>
            <a:ext cx="2298547" cy="365125"/>
          </a:xfrm>
          <a:prstGeom prst="rect">
            <a:avLst/>
          </a:prstGeom>
        </p:spPr>
        <p:txBody>
          <a:bodyPr/>
          <a:lstStyle/>
          <a:p>
            <a:fld id="{97DED537-10C4-8C40-8E87-51060FF45365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90292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76F74-E6C4-41EE-BFA8-8DBB11D6FEE5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2020-01-31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ED537-10C4-8C40-8E87-51060FF45365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rubrik 1"/>
          <p:cNvSpPr>
            <a:spLocks noGrp="1"/>
          </p:cNvSpPr>
          <p:nvPr>
            <p:ph type="title"/>
          </p:nvPr>
        </p:nvSpPr>
        <p:spPr>
          <a:xfrm>
            <a:off x="1502592" y="207284"/>
            <a:ext cx="5453728" cy="572089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/>
              <a:t>Click to edit Master title style</a:t>
            </a:r>
            <a:endParaRPr lang="sv-SE" dirty="0"/>
          </a:p>
        </p:txBody>
      </p:sp>
      <p:sp>
        <p:nvSpPr>
          <p:cNvPr id="8" name="Platshållare för text 2"/>
          <p:cNvSpPr>
            <a:spLocks noGrp="1"/>
          </p:cNvSpPr>
          <p:nvPr>
            <p:ph idx="1" hasCustomPrompt="1"/>
          </p:nvPr>
        </p:nvSpPr>
        <p:spPr>
          <a:xfrm>
            <a:off x="307886" y="1173870"/>
            <a:ext cx="8543861" cy="495229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endParaRPr lang="sv-SE" dirty="0"/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965001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294" indent="0">
              <a:buNone/>
              <a:defRPr sz="1200"/>
            </a:lvl2pPr>
            <a:lvl3pPr marL="912606" indent="0">
              <a:buNone/>
              <a:defRPr sz="1000"/>
            </a:lvl3pPr>
            <a:lvl4pPr marL="1368915" indent="0">
              <a:buNone/>
              <a:defRPr sz="900"/>
            </a:lvl4pPr>
            <a:lvl5pPr marL="1825215" indent="0">
              <a:buNone/>
              <a:defRPr sz="900"/>
            </a:lvl5pPr>
            <a:lvl6pPr marL="2281515" indent="0">
              <a:buNone/>
              <a:defRPr sz="900"/>
            </a:lvl6pPr>
            <a:lvl7pPr marL="2737827" indent="0">
              <a:buNone/>
              <a:defRPr sz="900"/>
            </a:lvl7pPr>
            <a:lvl8pPr marL="3194128" indent="0">
              <a:buNone/>
              <a:defRPr sz="900"/>
            </a:lvl8pPr>
            <a:lvl9pPr marL="365042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86"/>
            <a:ext cx="2133600" cy="365125"/>
          </a:xfrm>
          <a:prstGeom prst="rect">
            <a:avLst/>
          </a:prstGeom>
        </p:spPr>
        <p:txBody>
          <a:bodyPr lIns="91269" tIns="45635" rIns="91269" bIns="45635"/>
          <a:lstStyle>
            <a:lvl1pPr defTabSz="456294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6356386"/>
            <a:ext cx="2895600" cy="365125"/>
          </a:xfrm>
          <a:prstGeom prst="rect">
            <a:avLst/>
          </a:prstGeom>
        </p:spPr>
        <p:txBody>
          <a:bodyPr lIns="91269" tIns="45635" rIns="91269" bIns="45635"/>
          <a:lstStyle>
            <a:lvl1pPr defTabSz="456294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15D6EA-EBF7-4C2E-A1CC-C279B7E6D53A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38064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521980" y="207284"/>
            <a:ext cx="7329766" cy="635149"/>
          </a:xfrm>
        </p:spPr>
        <p:txBody>
          <a:bodyPr/>
          <a:lstStyle/>
          <a:p>
            <a:r>
              <a:rPr lang="sv-SE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4008D-57B6-40ED-8316-987CB40A6E27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2020-01-31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ED537-10C4-8C40-8E87-51060FF45365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71195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341748" y="1231602"/>
            <a:ext cx="4038600" cy="4894561"/>
          </a:xfrm>
        </p:spPr>
        <p:txBody>
          <a:bodyPr lIns="0" tIns="0" rIns="0" bIns="0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773273" y="1231602"/>
            <a:ext cx="4038600" cy="4894561"/>
          </a:xfrm>
        </p:spPr>
        <p:txBody>
          <a:bodyPr lIns="0" tIns="0" bIns="0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0896E-EE52-4A84-8233-B4DD49413A83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2020-01-31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ED537-10C4-8C40-8E87-51060FF45365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92705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0595F-D929-472D-BBA5-F8A3C7EDEFBA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2020-01-31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ED537-10C4-8C40-8E87-51060FF45365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9747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B86AA-7580-F842-83FA-C50E2B51FCFD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2020-01-31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ED537-10C4-8C40-8E87-51060FF45365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rubrik 1"/>
          <p:cNvSpPr>
            <a:spLocks noGrp="1"/>
          </p:cNvSpPr>
          <p:nvPr>
            <p:ph type="title"/>
          </p:nvPr>
        </p:nvSpPr>
        <p:spPr>
          <a:xfrm>
            <a:off x="307886" y="207284"/>
            <a:ext cx="6648434" cy="572089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8" name="Platshållare för text 2"/>
          <p:cNvSpPr>
            <a:spLocks noGrp="1"/>
          </p:cNvSpPr>
          <p:nvPr>
            <p:ph idx="1" hasCustomPrompt="1"/>
          </p:nvPr>
        </p:nvSpPr>
        <p:spPr>
          <a:xfrm>
            <a:off x="307886" y="1173870"/>
            <a:ext cx="8543861" cy="495229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endParaRPr lang="sv-SE" dirty="0"/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47711168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07885" y="207284"/>
            <a:ext cx="8543861" cy="635149"/>
          </a:xfrm>
        </p:spPr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C639E-0CBF-9D4F-A0BA-59D31147FEB2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2020-01-31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ED537-10C4-8C40-8E87-51060FF45365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40240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341748" y="1231602"/>
            <a:ext cx="4038600" cy="4894561"/>
          </a:xfrm>
        </p:spPr>
        <p:txBody>
          <a:bodyPr lIns="0" tIns="0" rIns="0" bIns="0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773273" y="1231602"/>
            <a:ext cx="4038600" cy="4894561"/>
          </a:xfrm>
        </p:spPr>
        <p:txBody>
          <a:bodyPr lIns="0" tIns="0" bIns="0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3E68B-AA29-4F4A-8F77-CB89B298E5B3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2020-01-31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ED537-10C4-8C40-8E87-51060FF45365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46282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E7A03-BAA6-2E42-929A-DDE164447BB8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2020-01-31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ED537-10C4-8C40-8E87-51060FF45365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44837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_AND_BODY">
    <p:bg>
      <p:bgPr>
        <a:gradFill flip="none" rotWithShape="1">
          <a:gsLst>
            <a:gs pos="0">
              <a:srgbClr val="FFFFFF"/>
            </a:gs>
            <a:gs pos="100000">
              <a:srgbClr val="DEECE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892968" y="0"/>
            <a:ext cx="7358064" cy="3473648"/>
          </a:xfrm>
          <a:prstGeom prst="rect">
            <a:avLst/>
          </a:prstGeom>
          <a:ln>
            <a:round/>
          </a:ln>
        </p:spPr>
        <p:txBody>
          <a:bodyPr lIns="62506" tIns="62506" rIns="62506" bIns="62506" anchor="b">
            <a:noAutofit/>
          </a:bodyPr>
          <a:lstStyle>
            <a:lvl1pPr defTabSz="642915">
              <a:defRPr sz="58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uFillTx/>
              </a:defRPr>
            </a:pPr>
            <a:r>
              <a:rPr sz="5800">
                <a:uFill>
                  <a:solidFill/>
                </a:uFill>
              </a:rP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body" idx="1"/>
          </p:nvPr>
        </p:nvSpPr>
        <p:spPr>
          <a:xfrm>
            <a:off x="892968" y="3536157"/>
            <a:ext cx="7358064" cy="3321844"/>
          </a:xfrm>
          <a:prstGeom prst="rect">
            <a:avLst/>
          </a:prstGeom>
          <a:ln>
            <a:round/>
          </a:ln>
        </p:spPr>
        <p:txBody>
          <a:bodyPr lIns="62506" tIns="62506" rIns="62506" bIns="62506" anchor="t">
            <a:noAutofit/>
          </a:bodyPr>
          <a:lstStyle>
            <a:lvl1pPr marL="0" indent="0" algn="ctr" defTabSz="642915">
              <a:spcBef>
                <a:spcPts val="0"/>
              </a:spcBef>
              <a:buClr>
                <a:srgbClr val="000000"/>
              </a:buClr>
              <a:buSzTx/>
              <a:buNone/>
              <a:defRPr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1pPr>
            <a:lvl2pPr marL="0" indent="0" algn="ctr" defTabSz="642915">
              <a:spcBef>
                <a:spcPts val="0"/>
              </a:spcBef>
              <a:buClr>
                <a:srgbClr val="000000"/>
              </a:buClr>
              <a:buSzTx/>
              <a:buNone/>
              <a:defRPr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2pPr>
            <a:lvl3pPr marL="0" indent="0" algn="ctr" defTabSz="642915">
              <a:spcBef>
                <a:spcPts val="0"/>
              </a:spcBef>
              <a:buClr>
                <a:srgbClr val="000000"/>
              </a:buClr>
              <a:buSzTx/>
              <a:buNone/>
              <a:defRPr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3pPr>
            <a:lvl4pPr marL="0" indent="0" algn="ctr" defTabSz="642915">
              <a:spcBef>
                <a:spcPts val="0"/>
              </a:spcBef>
              <a:buClr>
                <a:srgbClr val="000000"/>
              </a:buClr>
              <a:buSzTx/>
              <a:buNone/>
              <a:defRPr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4pPr>
            <a:lvl5pPr marL="0" indent="0" algn="ctr" defTabSz="642915">
              <a:spcBef>
                <a:spcPts val="0"/>
              </a:spcBef>
              <a:buClr>
                <a:srgbClr val="000000"/>
              </a:buClr>
              <a:buSzTx/>
              <a:buNone/>
              <a:defRPr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667342574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75974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94CFA-45CE-584A-8B62-052D61CCBF25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2020-01-31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rubrik 1"/>
          <p:cNvSpPr>
            <a:spLocks noGrp="1"/>
          </p:cNvSpPr>
          <p:nvPr>
            <p:ph type="title"/>
          </p:nvPr>
        </p:nvSpPr>
        <p:spPr>
          <a:xfrm>
            <a:off x="2063148" y="265016"/>
            <a:ext cx="3492590" cy="793392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rmAutofit/>
          </a:bodyPr>
          <a:lstStyle>
            <a:lvl1pPr algn="r">
              <a:defRPr sz="1500"/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12" name="Platshållare för text 11"/>
          <p:cNvSpPr>
            <a:spLocks noGrp="1"/>
          </p:cNvSpPr>
          <p:nvPr>
            <p:ph type="body" sz="quarter" idx="13"/>
          </p:nvPr>
        </p:nvSpPr>
        <p:spPr>
          <a:xfrm>
            <a:off x="307974" y="1782810"/>
            <a:ext cx="8038683" cy="1223853"/>
          </a:xfrm>
        </p:spPr>
        <p:txBody>
          <a:bodyPr>
            <a:noAutofit/>
          </a:bodyPr>
          <a:lstStyle>
            <a:lvl1pPr marL="0">
              <a:buNone/>
              <a:defRPr sz="3200" b="1"/>
            </a:lvl1pPr>
            <a:lvl2pPr marL="0">
              <a:buNone/>
              <a:defRPr sz="3200" b="1"/>
            </a:lvl2pPr>
            <a:lvl3pPr marL="0">
              <a:buNone/>
              <a:defRPr sz="3200" b="1"/>
            </a:lvl3pPr>
            <a:lvl4pPr marL="0">
              <a:buNone/>
              <a:defRPr sz="3200" b="1"/>
            </a:lvl4pPr>
            <a:lvl5pPr marL="0">
              <a:buNone/>
              <a:defRPr sz="32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latshållare för text 13"/>
          <p:cNvSpPr>
            <a:spLocks noGrp="1"/>
          </p:cNvSpPr>
          <p:nvPr>
            <p:ph type="body" sz="quarter" idx="14"/>
          </p:nvPr>
        </p:nvSpPr>
        <p:spPr>
          <a:xfrm>
            <a:off x="307975" y="3283795"/>
            <a:ext cx="8039204" cy="23764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2981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294" indent="0">
              <a:buNone/>
              <a:defRPr sz="2800"/>
            </a:lvl2pPr>
            <a:lvl3pPr marL="912606" indent="0">
              <a:buNone/>
              <a:defRPr sz="2400"/>
            </a:lvl3pPr>
            <a:lvl4pPr marL="1368915" indent="0">
              <a:buNone/>
              <a:defRPr sz="2000"/>
            </a:lvl4pPr>
            <a:lvl5pPr marL="1825215" indent="0">
              <a:buNone/>
              <a:defRPr sz="2000"/>
            </a:lvl5pPr>
            <a:lvl6pPr marL="2281515" indent="0">
              <a:buNone/>
              <a:defRPr sz="2000"/>
            </a:lvl6pPr>
            <a:lvl7pPr marL="2737827" indent="0">
              <a:buNone/>
              <a:defRPr sz="2000"/>
            </a:lvl7pPr>
            <a:lvl8pPr marL="3194128" indent="0">
              <a:buNone/>
              <a:defRPr sz="2000"/>
            </a:lvl8pPr>
            <a:lvl9pPr marL="3650429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294" indent="0">
              <a:buNone/>
              <a:defRPr sz="1200"/>
            </a:lvl2pPr>
            <a:lvl3pPr marL="912606" indent="0">
              <a:buNone/>
              <a:defRPr sz="1000"/>
            </a:lvl3pPr>
            <a:lvl4pPr marL="1368915" indent="0">
              <a:buNone/>
              <a:defRPr sz="900"/>
            </a:lvl4pPr>
            <a:lvl5pPr marL="1825215" indent="0">
              <a:buNone/>
              <a:defRPr sz="900"/>
            </a:lvl5pPr>
            <a:lvl6pPr marL="2281515" indent="0">
              <a:buNone/>
              <a:defRPr sz="900"/>
            </a:lvl6pPr>
            <a:lvl7pPr marL="2737827" indent="0">
              <a:buNone/>
              <a:defRPr sz="900"/>
            </a:lvl7pPr>
            <a:lvl8pPr marL="3194128" indent="0">
              <a:buNone/>
              <a:defRPr sz="900"/>
            </a:lvl8pPr>
            <a:lvl9pPr marL="365042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86"/>
            <a:ext cx="2133600" cy="365125"/>
          </a:xfrm>
          <a:prstGeom prst="rect">
            <a:avLst/>
          </a:prstGeom>
        </p:spPr>
        <p:txBody>
          <a:bodyPr lIns="91269" tIns="45635" rIns="91269" bIns="45635"/>
          <a:lstStyle>
            <a:lvl1pPr defTabSz="456294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6356386"/>
            <a:ext cx="2895600" cy="365125"/>
          </a:xfrm>
          <a:prstGeom prst="rect">
            <a:avLst/>
          </a:prstGeom>
        </p:spPr>
        <p:txBody>
          <a:bodyPr lIns="91269" tIns="45635" rIns="91269" bIns="45635"/>
          <a:lstStyle>
            <a:lvl1pPr defTabSz="456294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15D6EA-EBF7-4C2E-A1CC-C279B7E6D53A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91869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94CFA-45CE-584A-8B62-052D61CCBF25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2020-01-31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Platshållare för text 13"/>
          <p:cNvSpPr>
            <a:spLocks noGrp="1"/>
          </p:cNvSpPr>
          <p:nvPr>
            <p:ph type="body" sz="quarter" idx="14" hasCustomPrompt="1"/>
          </p:nvPr>
        </p:nvSpPr>
        <p:spPr>
          <a:xfrm>
            <a:off x="307974" y="1879297"/>
            <a:ext cx="4541843" cy="1898294"/>
          </a:xfrm>
        </p:spPr>
        <p:txBody>
          <a:bodyPr wrap="square">
            <a:noAutofit/>
          </a:bodyPr>
          <a:lstStyle>
            <a:lvl1pPr marL="0" indent="0" algn="l" rtl="0">
              <a:spcBef>
                <a:spcPts val="0"/>
              </a:spcBef>
              <a:buNone/>
              <a:defRPr lang="sv-SE" sz="2400" b="0" strike="noStrike" cap="none" baseline="0" smtClean="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r>
              <a:rPr lang="sv-SE" sz="2000" baseline="30000" dirty="0" err="1">
                <a:solidFill>
                  <a:srgbClr val="000000"/>
                </a:solidFill>
                <a:latin typeface="ArialMT"/>
              </a:rPr>
              <a:t>SciLifeLab</a:t>
            </a:r>
            <a:r>
              <a:rPr lang="sv-SE" sz="2000" baseline="30000" dirty="0">
                <a:solidFill>
                  <a:srgbClr val="000000"/>
                </a:solidFill>
                <a:latin typeface="ArialMT"/>
              </a:rPr>
              <a:t> has </a:t>
            </a:r>
            <a:r>
              <a:rPr lang="sv-SE" sz="2000" baseline="30000" dirty="0" err="1">
                <a:solidFill>
                  <a:srgbClr val="000000"/>
                </a:solidFill>
                <a:latin typeface="ArialMT"/>
              </a:rPr>
              <a:t>been</a:t>
            </a:r>
            <a:r>
              <a:rPr lang="sv-SE" sz="2000" baseline="30000" dirty="0">
                <a:solidFill>
                  <a:srgbClr val="000000"/>
                </a:solidFill>
                <a:latin typeface="ArialMT"/>
              </a:rPr>
              <a:t> </a:t>
            </a:r>
            <a:r>
              <a:rPr lang="sv-SE" sz="2000" baseline="30000" dirty="0" err="1">
                <a:solidFill>
                  <a:srgbClr val="000000"/>
                </a:solidFill>
                <a:latin typeface="ArialMT"/>
              </a:rPr>
              <a:t>created</a:t>
            </a:r>
            <a:r>
              <a:rPr lang="sv-SE" sz="2000" baseline="30000" dirty="0">
                <a:solidFill>
                  <a:srgbClr val="000000"/>
                </a:solidFill>
                <a:latin typeface="ArialMT"/>
              </a:rPr>
              <a:t> by the </a:t>
            </a:r>
            <a:r>
              <a:rPr lang="sv-SE" sz="2000" baseline="30000" dirty="0" err="1">
                <a:solidFill>
                  <a:srgbClr val="000000"/>
                </a:solidFill>
                <a:latin typeface="ArialMT"/>
              </a:rPr>
              <a:t>coordinated</a:t>
            </a:r>
            <a:r>
              <a:rPr lang="sv-SE" sz="2000" baseline="30000" dirty="0">
                <a:solidFill>
                  <a:srgbClr val="000000"/>
                </a:solidFill>
                <a:latin typeface="ArialMT"/>
              </a:rPr>
              <a:t> </a:t>
            </a:r>
            <a:br>
              <a:rPr lang="sv-SE" sz="2000" baseline="30000" dirty="0">
                <a:solidFill>
                  <a:srgbClr val="000000"/>
                </a:solidFill>
                <a:latin typeface="ArialMT"/>
              </a:rPr>
            </a:br>
            <a:r>
              <a:rPr lang="sv-SE" sz="2000" baseline="30000" dirty="0" err="1">
                <a:solidFill>
                  <a:srgbClr val="000000"/>
                </a:solidFill>
                <a:latin typeface="ArialMT"/>
              </a:rPr>
              <a:t>effort</a:t>
            </a:r>
            <a:r>
              <a:rPr lang="sv-SE" sz="2000" baseline="30000" dirty="0">
                <a:solidFill>
                  <a:srgbClr val="000000"/>
                </a:solidFill>
                <a:latin typeface="ArialMT"/>
              </a:rPr>
              <a:t> of </a:t>
            </a:r>
            <a:r>
              <a:rPr lang="sv-SE" sz="2000" baseline="30000" dirty="0" err="1">
                <a:solidFill>
                  <a:srgbClr val="000000"/>
                </a:solidFill>
                <a:latin typeface="ArialMT"/>
              </a:rPr>
              <a:t>four</a:t>
            </a:r>
            <a:r>
              <a:rPr lang="sv-SE" sz="2000" baseline="30000" dirty="0">
                <a:solidFill>
                  <a:srgbClr val="000000"/>
                </a:solidFill>
                <a:latin typeface="ArialMT"/>
              </a:rPr>
              <a:t> </a:t>
            </a:r>
            <a:r>
              <a:rPr lang="sv-SE" sz="2000" baseline="30000" dirty="0" err="1">
                <a:solidFill>
                  <a:srgbClr val="000000"/>
                </a:solidFill>
                <a:latin typeface="ArialMT"/>
              </a:rPr>
              <a:t>universities</a:t>
            </a:r>
            <a:r>
              <a:rPr lang="sv-SE" sz="2000" baseline="30000" dirty="0">
                <a:solidFill>
                  <a:srgbClr val="000000"/>
                </a:solidFill>
                <a:latin typeface="ArialMT"/>
              </a:rPr>
              <a:t> in Stockholm and Uppsala: Stockholm University, the Karolinska Institutet, KTH Royal </a:t>
            </a:r>
            <a:r>
              <a:rPr lang="sv-SE" sz="2000" baseline="30000" dirty="0" err="1">
                <a:solidFill>
                  <a:srgbClr val="000000"/>
                </a:solidFill>
                <a:latin typeface="ArialMT"/>
              </a:rPr>
              <a:t>Institute</a:t>
            </a:r>
            <a:r>
              <a:rPr lang="sv-SE" sz="2000" baseline="30000" dirty="0">
                <a:solidFill>
                  <a:srgbClr val="000000"/>
                </a:solidFill>
                <a:latin typeface="ArialMT"/>
              </a:rPr>
              <a:t> of Technology and Uppsala University.</a:t>
            </a:r>
          </a:p>
        </p:txBody>
      </p:sp>
      <p:pic>
        <p:nvPicPr>
          <p:cNvPr id="8" name="Bildobjekt 7" descr="universitet_logotyper_liggand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00370" y="543985"/>
            <a:ext cx="3222111" cy="61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66736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197227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5000" b="1" i="0">
                <a:solidFill>
                  <a:srgbClr val="36C7DB"/>
                </a:solidFill>
                <a:latin typeface="Humanst521 BT" pitchFamily="34" charset="0"/>
                <a:cs typeface="Humanst521 BT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41600" y="4749800"/>
            <a:ext cx="5816600" cy="1079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2900">
                <a:solidFill>
                  <a:srgbClr val="36C7DB"/>
                </a:solidFill>
                <a:latin typeface="Humanst521 BT" pitchFamily="34" charset="0"/>
                <a:cs typeface="Humanst521 BT" pitchFamily="34" charset="0"/>
              </a:defRPr>
            </a:lvl1pPr>
            <a:lvl2pPr marL="456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0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-252536" y="6093296"/>
            <a:ext cx="9937104" cy="216024"/>
          </a:xfrm>
          <a:prstGeom prst="rect">
            <a:avLst/>
          </a:prstGeom>
          <a:solidFill>
            <a:srgbClr val="36C7DB"/>
          </a:solidFill>
          <a:ln>
            <a:solidFill>
              <a:srgbClr val="36C7D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69" tIns="45635" rIns="91269" bIns="45635" rtlCol="0" anchor="ctr"/>
          <a:lstStyle/>
          <a:p>
            <a:pPr algn="ctr" defTabSz="912713"/>
            <a:endParaRPr lang="en-GB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199557"/>
            <a:ext cx="3312367" cy="119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62781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57606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 b="1" i="0">
                <a:solidFill>
                  <a:srgbClr val="002060"/>
                </a:solidFill>
                <a:latin typeface="Humanst521 BT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4823"/>
            <a:ext cx="8229600" cy="4281341"/>
          </a:xfrm>
          <a:prstGeom prst="rect">
            <a:avLst/>
          </a:prstGeom>
        </p:spPr>
        <p:txBody>
          <a:bodyPr/>
          <a:lstStyle>
            <a:lvl1pPr>
              <a:defRPr>
                <a:latin typeface="Humanst521 BT" pitchFamily="34" charset="0"/>
              </a:defRPr>
            </a:lvl1pPr>
            <a:lvl2pPr>
              <a:defRPr>
                <a:latin typeface="Humanst521 BT" pitchFamily="34" charset="0"/>
              </a:defRPr>
            </a:lvl2pPr>
            <a:lvl3pPr>
              <a:defRPr>
                <a:latin typeface="Humanst521 BT" pitchFamily="34" charset="0"/>
              </a:defRPr>
            </a:lvl3pPr>
            <a:lvl4pPr>
              <a:defRPr>
                <a:latin typeface="Humanst521 BT" pitchFamily="34" charset="0"/>
              </a:defRPr>
            </a:lvl4pPr>
            <a:lvl5pPr>
              <a:defRPr>
                <a:latin typeface="Humanst521 BT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70926" y="6492911"/>
            <a:ext cx="41592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2D050"/>
                </a:solidFill>
                <a:latin typeface="Humanst521 BT" pitchFamily="34" charset="0"/>
              </a:defRPr>
            </a:lvl1pPr>
          </a:lstStyle>
          <a:p>
            <a:fld id="{EF15D6EA-EBF7-4C2E-A1CC-C279B7E6D53A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763126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86"/>
            <a:ext cx="2133600" cy="365125"/>
          </a:xfrm>
          <a:prstGeom prst="rect">
            <a:avLst/>
          </a:prstGeom>
        </p:spPr>
        <p:txBody>
          <a:bodyPr lIns="91269" tIns="45635" rIns="91269" bIns="45635"/>
          <a:lstStyle>
            <a:lvl1pPr defTabSz="456294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1" y="6356386"/>
            <a:ext cx="2895600" cy="365125"/>
          </a:xfrm>
          <a:prstGeom prst="rect">
            <a:avLst/>
          </a:prstGeom>
        </p:spPr>
        <p:txBody>
          <a:bodyPr lIns="91269" tIns="45635" rIns="91269" bIns="45635"/>
          <a:lstStyle>
            <a:lvl1pPr defTabSz="456294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23498" y="6483386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F15D6EA-EBF7-4C2E-A1CC-C279B7E6D53A}" type="slidenum">
              <a:rPr lang="en-GB" smtClean="0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GB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5433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wmf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slideLayout" Target="../slideLayouts/slideLayout61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slideLayout" Target="../slideLayouts/slideLayout66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9.png"/><Relationship Id="rId5" Type="http://schemas.openxmlformats.org/officeDocument/2006/relationships/theme" Target="../theme/theme11.xml"/><Relationship Id="rId4" Type="http://schemas.openxmlformats.org/officeDocument/2006/relationships/slideLayout" Target="../slideLayouts/slideLayout67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7" Type="http://schemas.openxmlformats.org/officeDocument/2006/relationships/image" Target="../media/image21.emf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20.png"/><Relationship Id="rId5" Type="http://schemas.openxmlformats.org/officeDocument/2006/relationships/theme" Target="../theme/theme12.xml"/><Relationship Id="rId4" Type="http://schemas.openxmlformats.org/officeDocument/2006/relationships/slideLayout" Target="../slideLayouts/slideLayout7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6.xml"/><Relationship Id="rId10" Type="http://schemas.openxmlformats.org/officeDocument/2006/relationships/image" Target="../media/image21.emf"/><Relationship Id="rId4" Type="http://schemas.openxmlformats.org/officeDocument/2006/relationships/slideLayout" Target="../slideLayouts/slideLayout75.xml"/><Relationship Id="rId9" Type="http://schemas.openxmlformats.org/officeDocument/2006/relationships/image" Target="../media/image20.pn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7" Type="http://schemas.openxmlformats.org/officeDocument/2006/relationships/image" Target="../media/image21.emf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20.png"/><Relationship Id="rId5" Type="http://schemas.openxmlformats.org/officeDocument/2006/relationships/theme" Target="../theme/theme14.xml"/><Relationship Id="rId4" Type="http://schemas.openxmlformats.org/officeDocument/2006/relationships/slideLayout" Target="../slideLayouts/slideLayout8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85.xml"/><Relationship Id="rId7" Type="http://schemas.openxmlformats.org/officeDocument/2006/relationships/theme" Target="../theme/theme15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slideLayout" Target="../slideLayouts/slideLayout91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theme" Target="../theme/theme16.xml"/><Relationship Id="rId5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6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image" Target="../media/image10.wmf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9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21.emf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7.xml"/><Relationship Id="rId9" Type="http://schemas.openxmlformats.org/officeDocument/2006/relationships/image" Target="../media/image2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32657"/>
            <a:ext cx="9144000" cy="914400"/>
          </a:xfrm>
          <a:prstGeom prst="rect">
            <a:avLst/>
          </a:prstGeom>
          <a:solidFill>
            <a:srgbClr val="36C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9" tIns="45635" rIns="91269" bIns="45635" anchor="ctr"/>
          <a:lstStyle/>
          <a:p>
            <a:pPr algn="ctr" defTabSz="456294">
              <a:defRPr/>
            </a:pPr>
            <a:endParaRPr lang="en-US">
              <a:solidFill>
                <a:srgbClr val="002060"/>
              </a:solidFill>
            </a:endParaRPr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39703"/>
            <a:ext cx="82296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57" tIns="45630" rIns="91257" bIns="4563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23938"/>
            <a:ext cx="8229600" cy="509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57" tIns="45630" rIns="91257" bIns="456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597353"/>
            <a:ext cx="9144000" cy="144016"/>
          </a:xfrm>
          <a:prstGeom prst="rect">
            <a:avLst/>
          </a:prstGeom>
          <a:solidFill>
            <a:srgbClr val="36C7DB"/>
          </a:solidFill>
          <a:ln>
            <a:solidFill>
              <a:srgbClr val="36C7D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69" tIns="45635" rIns="91269" bIns="45635" rtlCol="0" anchor="ctr"/>
          <a:lstStyle/>
          <a:p>
            <a:pPr algn="ctr" defTabSz="912713"/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498" y="6483386"/>
            <a:ext cx="457200" cy="365125"/>
          </a:xfrm>
          <a:prstGeom prst="rect">
            <a:avLst/>
          </a:prstGeom>
        </p:spPr>
        <p:txBody>
          <a:bodyPr vert="horz" lIns="91257" tIns="45630" rIns="91257" bIns="45630" rtlCol="0" anchor="ctr"/>
          <a:lstStyle>
            <a:lvl1pPr algn="r" defTabSz="456294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EF15D6EA-EBF7-4C2E-A1CC-C279B7E6D53A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5583628"/>
            <a:ext cx="1996013" cy="71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692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hf hdr="0" ftr="0" dt="0"/>
  <p:txStyles>
    <p:titleStyle>
      <a:lvl1pPr algn="ctr" defTabSz="454773" rtl="0" eaLnBrk="1" fontAlgn="base" hangingPunct="1">
        <a:spcBef>
          <a:spcPct val="0"/>
        </a:spcBef>
        <a:spcAft>
          <a:spcPct val="0"/>
        </a:spcAft>
        <a:defRPr sz="4400" b="1" i="0" kern="1200">
          <a:solidFill>
            <a:srgbClr val="002060"/>
          </a:solidFill>
          <a:latin typeface="Humanst521 BT" pitchFamily="34" charset="0"/>
          <a:ea typeface="+mj-ea"/>
          <a:cs typeface="Arial"/>
        </a:defRPr>
      </a:lvl1pPr>
      <a:lvl2pPr algn="ctr" defTabSz="454773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Corbel" pitchFamily="34" charset="0"/>
          <a:cs typeface="Arial" charset="0"/>
        </a:defRPr>
      </a:lvl2pPr>
      <a:lvl3pPr algn="ctr" defTabSz="454773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Corbel" pitchFamily="34" charset="0"/>
          <a:cs typeface="Arial" charset="0"/>
        </a:defRPr>
      </a:lvl3pPr>
      <a:lvl4pPr algn="ctr" defTabSz="454773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Corbel" pitchFamily="34" charset="0"/>
          <a:cs typeface="Arial" charset="0"/>
        </a:defRPr>
      </a:lvl4pPr>
      <a:lvl5pPr algn="ctr" defTabSz="454773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Corbel" pitchFamily="34" charset="0"/>
          <a:cs typeface="Arial" charset="0"/>
        </a:defRPr>
      </a:lvl5pPr>
      <a:lvl6pPr marL="456348" algn="ctr" defTabSz="454773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Corbel" pitchFamily="34" charset="0"/>
          <a:cs typeface="Arial" charset="0"/>
        </a:defRPr>
      </a:lvl6pPr>
      <a:lvl7pPr marL="912713" algn="ctr" defTabSz="454773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Corbel" pitchFamily="34" charset="0"/>
          <a:cs typeface="Arial" charset="0"/>
        </a:defRPr>
      </a:lvl7pPr>
      <a:lvl8pPr marL="1369080" algn="ctr" defTabSz="454773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Corbel" pitchFamily="34" charset="0"/>
          <a:cs typeface="Arial" charset="0"/>
        </a:defRPr>
      </a:lvl8pPr>
      <a:lvl9pPr marL="1825435" algn="ctr" defTabSz="454773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Corbel" pitchFamily="34" charset="0"/>
          <a:cs typeface="Arial" charset="0"/>
        </a:defRPr>
      </a:lvl9pPr>
    </p:titleStyle>
    <p:bodyStyle>
      <a:lvl1pPr marL="340689" indent="-340689" algn="l" defTabSz="454773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Humanst521 BT" pitchFamily="34" charset="0"/>
          <a:ea typeface="+mn-ea"/>
          <a:cs typeface="Arial"/>
        </a:defRPr>
      </a:lvl1pPr>
      <a:lvl2pPr marL="739995" indent="-283652" algn="l" defTabSz="454773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Humanst521 BT" pitchFamily="34" charset="0"/>
          <a:ea typeface="+mn-ea"/>
          <a:cs typeface="Arial"/>
        </a:defRPr>
      </a:lvl2pPr>
      <a:lvl3pPr marL="1139318" indent="-226587" algn="l" defTabSz="454773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Humanst521 BT" pitchFamily="34" charset="0"/>
          <a:ea typeface="+mn-ea"/>
          <a:cs typeface="Arial"/>
        </a:defRPr>
      </a:lvl3pPr>
      <a:lvl4pPr marL="1595666" indent="-226587" algn="l" defTabSz="454773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Humanst521 BT" pitchFamily="34" charset="0"/>
          <a:ea typeface="+mn-ea"/>
          <a:cs typeface="Arial"/>
        </a:defRPr>
      </a:lvl4pPr>
      <a:lvl5pPr marL="2052033" indent="-226587" algn="l" defTabSz="454773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Humanst521 BT" pitchFamily="34" charset="0"/>
          <a:ea typeface="+mn-ea"/>
          <a:cs typeface="Arial"/>
        </a:defRPr>
      </a:lvl5pPr>
      <a:lvl6pPr marL="2509673" indent="-228148" algn="l" defTabSz="45629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971" indent="-228148" algn="l" defTabSz="45629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280" indent="-228148" algn="l" defTabSz="45629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572" indent="-228148" algn="l" defTabSz="45629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2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94" algn="l" defTabSz="4562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06" algn="l" defTabSz="4562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15" algn="l" defTabSz="4562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15" algn="l" defTabSz="4562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15" algn="l" defTabSz="4562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27" algn="l" defTabSz="4562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28" algn="l" defTabSz="4562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29" algn="l" defTabSz="4562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307885" y="1124744"/>
            <a:ext cx="8543862" cy="48194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307886" y="1729905"/>
            <a:ext cx="8091653" cy="425024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307886" y="6356350"/>
            <a:ext cx="2282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87D81263-415E-F842-A2D0-D498F08AEC56}" type="datetime1">
              <a:rPr lang="sv-SE" smtClean="0"/>
              <a:pPr/>
              <a:t>2020-01-31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endParaRPr lang="sv-SE" dirty="0"/>
          </a:p>
        </p:txBody>
      </p:sp>
      <p:cxnSp>
        <p:nvCxnSpPr>
          <p:cNvPr id="8" name="Rak 7"/>
          <p:cNvCxnSpPr/>
          <p:nvPr/>
        </p:nvCxnSpPr>
        <p:spPr>
          <a:xfrm>
            <a:off x="307886" y="1649586"/>
            <a:ext cx="8543861" cy="158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Bildobjekt 8" descr="SciLifeLab_logotyp_gree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6136" y="177912"/>
            <a:ext cx="3152812" cy="1018840"/>
          </a:xfrm>
          <a:prstGeom prst="rect">
            <a:avLst/>
          </a:prstGeom>
        </p:spPr>
      </p:pic>
      <p:sp>
        <p:nvSpPr>
          <p:cNvPr id="12" name="textruta 11"/>
          <p:cNvSpPr txBox="1"/>
          <p:nvPr/>
        </p:nvSpPr>
        <p:spPr>
          <a:xfrm>
            <a:off x="5695907" y="413741"/>
            <a:ext cx="2703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633079" cy="84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079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1" r:id="rId5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pattern_star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835062"/>
            <a:ext cx="9144000" cy="4022938"/>
          </a:xfrm>
          <a:prstGeom prst="rect">
            <a:avLst/>
          </a:prstGeom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307885" y="1124744"/>
            <a:ext cx="8543862" cy="48194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307886" y="1729905"/>
            <a:ext cx="8091653" cy="425024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307886" y="6356350"/>
            <a:ext cx="2282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6D05C246-8E1E-4278-B121-D0BB8ABBE1EA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2020-01-31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Rak 7"/>
          <p:cNvCxnSpPr/>
          <p:nvPr/>
        </p:nvCxnSpPr>
        <p:spPr>
          <a:xfrm>
            <a:off x="307886" y="1649586"/>
            <a:ext cx="8543861" cy="158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Bildobjekt 8" descr="SciLifeLab_logotyp_gree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6136" y="177912"/>
            <a:ext cx="3152812" cy="1018840"/>
          </a:xfrm>
          <a:prstGeom prst="rect">
            <a:avLst/>
          </a:prstGeom>
        </p:spPr>
      </p:pic>
      <p:sp>
        <p:nvSpPr>
          <p:cNvPr id="12" name="textruta 11"/>
          <p:cNvSpPr txBox="1"/>
          <p:nvPr/>
        </p:nvSpPr>
        <p:spPr>
          <a:xfrm>
            <a:off x="5695907" y="413741"/>
            <a:ext cx="2703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dirty="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633079" cy="84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465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7" r:id="rId4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1473510" y="207284"/>
            <a:ext cx="5448108" cy="572089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307886" y="1173870"/>
            <a:ext cx="8543861" cy="495229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307886" y="6356350"/>
            <a:ext cx="2282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 defTabSz="457200"/>
            <a:fld id="{86D3A0A2-D79B-40C1-AB90-76B05B965638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457200"/>
              <a:t>2020-01-31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 defTabSz="457200"/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199" y="6356350"/>
            <a:ext cx="2298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 defTabSz="457200"/>
            <a:fld id="{97DED537-10C4-8C40-8E87-51060FF45365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1" name="Rak 10"/>
          <p:cNvCxnSpPr/>
          <p:nvPr/>
        </p:nvCxnSpPr>
        <p:spPr>
          <a:xfrm>
            <a:off x="307886" y="974117"/>
            <a:ext cx="8543861" cy="158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Bildobjekt 11" descr="SciLifeLab_logotyp_gree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2533" y="197952"/>
            <a:ext cx="1799214" cy="5814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83" y="188020"/>
            <a:ext cx="1147379" cy="59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019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307885" y="1124744"/>
            <a:ext cx="8543862" cy="48194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307886" y="1729905"/>
            <a:ext cx="8091653" cy="425024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307886" y="6356350"/>
            <a:ext cx="2282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87D81263-415E-F842-A2D0-D498F08AEC56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2020-01-31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Rak 7"/>
          <p:cNvCxnSpPr/>
          <p:nvPr/>
        </p:nvCxnSpPr>
        <p:spPr>
          <a:xfrm>
            <a:off x="307886" y="1649586"/>
            <a:ext cx="8543861" cy="158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Bildobjekt 8" descr="SciLifeLab_logotyp_green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96136" y="177912"/>
            <a:ext cx="3152812" cy="1018840"/>
          </a:xfrm>
          <a:prstGeom prst="rect">
            <a:avLst/>
          </a:prstGeom>
        </p:spPr>
      </p:pic>
      <p:sp>
        <p:nvSpPr>
          <p:cNvPr id="12" name="textruta 11"/>
          <p:cNvSpPr txBox="1"/>
          <p:nvPr/>
        </p:nvSpPr>
        <p:spPr>
          <a:xfrm>
            <a:off x="5695907" y="413741"/>
            <a:ext cx="2703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dirty="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633079" cy="84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318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1473510" y="207284"/>
            <a:ext cx="5448108" cy="572089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307886" y="1173870"/>
            <a:ext cx="8543861" cy="495229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307886" y="6356350"/>
            <a:ext cx="2282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 defTabSz="457200"/>
            <a:fld id="{F52FEAA5-A64F-41BB-B306-51D70BEB9215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457200"/>
              <a:t>2020-01-31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 defTabSz="457200"/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199" y="6356350"/>
            <a:ext cx="2298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 defTabSz="457200"/>
            <a:fld id="{97DED537-10C4-8C40-8E87-51060FF45365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1" name="Rak 10"/>
          <p:cNvCxnSpPr/>
          <p:nvPr/>
        </p:nvCxnSpPr>
        <p:spPr>
          <a:xfrm>
            <a:off x="307886" y="974117"/>
            <a:ext cx="8543861" cy="158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Bildobjekt 11" descr="SciLifeLab_logotyp_gree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2533" y="197952"/>
            <a:ext cx="1799214" cy="5814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83" y="188020"/>
            <a:ext cx="1147379" cy="59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290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307886" y="207284"/>
            <a:ext cx="6245313" cy="572089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307886" y="1173870"/>
            <a:ext cx="8543861" cy="495229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307886" y="6356350"/>
            <a:ext cx="2282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 defTabSz="457200"/>
            <a:fld id="{5912A5B3-F70C-C041-8E9F-31DE6412BBEC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457200"/>
              <a:t>2020-01-31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 defTabSz="457200"/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199" y="6356350"/>
            <a:ext cx="2298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 defTabSz="457200"/>
            <a:fld id="{97DED537-10C4-8C40-8E87-51060FF45365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1" name="Rak 10"/>
          <p:cNvCxnSpPr/>
          <p:nvPr userDrawn="1"/>
        </p:nvCxnSpPr>
        <p:spPr>
          <a:xfrm>
            <a:off x="307886" y="974117"/>
            <a:ext cx="8543861" cy="158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Bildobjekt 11" descr="SciLifeLab_logotyp_green.pn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2532" y="233737"/>
            <a:ext cx="1799214" cy="58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426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9" r:id="rId5"/>
    <p:sldLayoutId id="2147483980" r:id="rId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307885" y="1124744"/>
            <a:ext cx="8543862" cy="48194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307886" y="1729905"/>
            <a:ext cx="8091653" cy="425024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307886" y="6356350"/>
            <a:ext cx="2282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87D81263-415E-F842-A2D0-D498F08AEC56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2020-01-31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Rak 7"/>
          <p:cNvCxnSpPr/>
          <p:nvPr/>
        </p:nvCxnSpPr>
        <p:spPr>
          <a:xfrm>
            <a:off x="307886" y="1649586"/>
            <a:ext cx="8543861" cy="158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Bildobjekt 8" descr="SciLifeLab_logotyp_gree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6136" y="177912"/>
            <a:ext cx="3152812" cy="1018840"/>
          </a:xfrm>
          <a:prstGeom prst="rect">
            <a:avLst/>
          </a:prstGeom>
        </p:spPr>
      </p:pic>
      <p:sp>
        <p:nvSpPr>
          <p:cNvPr id="12" name="textruta 11"/>
          <p:cNvSpPr txBox="1"/>
          <p:nvPr/>
        </p:nvSpPr>
        <p:spPr>
          <a:xfrm>
            <a:off x="5695907" y="413741"/>
            <a:ext cx="2703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633079" cy="84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70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  <p:sldLayoutId id="2147483984" r:id="rId2"/>
    <p:sldLayoutId id="2147483985" r:id="rId3"/>
    <p:sldLayoutId id="2147483986" r:id="rId4"/>
    <p:sldLayoutId id="2147483988" r:id="rId5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9" tIns="45635" rIns="91269" bIns="45635" anchor="ctr"/>
          <a:lstStyle/>
          <a:p>
            <a:pPr algn="ctr" defTabSz="456294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39703"/>
            <a:ext cx="82296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57" tIns="45630" rIns="91257" bIns="4563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23938"/>
            <a:ext cx="8229600" cy="509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57" tIns="45630" rIns="91257" bIns="456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597353"/>
            <a:ext cx="9144000" cy="144016"/>
          </a:xfrm>
          <a:prstGeom prst="rect">
            <a:avLst/>
          </a:prstGeom>
          <a:solidFill>
            <a:srgbClr val="00632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69" tIns="45635" rIns="91269" bIns="45635" rtlCol="0" anchor="ctr"/>
          <a:lstStyle/>
          <a:p>
            <a:pPr algn="ctr" defTabSz="912713"/>
            <a:endParaRPr lang="en-GB">
              <a:solidFill>
                <a:srgbClr val="FFFFFF"/>
              </a:solidFill>
            </a:endParaRPr>
          </a:p>
        </p:txBody>
      </p:sp>
      <p:pic>
        <p:nvPicPr>
          <p:cNvPr id="9" name="Picture 8" descr="bilslogo2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7566743" y="5532076"/>
            <a:ext cx="1577293" cy="99326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498" y="6483386"/>
            <a:ext cx="457200" cy="365125"/>
          </a:xfrm>
          <a:prstGeom prst="rect">
            <a:avLst/>
          </a:prstGeom>
        </p:spPr>
        <p:txBody>
          <a:bodyPr vert="horz" lIns="91257" tIns="45630" rIns="91257" bIns="45630" rtlCol="0" anchor="ctr"/>
          <a:lstStyle>
            <a:lvl1pPr algn="r" defTabSz="456294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EF15D6EA-EBF7-4C2E-A1CC-C279B7E6D53A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692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hf hdr="0" ftr="0" dt="0"/>
  <p:txStyles>
    <p:titleStyle>
      <a:lvl1pPr algn="ctr" defTabSz="454773" rtl="0" eaLnBrk="1" fontAlgn="base" hangingPunct="1">
        <a:spcBef>
          <a:spcPct val="0"/>
        </a:spcBef>
        <a:spcAft>
          <a:spcPct val="0"/>
        </a:spcAft>
        <a:defRPr sz="4400" b="1" i="0" kern="1200">
          <a:solidFill>
            <a:srgbClr val="FFFF66"/>
          </a:solidFill>
          <a:latin typeface="Humanst521 BT" pitchFamily="34" charset="0"/>
          <a:ea typeface="+mj-ea"/>
          <a:cs typeface="Arial"/>
        </a:defRPr>
      </a:lvl1pPr>
      <a:lvl2pPr algn="ctr" defTabSz="454773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Corbel" pitchFamily="34" charset="0"/>
          <a:cs typeface="Arial" charset="0"/>
        </a:defRPr>
      </a:lvl2pPr>
      <a:lvl3pPr algn="ctr" defTabSz="454773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Corbel" pitchFamily="34" charset="0"/>
          <a:cs typeface="Arial" charset="0"/>
        </a:defRPr>
      </a:lvl3pPr>
      <a:lvl4pPr algn="ctr" defTabSz="454773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Corbel" pitchFamily="34" charset="0"/>
          <a:cs typeface="Arial" charset="0"/>
        </a:defRPr>
      </a:lvl4pPr>
      <a:lvl5pPr algn="ctr" defTabSz="454773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Corbel" pitchFamily="34" charset="0"/>
          <a:cs typeface="Arial" charset="0"/>
        </a:defRPr>
      </a:lvl5pPr>
      <a:lvl6pPr marL="456348" algn="ctr" defTabSz="454773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Corbel" pitchFamily="34" charset="0"/>
          <a:cs typeface="Arial" charset="0"/>
        </a:defRPr>
      </a:lvl6pPr>
      <a:lvl7pPr marL="912713" algn="ctr" defTabSz="454773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Corbel" pitchFamily="34" charset="0"/>
          <a:cs typeface="Arial" charset="0"/>
        </a:defRPr>
      </a:lvl7pPr>
      <a:lvl8pPr marL="1369080" algn="ctr" defTabSz="454773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Corbel" pitchFamily="34" charset="0"/>
          <a:cs typeface="Arial" charset="0"/>
        </a:defRPr>
      </a:lvl8pPr>
      <a:lvl9pPr marL="1825435" algn="ctr" defTabSz="454773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Corbel" pitchFamily="34" charset="0"/>
          <a:cs typeface="Arial" charset="0"/>
        </a:defRPr>
      </a:lvl9pPr>
    </p:titleStyle>
    <p:bodyStyle>
      <a:lvl1pPr marL="340689" indent="-340689" algn="l" defTabSz="454773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Humanst521 BT" pitchFamily="34" charset="0"/>
          <a:ea typeface="+mn-ea"/>
          <a:cs typeface="Arial"/>
        </a:defRPr>
      </a:lvl1pPr>
      <a:lvl2pPr marL="739995" indent="-283652" algn="l" defTabSz="454773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Humanst521 BT" pitchFamily="34" charset="0"/>
          <a:ea typeface="+mn-ea"/>
          <a:cs typeface="Arial"/>
        </a:defRPr>
      </a:lvl2pPr>
      <a:lvl3pPr marL="1139318" indent="-226587" algn="l" defTabSz="454773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Humanst521 BT" pitchFamily="34" charset="0"/>
          <a:ea typeface="+mn-ea"/>
          <a:cs typeface="Arial"/>
        </a:defRPr>
      </a:lvl3pPr>
      <a:lvl4pPr marL="1595666" indent="-226587" algn="l" defTabSz="454773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Humanst521 BT" pitchFamily="34" charset="0"/>
          <a:ea typeface="+mn-ea"/>
          <a:cs typeface="Arial"/>
        </a:defRPr>
      </a:lvl4pPr>
      <a:lvl5pPr marL="2052033" indent="-226587" algn="l" defTabSz="454773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Humanst521 BT" pitchFamily="34" charset="0"/>
          <a:ea typeface="+mn-ea"/>
          <a:cs typeface="Arial"/>
        </a:defRPr>
      </a:lvl5pPr>
      <a:lvl6pPr marL="2509673" indent="-228148" algn="l" defTabSz="45629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971" indent="-228148" algn="l" defTabSz="45629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280" indent="-228148" algn="l" defTabSz="45629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572" indent="-228148" algn="l" defTabSz="45629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2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94" algn="l" defTabSz="4562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06" algn="l" defTabSz="4562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15" algn="l" defTabSz="4562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15" algn="l" defTabSz="4562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15" algn="l" defTabSz="4562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27" algn="l" defTabSz="4562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28" algn="l" defTabSz="4562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29" algn="l" defTabSz="4562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/>
          <p:cNvSpPr/>
          <p:nvPr userDrawn="1"/>
        </p:nvSpPr>
        <p:spPr>
          <a:xfrm>
            <a:off x="0" y="-38266"/>
            <a:ext cx="9144000" cy="6896265"/>
          </a:xfrm>
          <a:prstGeom prst="rect">
            <a:avLst/>
          </a:prstGeom>
          <a:solidFill>
            <a:srgbClr val="88C9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sv-SE">
              <a:solidFill>
                <a:prstClr val="white"/>
              </a:solidFill>
            </a:endParaRPr>
          </a:p>
        </p:txBody>
      </p:sp>
      <p:cxnSp>
        <p:nvCxnSpPr>
          <p:cNvPr id="8" name="Rak 7"/>
          <p:cNvCxnSpPr/>
          <p:nvPr userDrawn="1"/>
        </p:nvCxnSpPr>
        <p:spPr>
          <a:xfrm>
            <a:off x="307886" y="1521741"/>
            <a:ext cx="8543861" cy="1588"/>
          </a:xfrm>
          <a:prstGeom prst="line">
            <a:avLst/>
          </a:prstGeom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ruta 11"/>
          <p:cNvSpPr txBox="1"/>
          <p:nvPr userDrawn="1"/>
        </p:nvSpPr>
        <p:spPr>
          <a:xfrm>
            <a:off x="5695907" y="413741"/>
            <a:ext cx="2703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sv-SE" dirty="0">
              <a:solidFill>
                <a:prstClr val="black"/>
              </a:solidFill>
            </a:endParaRPr>
          </a:p>
        </p:txBody>
      </p:sp>
      <p:pic>
        <p:nvPicPr>
          <p:cNvPr id="17" name="Bildobjekt 16" descr="SciLifeLab_logotyp_whit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52531" y="233737"/>
            <a:ext cx="1799215" cy="581421"/>
          </a:xfrm>
          <a:prstGeom prst="rect">
            <a:avLst/>
          </a:prstGeom>
        </p:spPr>
      </p:pic>
      <p:pic>
        <p:nvPicPr>
          <p:cNvPr id="19" name="Bildobjekt 18" descr="pattern_DNA.png"/>
          <p:cNvPicPr>
            <a:picLocks noChangeAspect="1"/>
          </p:cNvPicPr>
          <p:nvPr userDrawn="1"/>
        </p:nvPicPr>
        <p:blipFill>
          <a:blip r:embed="rId4"/>
          <a:srcRect l="16309" r="52907" b="38300"/>
          <a:stretch>
            <a:fillRect/>
          </a:stretch>
        </p:blipFill>
        <p:spPr>
          <a:xfrm>
            <a:off x="0" y="2262966"/>
            <a:ext cx="9144000" cy="459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470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b="1" i="0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FFFFFF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FFFFFF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FFFFFF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pattern_start.png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2835062"/>
            <a:ext cx="9144000" cy="4022938"/>
          </a:xfrm>
          <a:prstGeom prst="rect">
            <a:avLst/>
          </a:prstGeom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307885" y="1785007"/>
            <a:ext cx="6773513" cy="120461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307887" y="2989617"/>
            <a:ext cx="6773512" cy="299053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307886" y="6356350"/>
            <a:ext cx="2282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 defTabSz="457200"/>
            <a:fld id="{87D81263-415E-F842-A2D0-D498F08AEC56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457200"/>
              <a:t>2020-01-31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 defTabSz="457200"/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Rak 7"/>
          <p:cNvCxnSpPr/>
          <p:nvPr userDrawn="1"/>
        </p:nvCxnSpPr>
        <p:spPr>
          <a:xfrm>
            <a:off x="307886" y="1649586"/>
            <a:ext cx="8543861" cy="158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ruta 11"/>
          <p:cNvSpPr txBox="1"/>
          <p:nvPr userDrawn="1"/>
        </p:nvSpPr>
        <p:spPr>
          <a:xfrm>
            <a:off x="5695907" y="413741"/>
            <a:ext cx="2703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sv-SE" dirty="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85" y="101456"/>
            <a:ext cx="3976083" cy="143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897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9" r:id="rId3"/>
    <p:sldLayoutId id="2147483741" r:id="rId4"/>
    <p:sldLayoutId id="2147483823" r:id="rId5"/>
    <p:sldLayoutId id="2147483824" r:id="rId6"/>
    <p:sldLayoutId id="2147483827" r:id="rId7"/>
    <p:sldLayoutId id="2147483831" r:id="rId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/>
          <p:cNvSpPr/>
          <p:nvPr/>
        </p:nvSpPr>
        <p:spPr>
          <a:xfrm>
            <a:off x="0" y="-38266"/>
            <a:ext cx="9144000" cy="6896265"/>
          </a:xfrm>
          <a:prstGeom prst="rect">
            <a:avLst/>
          </a:prstGeom>
          <a:solidFill>
            <a:srgbClr val="88C9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sv-SE">
              <a:solidFill>
                <a:prstClr val="white"/>
              </a:solidFill>
            </a:endParaRPr>
          </a:p>
        </p:txBody>
      </p:sp>
      <p:cxnSp>
        <p:nvCxnSpPr>
          <p:cNvPr id="8" name="Rak 7"/>
          <p:cNvCxnSpPr/>
          <p:nvPr/>
        </p:nvCxnSpPr>
        <p:spPr>
          <a:xfrm>
            <a:off x="307886" y="1521741"/>
            <a:ext cx="8543861" cy="1588"/>
          </a:xfrm>
          <a:prstGeom prst="line">
            <a:avLst/>
          </a:prstGeom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ruta 11"/>
          <p:cNvSpPr txBox="1"/>
          <p:nvPr/>
        </p:nvSpPr>
        <p:spPr>
          <a:xfrm>
            <a:off x="5695907" y="413741"/>
            <a:ext cx="2703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sv-SE" dirty="0">
              <a:solidFill>
                <a:prstClr val="black"/>
              </a:solidFill>
            </a:endParaRPr>
          </a:p>
        </p:txBody>
      </p:sp>
      <p:pic>
        <p:nvPicPr>
          <p:cNvPr id="17" name="Bildobjekt 16" descr="SciLifeLab_logotyp_whit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2531" y="233737"/>
            <a:ext cx="1799215" cy="581421"/>
          </a:xfrm>
          <a:prstGeom prst="rect">
            <a:avLst/>
          </a:prstGeom>
        </p:spPr>
      </p:pic>
      <p:pic>
        <p:nvPicPr>
          <p:cNvPr id="19" name="Bildobjekt 18" descr="pattern_DNA.png"/>
          <p:cNvPicPr>
            <a:picLocks noChangeAspect="1"/>
          </p:cNvPicPr>
          <p:nvPr/>
        </p:nvPicPr>
        <p:blipFill>
          <a:blip r:embed="rId7"/>
          <a:srcRect l="16309" r="52907" b="38300"/>
          <a:stretch>
            <a:fillRect/>
          </a:stretch>
        </p:blipFill>
        <p:spPr>
          <a:xfrm>
            <a:off x="0" y="2262966"/>
            <a:ext cx="9144000" cy="45950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886" y="233737"/>
            <a:ext cx="1633079" cy="98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960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828" r:id="rId2"/>
    <p:sldLayoutId id="2147483829" r:id="rId3"/>
    <p:sldLayoutId id="2147483830" r:id="rId4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b="1" i="0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FFFFFF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FFFFFF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FFFFFF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764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44210"/>
            <a:ext cx="8229600" cy="765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</a:t>
            </a:r>
            <a:r>
              <a:rPr lang="sv-SE" dirty="0" err="1"/>
              <a:t>title</a:t>
            </a:r>
            <a:r>
              <a:rPr lang="sv-SE" dirty="0"/>
              <a:t>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923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34214"/>
            <a:ext cx="2133600" cy="1872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Trebuchet MS"/>
              </a:defRPr>
            </a:lvl1pPr>
          </a:lstStyle>
          <a:p>
            <a:pPr defTabSz="457200"/>
            <a:fld id="{CC52CB9B-80B9-D04C-8DE3-07FC892067A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1/31/20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34214"/>
            <a:ext cx="2895600" cy="1872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Trebuchet MS"/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34214"/>
            <a:ext cx="2133600" cy="1872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rebuchet MS"/>
              </a:defRPr>
            </a:lvl1pPr>
          </a:lstStyle>
          <a:p>
            <a:pPr defTabSz="457200"/>
            <a:fld id="{673AB269-8139-F448-ACCD-CB6F799ACD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055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7373D7"/>
          </a:solidFill>
          <a:latin typeface="Trebuchet MS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Trebuchet MS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50000"/>
              <a:lumOff val="50000"/>
            </a:schemeClr>
          </a:solidFill>
          <a:latin typeface="Trebuchet MS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Trebuchet MS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>
              <a:lumMod val="50000"/>
              <a:lumOff val="50000"/>
            </a:schemeClr>
          </a:solidFill>
          <a:latin typeface="Trebuchet MS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>
              <a:lumMod val="50000"/>
              <a:lumOff val="50000"/>
            </a:schemeClr>
          </a:solidFill>
          <a:latin typeface="Trebuchet MS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pattern_start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2835062"/>
            <a:ext cx="9144000" cy="4022938"/>
          </a:xfrm>
          <a:prstGeom prst="rect">
            <a:avLst/>
          </a:prstGeom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307885" y="1785007"/>
            <a:ext cx="6773513" cy="120461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307887" y="2989617"/>
            <a:ext cx="6773512" cy="299053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307886" y="6356350"/>
            <a:ext cx="2282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 defTabSz="457200"/>
            <a:fld id="{87D81263-415E-F842-A2D0-D498F08AEC56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457200"/>
              <a:t>2020-01-31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 defTabSz="457200"/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Rak 7"/>
          <p:cNvCxnSpPr/>
          <p:nvPr userDrawn="1"/>
        </p:nvCxnSpPr>
        <p:spPr>
          <a:xfrm>
            <a:off x="307886" y="1649586"/>
            <a:ext cx="8543861" cy="158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Bildobjekt 8" descr="SciLifeLab_logotyp_green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07887" y="358772"/>
            <a:ext cx="3152812" cy="1018840"/>
          </a:xfrm>
          <a:prstGeom prst="rect">
            <a:avLst/>
          </a:prstGeom>
        </p:spPr>
      </p:pic>
      <p:sp>
        <p:nvSpPr>
          <p:cNvPr id="12" name="textruta 11"/>
          <p:cNvSpPr txBox="1"/>
          <p:nvPr userDrawn="1"/>
        </p:nvSpPr>
        <p:spPr>
          <a:xfrm>
            <a:off x="5695907" y="413741"/>
            <a:ext cx="2703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sv-S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497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/>
          <p:cNvSpPr/>
          <p:nvPr/>
        </p:nvSpPr>
        <p:spPr>
          <a:xfrm>
            <a:off x="0" y="-38266"/>
            <a:ext cx="9144000" cy="6896265"/>
          </a:xfrm>
          <a:prstGeom prst="rect">
            <a:avLst/>
          </a:prstGeom>
          <a:solidFill>
            <a:srgbClr val="88C9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8" name="Rak 7"/>
          <p:cNvCxnSpPr/>
          <p:nvPr/>
        </p:nvCxnSpPr>
        <p:spPr>
          <a:xfrm>
            <a:off x="307886" y="1521741"/>
            <a:ext cx="8543861" cy="1588"/>
          </a:xfrm>
          <a:prstGeom prst="line">
            <a:avLst/>
          </a:prstGeom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ruta 11"/>
          <p:cNvSpPr txBox="1"/>
          <p:nvPr/>
        </p:nvSpPr>
        <p:spPr>
          <a:xfrm>
            <a:off x="5695907" y="413741"/>
            <a:ext cx="2703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  <p:pic>
        <p:nvPicPr>
          <p:cNvPr id="17" name="Bildobjekt 16" descr="SciLifeLab_logotyp_whit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2531" y="233737"/>
            <a:ext cx="1799215" cy="581421"/>
          </a:xfrm>
          <a:prstGeom prst="rect">
            <a:avLst/>
          </a:prstGeom>
        </p:spPr>
      </p:pic>
      <p:pic>
        <p:nvPicPr>
          <p:cNvPr id="19" name="Bildobjekt 18" descr="pattern_DNA.png"/>
          <p:cNvPicPr>
            <a:picLocks noChangeAspect="1"/>
          </p:cNvPicPr>
          <p:nvPr/>
        </p:nvPicPr>
        <p:blipFill>
          <a:blip r:embed="rId6"/>
          <a:srcRect l="16309" r="52907" b="38300"/>
          <a:stretch>
            <a:fillRect/>
          </a:stretch>
        </p:blipFill>
        <p:spPr>
          <a:xfrm>
            <a:off x="0" y="2262966"/>
            <a:ext cx="9144000" cy="4595034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179512" y="213715"/>
            <a:ext cx="1872208" cy="1035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86" y="303617"/>
            <a:ext cx="1633079" cy="84516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841343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b="1" i="0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FFFFFF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FFFFFF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FFFFFF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pattern_star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835062"/>
            <a:ext cx="9144000" cy="4022938"/>
          </a:xfrm>
          <a:prstGeom prst="rect">
            <a:avLst/>
          </a:prstGeom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307885" y="1124744"/>
            <a:ext cx="8543862" cy="48194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307886" y="1729905"/>
            <a:ext cx="8091653" cy="425024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307886" y="6356350"/>
            <a:ext cx="2282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87D81263-415E-F842-A2D0-D498F08AEC56}" type="datetime1">
              <a:rPr lang="sv-SE" smtClean="0"/>
              <a:pPr/>
              <a:t>2020-01-31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endParaRPr lang="sv-SE" dirty="0"/>
          </a:p>
        </p:txBody>
      </p:sp>
      <p:cxnSp>
        <p:nvCxnSpPr>
          <p:cNvPr id="8" name="Rak 7"/>
          <p:cNvCxnSpPr/>
          <p:nvPr/>
        </p:nvCxnSpPr>
        <p:spPr>
          <a:xfrm>
            <a:off x="307886" y="1649586"/>
            <a:ext cx="8543861" cy="158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Bildobjekt 8" descr="SciLifeLab_logotyp_gree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6136" y="177912"/>
            <a:ext cx="3152812" cy="1018840"/>
          </a:xfrm>
          <a:prstGeom prst="rect">
            <a:avLst/>
          </a:prstGeom>
        </p:spPr>
      </p:pic>
      <p:sp>
        <p:nvSpPr>
          <p:cNvPr id="12" name="textruta 11"/>
          <p:cNvSpPr txBox="1"/>
          <p:nvPr/>
        </p:nvSpPr>
        <p:spPr>
          <a:xfrm>
            <a:off x="5695907" y="413741"/>
            <a:ext cx="2703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633079" cy="84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565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4" r:id="rId4"/>
    <p:sldLayoutId id="2147483893" r:id="rId5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8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bis.se/training/events.html" TargetMode="External"/><Relationship Id="rId2" Type="http://schemas.openxmlformats.org/officeDocument/2006/relationships/hyperlink" Target="http://www.scilifelab.se/education/courses/" TargetMode="Externa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http://www.scilifelab.se/education/mentorship/the-swedish-bioinformatics-advisory-program/" TargetMode="External"/><Relationship Id="rId1" Type="http://schemas.openxmlformats.org/officeDocument/2006/relationships/slideLayout" Target="../slideLayouts/slideLayout84.xml"/><Relationship Id="rId4" Type="http://schemas.openxmlformats.org/officeDocument/2006/relationships/chart" Target="../charts/char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image" Target="../media/image73.png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5" Type="http://schemas.openxmlformats.org/officeDocument/2006/relationships/image" Target="../media/image86.png"/><Relationship Id="rId10" Type="http://schemas.openxmlformats.org/officeDocument/2006/relationships/image" Target="../media/image81.png"/><Relationship Id="rId4" Type="http://schemas.openxmlformats.org/officeDocument/2006/relationships/image" Target="../media/image75.jpeg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nbis.se/support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50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/>
          <p:cNvSpPr>
            <a:spLocks noGrp="1"/>
          </p:cNvSpPr>
          <p:nvPr>
            <p:ph type="ctrTitle" idx="4294967295"/>
          </p:nvPr>
        </p:nvSpPr>
        <p:spPr>
          <a:xfrm>
            <a:off x="611560" y="1988840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sv-SE" sz="3200" dirty="0"/>
              <a:t>SciLifeLab </a:t>
            </a:r>
            <a:r>
              <a:rPr lang="sv-SE" sz="3200" dirty="0" err="1"/>
              <a:t>Bioinformatics</a:t>
            </a:r>
            <a:r>
              <a:rPr lang="sv-SE" sz="3200" dirty="0"/>
              <a:t> </a:t>
            </a:r>
            <a:r>
              <a:rPr lang="sv-SE" sz="3200" dirty="0" err="1"/>
              <a:t>Platform</a:t>
            </a:r>
            <a:br>
              <a:rPr lang="sv-SE" sz="3200" dirty="0"/>
            </a:br>
            <a:r>
              <a:rPr lang="sv-SE" sz="2000" b="0" dirty="0"/>
              <a:t>National </a:t>
            </a:r>
            <a:r>
              <a:rPr lang="sv-SE" sz="2000" b="0" dirty="0" err="1"/>
              <a:t>Bioinformatics</a:t>
            </a:r>
            <a:r>
              <a:rPr lang="sv-SE" sz="2000" b="0" dirty="0"/>
              <a:t> </a:t>
            </a:r>
            <a:r>
              <a:rPr lang="sv-SE" sz="2000" b="0" dirty="0" err="1"/>
              <a:t>Infrastructure</a:t>
            </a:r>
            <a:r>
              <a:rPr lang="sv-SE" sz="2000" b="0" dirty="0"/>
              <a:t> Sweden (NBIS)</a:t>
            </a:r>
            <a:br>
              <a:rPr lang="sv-SE" sz="2000" b="0" dirty="0"/>
            </a:br>
            <a:r>
              <a:rPr lang="sv-SE" sz="2000" b="0" dirty="0" err="1"/>
              <a:t>www.nbis.se</a:t>
            </a:r>
            <a:endParaRPr lang="sv-SE" sz="2000" b="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4294967295"/>
          </p:nvPr>
        </p:nvSpPr>
        <p:spPr>
          <a:xfrm>
            <a:off x="611560" y="3789040"/>
            <a:ext cx="7488832" cy="23762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2400" i="1" dirty="0"/>
              <a:t>Björn Nystedt</a:t>
            </a:r>
          </a:p>
          <a:p>
            <a:pPr marL="0" indent="0">
              <a:buNone/>
            </a:pPr>
            <a:r>
              <a:rPr lang="sv-SE" sz="2400" i="1" dirty="0" err="1"/>
              <a:t>bjorn.nystedt@scilifelab.se</a:t>
            </a:r>
            <a:endParaRPr lang="sv-SE" sz="2400" i="1" dirty="0"/>
          </a:p>
          <a:p>
            <a:pPr marL="0" indent="0">
              <a:buNone/>
            </a:pPr>
            <a:r>
              <a:rPr lang="sv-SE" sz="2400" i="1" dirty="0"/>
              <a:t>Manager, </a:t>
            </a:r>
            <a:r>
              <a:rPr lang="sv-SE" sz="2400" i="1" dirty="0" err="1"/>
              <a:t>Bioinformatics</a:t>
            </a:r>
            <a:r>
              <a:rPr lang="sv-SE" sz="2400" i="1" dirty="0"/>
              <a:t> Long-term Support (WABI)</a:t>
            </a:r>
          </a:p>
          <a:p>
            <a:pPr marL="0" indent="0">
              <a:buNone/>
            </a:pPr>
            <a:endParaRPr lang="sv-SE" sz="2400" i="1" dirty="0"/>
          </a:p>
        </p:txBody>
      </p:sp>
    </p:spTree>
    <p:extLst>
      <p:ext uri="{BB962C8B-B14F-4D97-AF65-F5344CB8AC3E}">
        <p14:creationId xmlns:p14="http://schemas.microsoft.com/office/powerpoint/2010/main" val="1006108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980" y="207284"/>
            <a:ext cx="5354276" cy="635149"/>
          </a:xfrm>
        </p:spPr>
        <p:txBody>
          <a:bodyPr/>
          <a:lstStyle/>
          <a:p>
            <a:pPr algn="ctr"/>
            <a:r>
              <a:rPr lang="sv-SE" dirty="0"/>
              <a:t>Support form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ED537-10C4-8C40-8E87-51060FF45365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AE4DAC-58EF-A74E-BBE0-C5B1F9A15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556792"/>
            <a:ext cx="6891389" cy="5406082"/>
          </a:xfrm>
          <a:prstGeom prst="rect">
            <a:avLst/>
          </a:prstGeom>
          <a:ln w="76200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16118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val 36"/>
          <p:cNvSpPr/>
          <p:nvPr/>
        </p:nvSpPr>
        <p:spPr>
          <a:xfrm>
            <a:off x="3141714" y="644320"/>
            <a:ext cx="3003063" cy="275565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5364385" y="1561117"/>
            <a:ext cx="3003063" cy="275565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531841" y="3879267"/>
            <a:ext cx="3003063" cy="275565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1775218" y="3902789"/>
            <a:ext cx="3003063" cy="275565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872793" y="1693417"/>
            <a:ext cx="3003063" cy="275565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761" y="555085"/>
            <a:ext cx="8229600" cy="1143000"/>
          </a:xfrm>
        </p:spPr>
        <p:txBody>
          <a:bodyPr>
            <a:noAutofit/>
          </a:bodyPr>
          <a:lstStyle/>
          <a:p>
            <a:r>
              <a:rPr lang="sv-SE" sz="2500" dirty="0" err="1"/>
              <a:t>Bioinformatics</a:t>
            </a:r>
            <a:r>
              <a:rPr lang="sv-SE" sz="2500" dirty="0"/>
              <a:t> support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563888" y="3625279"/>
            <a:ext cx="20890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 ~100 new projects/year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2809" y="2207448"/>
            <a:ext cx="2017546" cy="151315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653060" y="3733837"/>
            <a:ext cx="1223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Genomics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6995" y="985880"/>
            <a:ext cx="1414883" cy="153025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928769" y="2524369"/>
            <a:ext cx="1339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Proteomics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1656" y="4617202"/>
            <a:ext cx="2337901" cy="117745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309056" y="5782798"/>
            <a:ext cx="1608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Metabolomics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366736" y="5676411"/>
            <a:ext cx="1403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Biostatistics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4913" y="4868568"/>
            <a:ext cx="2598412" cy="7699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3896" y="2273425"/>
            <a:ext cx="2367637" cy="1192697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5918449" y="3418206"/>
            <a:ext cx="1865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Systems biology</a:t>
            </a:r>
          </a:p>
        </p:txBody>
      </p:sp>
    </p:spTree>
    <p:extLst>
      <p:ext uri="{BB962C8B-B14F-4D97-AF65-F5344CB8AC3E}">
        <p14:creationId xmlns:p14="http://schemas.microsoft.com/office/powerpoint/2010/main" val="1833332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5039" y="585348"/>
            <a:ext cx="6245313" cy="572089"/>
          </a:xfrm>
        </p:spPr>
        <p:txBody>
          <a:bodyPr>
            <a:normAutofit/>
          </a:bodyPr>
          <a:lstStyle/>
          <a:p>
            <a:r>
              <a:rPr lang="en-US" sz="2500" dirty="0"/>
              <a:t>Genome assembly and annotation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ED537-10C4-8C40-8E87-51060FF45365}" type="slidenum">
              <a:rPr lang="sv-SE" smtClean="0"/>
              <a:pPr/>
              <a:t>12</a:t>
            </a:fld>
            <a:endParaRPr lang="sv-SE"/>
          </a:p>
        </p:txBody>
      </p:sp>
      <p:sp>
        <p:nvSpPr>
          <p:cNvPr id="8" name="TextBox 7"/>
          <p:cNvSpPr txBox="1"/>
          <p:nvPr/>
        </p:nvSpPr>
        <p:spPr>
          <a:xfrm>
            <a:off x="260649" y="5023573"/>
            <a:ext cx="414728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/>
              <a:t>10 - 20 projects per year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Highly specialized staff and robust pipelines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Tight user interaction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Numerous manual and semi-manual QC steps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Supports ENA submission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Editable user interface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98829" y="5459769"/>
            <a:ext cx="3349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Cost effective with high quality!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65540"/>
            <a:ext cx="738251" cy="8431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922324" y="670933"/>
            <a:ext cx="10485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Henrik</a:t>
            </a:r>
            <a:r>
              <a:rPr lang="en-US" sz="1200" dirty="0"/>
              <a:t> Lantz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58" y="1157437"/>
            <a:ext cx="7538383" cy="345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195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886" y="473844"/>
            <a:ext cx="6245313" cy="572089"/>
          </a:xfrm>
        </p:spPr>
        <p:txBody>
          <a:bodyPr/>
          <a:lstStyle/>
          <a:p>
            <a:r>
              <a:rPr lang="en-US" dirty="0"/>
              <a:t>Training and tools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ED537-10C4-8C40-8E87-51060FF45365}" type="slidenum">
              <a:rPr lang="sv-SE" smtClean="0"/>
              <a:pPr/>
              <a:t>13</a:t>
            </a:fld>
            <a:endParaRPr lang="sv-S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6148" y="1820576"/>
            <a:ext cx="2189638" cy="6914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1745" y="3069037"/>
            <a:ext cx="806975" cy="12860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361" y="3239000"/>
            <a:ext cx="1937752" cy="11278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9175" y="4770783"/>
            <a:ext cx="1222570" cy="1409758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5225714" y="4945740"/>
            <a:ext cx="2871831" cy="1287478"/>
            <a:chOff x="5377429" y="1024509"/>
            <a:chExt cx="2871831" cy="128747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33413" y="1317111"/>
              <a:ext cx="836160" cy="60336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 t="24029" r="64737" b="23438"/>
            <a:stretch/>
          </p:blipFill>
          <p:spPr>
            <a:xfrm>
              <a:off x="6280968" y="1024509"/>
              <a:ext cx="693005" cy="695296"/>
            </a:xfrm>
            <a:prstGeom prst="rect">
              <a:avLst/>
            </a:prstGeom>
          </p:spPr>
        </p:pic>
        <p:grpSp>
          <p:nvGrpSpPr>
            <p:cNvPr id="29" name="Group 28"/>
            <p:cNvGrpSpPr/>
            <p:nvPr/>
          </p:nvGrpSpPr>
          <p:grpSpPr>
            <a:xfrm>
              <a:off x="7050544" y="1376909"/>
              <a:ext cx="1198716" cy="872067"/>
              <a:chOff x="7197575" y="1181542"/>
              <a:chExt cx="1262186" cy="934787"/>
            </a:xfrm>
          </p:grpSpPr>
          <p:pic>
            <p:nvPicPr>
              <p:cNvPr id="26" name="Picture 4" descr="elated image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942"/>
              <a:stretch/>
            </p:blipFill>
            <p:spPr bwMode="auto">
              <a:xfrm>
                <a:off x="7266019" y="1181542"/>
                <a:ext cx="956440" cy="9347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7197575" y="1756150"/>
                <a:ext cx="1262186" cy="2309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Engravers MT"/>
                    <a:cs typeface="Engravers MT"/>
                  </a:rPr>
                  <a:t>Grapevine</a:t>
                </a:r>
              </a:p>
            </p:txBody>
          </p:sp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65288" y="1575831"/>
              <a:ext cx="925921" cy="736156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5377429" y="1857770"/>
              <a:ext cx="86433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>
                  <a:latin typeface="Georgia"/>
                  <a:cs typeface="Georgia"/>
                </a:rPr>
                <a:t>IgDiscover</a:t>
              </a:r>
              <a:endParaRPr lang="en-US" sz="1100" dirty="0">
                <a:latin typeface="Georgia"/>
                <a:cs typeface="Georgia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014617" y="1121078"/>
              <a:ext cx="854110" cy="368484"/>
            </a:xfrm>
            <a:prstGeom prst="rect">
              <a:avLst/>
            </a:prstGeom>
          </p:spPr>
        </p:pic>
      </p:grpSp>
      <p:sp>
        <p:nvSpPr>
          <p:cNvPr id="32" name="Rounded Rectangle 31"/>
          <p:cNvSpPr/>
          <p:nvPr/>
        </p:nvSpPr>
        <p:spPr>
          <a:xfrm>
            <a:off x="2539241" y="2690058"/>
            <a:ext cx="1694255" cy="30851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Hands-on workshops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33784" y="4401630"/>
            <a:ext cx="2267730" cy="30355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PhD mentoring program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2453283" y="6224860"/>
            <a:ext cx="1968357" cy="30851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Summer School Visby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5539991" y="6194258"/>
            <a:ext cx="1968357" cy="30851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Spin-off tools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5286004" y="2676237"/>
            <a:ext cx="2221374" cy="30851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Cancer Genomics Workflow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236744" y="4395786"/>
            <a:ext cx="2608282" cy="30851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1000 Swedish Genomes resource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1"/>
          <a:srcRect t="43097" r="56018" b="23750"/>
          <a:stretch/>
        </p:blipFill>
        <p:spPr>
          <a:xfrm>
            <a:off x="2236848" y="1310577"/>
            <a:ext cx="2380741" cy="134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329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page</a:t>
            </a:r>
          </a:p>
        </p:txBody>
      </p:sp>
      <p:pic>
        <p:nvPicPr>
          <p:cNvPr id="5" name="Content Placeholder 4" descr="Screen Shot 2017-02-01 at 21.20.30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" t="874" r="-625" b="6961"/>
          <a:stretch/>
        </p:blipFill>
        <p:spPr>
          <a:xfrm>
            <a:off x="323528" y="1124744"/>
            <a:ext cx="8820472" cy="486049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ED537-10C4-8C40-8E87-51060FF45365}" type="slidenum">
              <a:rPr lang="sv-SE" smtClean="0">
                <a:solidFill>
                  <a:prstClr val="black"/>
                </a:solidFill>
              </a:rPr>
              <a:pPr/>
              <a:t>14</a:t>
            </a:fld>
            <a:endParaRPr lang="sv-S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5880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395758" y="1091693"/>
            <a:ext cx="5330768" cy="31527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886" y="552655"/>
            <a:ext cx="6640378" cy="572089"/>
          </a:xfrm>
        </p:spPr>
        <p:txBody>
          <a:bodyPr>
            <a:normAutofit fontScale="90000"/>
          </a:bodyPr>
          <a:lstStyle/>
          <a:p>
            <a:r>
              <a:rPr lang="en-US" dirty="0"/>
              <a:t>National PhD level bioinformatics courses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ED537-10C4-8C40-8E87-51060FF45365}" type="slidenum">
              <a:rPr lang="sv-SE" smtClean="0"/>
              <a:pPr/>
              <a:t>15</a:t>
            </a:fld>
            <a:endParaRPr lang="sv-SE"/>
          </a:p>
        </p:txBody>
      </p:sp>
      <p:sp>
        <p:nvSpPr>
          <p:cNvPr id="4" name="Rectangle 3"/>
          <p:cNvSpPr/>
          <p:nvPr/>
        </p:nvSpPr>
        <p:spPr>
          <a:xfrm>
            <a:off x="307886" y="1513432"/>
            <a:ext cx="7992386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Introduction to omics data analysis</a:t>
            </a:r>
          </a:p>
          <a:p>
            <a:r>
              <a:rPr lang="en-US" sz="1400" dirty="0"/>
              <a:t>4 x Introduction to Bioinformatics using NGS data, 5 days  (Manfred </a:t>
            </a:r>
            <a:r>
              <a:rPr lang="en-US" sz="1400" dirty="0" err="1"/>
              <a:t>Grabherr</a:t>
            </a:r>
            <a:r>
              <a:rPr lang="en-US" sz="1400" dirty="0"/>
              <a:t>)</a:t>
            </a:r>
          </a:p>
          <a:p>
            <a:r>
              <a:rPr lang="en-US" sz="1400" dirty="0"/>
              <a:t>1 x Omics data analysis, 10 days (Erik </a:t>
            </a:r>
            <a:r>
              <a:rPr lang="en-US" sz="1400" dirty="0" err="1"/>
              <a:t>Fredlund</a:t>
            </a:r>
            <a:r>
              <a:rPr lang="en-US" sz="1400" dirty="0"/>
              <a:t>, Lukas </a:t>
            </a:r>
            <a:r>
              <a:rPr lang="en-US" sz="1400" dirty="0" err="1"/>
              <a:t>Orre</a:t>
            </a:r>
            <a:r>
              <a:rPr lang="en-US" sz="1400" dirty="0"/>
              <a:t>)</a:t>
            </a:r>
          </a:p>
          <a:p>
            <a:endParaRPr lang="en-US" sz="1400" dirty="0"/>
          </a:p>
          <a:p>
            <a:r>
              <a:rPr lang="en-US" sz="1400" b="1" dirty="0"/>
              <a:t>Advanced topical courses</a:t>
            </a:r>
          </a:p>
          <a:p>
            <a:r>
              <a:rPr lang="en-US" sz="1400" dirty="0"/>
              <a:t>2 x </a:t>
            </a:r>
            <a:r>
              <a:rPr lang="en-US" sz="1400" dirty="0" err="1"/>
              <a:t>RNAseq</a:t>
            </a:r>
            <a:r>
              <a:rPr lang="en-US" sz="1400" dirty="0"/>
              <a:t>, 3 days (Johan </a:t>
            </a:r>
            <a:r>
              <a:rPr lang="en-US" sz="1400" dirty="0" err="1"/>
              <a:t>Reimegård</a:t>
            </a:r>
            <a:r>
              <a:rPr lang="en-US" sz="1400" dirty="0"/>
              <a:t>)</a:t>
            </a:r>
          </a:p>
          <a:p>
            <a:r>
              <a:rPr lang="en-US" sz="1400" dirty="0"/>
              <a:t>1  </a:t>
            </a:r>
            <a:r>
              <a:rPr lang="en-US" sz="1400" dirty="0" err="1"/>
              <a:t>scRNA</a:t>
            </a:r>
            <a:r>
              <a:rPr lang="en-US" sz="1400" dirty="0"/>
              <a:t>, 2 days (</a:t>
            </a:r>
            <a:r>
              <a:rPr lang="en-US" sz="1400" dirty="0" err="1"/>
              <a:t>Åsa</a:t>
            </a:r>
            <a:r>
              <a:rPr lang="en-US" sz="1400" dirty="0"/>
              <a:t> </a:t>
            </a:r>
            <a:r>
              <a:rPr lang="en-US" sz="1400" dirty="0" err="1"/>
              <a:t>Björklund</a:t>
            </a:r>
            <a:r>
              <a:rPr lang="en-US" sz="1400" dirty="0"/>
              <a:t>)</a:t>
            </a:r>
          </a:p>
          <a:p>
            <a:r>
              <a:rPr lang="en-US" sz="1400" dirty="0"/>
              <a:t>1 x Genome assembly, 2 days (</a:t>
            </a:r>
            <a:r>
              <a:rPr lang="en-US" sz="1400" dirty="0" err="1"/>
              <a:t>Henrik</a:t>
            </a:r>
            <a:r>
              <a:rPr lang="en-US" sz="1400" dirty="0"/>
              <a:t> Lantz)</a:t>
            </a:r>
          </a:p>
          <a:p>
            <a:r>
              <a:rPr lang="en-US" sz="1400" dirty="0"/>
              <a:t>1 x Genome annotation, 2 days (</a:t>
            </a:r>
            <a:r>
              <a:rPr lang="en-US" sz="1400" dirty="0" err="1"/>
              <a:t>Henrik</a:t>
            </a:r>
            <a:r>
              <a:rPr lang="en-US" sz="1400" dirty="0"/>
              <a:t> Lantz)</a:t>
            </a:r>
          </a:p>
          <a:p>
            <a:r>
              <a:rPr lang="en-US" sz="1400" dirty="0"/>
              <a:t>1 x </a:t>
            </a:r>
            <a:r>
              <a:rPr lang="en-US" sz="1400" dirty="0" err="1"/>
              <a:t>Metagenomics</a:t>
            </a:r>
            <a:r>
              <a:rPr lang="en-US" sz="1400" dirty="0"/>
              <a:t>, 2 days (Anders </a:t>
            </a:r>
            <a:r>
              <a:rPr lang="en-US" sz="1400" dirty="0" err="1"/>
              <a:t>Andersson</a:t>
            </a:r>
            <a:r>
              <a:rPr lang="en-US" sz="1400" dirty="0"/>
              <a:t>, </a:t>
            </a:r>
            <a:r>
              <a:rPr lang="en-US" sz="1400" dirty="0" err="1"/>
              <a:t>Thijs</a:t>
            </a:r>
            <a:r>
              <a:rPr lang="en-US" sz="1400" dirty="0"/>
              <a:t> </a:t>
            </a:r>
            <a:r>
              <a:rPr lang="en-US" sz="1400" dirty="0" err="1"/>
              <a:t>Ettema</a:t>
            </a:r>
            <a:r>
              <a:rPr lang="en-US" sz="1400" dirty="0"/>
              <a:t>)</a:t>
            </a:r>
          </a:p>
          <a:p>
            <a:r>
              <a:rPr lang="en-US" sz="1400" dirty="0"/>
              <a:t>1 x Proteomics, 4 days (Fredrik </a:t>
            </a:r>
            <a:r>
              <a:rPr lang="en-US" sz="1400" dirty="0" err="1"/>
              <a:t>Levander</a:t>
            </a:r>
            <a:r>
              <a:rPr lang="en-US" sz="1400" dirty="0"/>
              <a:t>)</a:t>
            </a:r>
          </a:p>
          <a:p>
            <a:endParaRPr lang="en-US" sz="1400" dirty="0"/>
          </a:p>
          <a:p>
            <a:r>
              <a:rPr lang="en-US" sz="1400" b="1" dirty="0"/>
              <a:t>Programming and reproducible research</a:t>
            </a:r>
          </a:p>
          <a:p>
            <a:r>
              <a:rPr lang="en-US" sz="1400" dirty="0"/>
              <a:t>1 x Reproducible research, 2 days (</a:t>
            </a:r>
            <a:r>
              <a:rPr lang="en-US" sz="1400" dirty="0" err="1"/>
              <a:t>Rasmus</a:t>
            </a:r>
            <a:r>
              <a:rPr lang="en-US" sz="1400" dirty="0"/>
              <a:t> </a:t>
            </a:r>
            <a:r>
              <a:rPr lang="en-US" sz="1400" dirty="0" err="1"/>
              <a:t>Ågren</a:t>
            </a:r>
            <a:r>
              <a:rPr lang="en-US" sz="1400" dirty="0"/>
              <a:t>, Leif </a:t>
            </a:r>
            <a:r>
              <a:rPr lang="en-US" sz="1400" dirty="0" err="1"/>
              <a:t>Wigge</a:t>
            </a:r>
            <a:r>
              <a:rPr lang="en-US" sz="1400" dirty="0"/>
              <a:t>)</a:t>
            </a:r>
          </a:p>
          <a:p>
            <a:r>
              <a:rPr lang="en-US" sz="1400" dirty="0"/>
              <a:t>2 x Python, 2 days (</a:t>
            </a:r>
            <a:r>
              <a:rPr lang="en-US" sz="1400" dirty="0" err="1"/>
              <a:t>Frédéric</a:t>
            </a:r>
            <a:r>
              <a:rPr lang="en-US" sz="1400" dirty="0"/>
              <a:t> </a:t>
            </a:r>
            <a:r>
              <a:rPr lang="en-US" sz="1400" dirty="0" err="1"/>
              <a:t>Haziza</a:t>
            </a:r>
            <a:r>
              <a:rPr lang="en-US" sz="1400" dirty="0"/>
              <a:t>, </a:t>
            </a:r>
            <a:r>
              <a:rPr lang="en-US" sz="1400" dirty="0" err="1"/>
              <a:t>Sergiu</a:t>
            </a:r>
            <a:r>
              <a:rPr lang="en-US" sz="1400" dirty="0"/>
              <a:t> </a:t>
            </a:r>
            <a:r>
              <a:rPr lang="en-US" sz="1400" dirty="0" err="1"/>
              <a:t>Netotea</a:t>
            </a:r>
            <a:r>
              <a:rPr lang="en-US" sz="1400" dirty="0"/>
              <a:t>)</a:t>
            </a:r>
          </a:p>
          <a:p>
            <a:r>
              <a:rPr lang="en-US" sz="1400" dirty="0"/>
              <a:t>2 x Perl, 5 days (Matt Webster)</a:t>
            </a:r>
          </a:p>
          <a:p>
            <a:r>
              <a:rPr lang="en-US" sz="1400" dirty="0"/>
              <a:t>1 x R Summer School, 10 days: </a:t>
            </a:r>
            <a:r>
              <a:rPr lang="en-US" sz="1400" dirty="0" err="1"/>
              <a:t>RaukR</a:t>
            </a:r>
            <a:r>
              <a:rPr lang="en-US" sz="1400" dirty="0"/>
              <a:t> (</a:t>
            </a:r>
            <a:r>
              <a:rPr lang="en-US" sz="1400" dirty="0" err="1"/>
              <a:t>Marcin</a:t>
            </a:r>
            <a:r>
              <a:rPr lang="en-US" sz="1400" dirty="0"/>
              <a:t> </a:t>
            </a:r>
            <a:r>
              <a:rPr lang="en-US" sz="1400" dirty="0" err="1"/>
              <a:t>Kierczak</a:t>
            </a:r>
            <a:r>
              <a:rPr lang="en-US" sz="1400" dirty="0"/>
              <a:t>)</a:t>
            </a:r>
            <a:br>
              <a:rPr lang="en-US" sz="1400" dirty="0"/>
            </a:br>
            <a:r>
              <a:rPr lang="en-US" sz="1400" dirty="0"/>
              <a:t>1 x R programming Foundations for Life Scientists, 5 days (</a:t>
            </a:r>
            <a:r>
              <a:rPr lang="en-US" sz="1400" dirty="0" err="1"/>
              <a:t>Marcin</a:t>
            </a:r>
            <a:r>
              <a:rPr lang="en-US" sz="1400" dirty="0"/>
              <a:t> </a:t>
            </a:r>
            <a:r>
              <a:rPr lang="en-US" sz="1400" dirty="0" err="1"/>
              <a:t>Kierczak</a:t>
            </a:r>
            <a:r>
              <a:rPr lang="en-US" sz="1400" dirty="0"/>
              <a:t>)</a:t>
            </a:r>
          </a:p>
          <a:p>
            <a:r>
              <a:rPr lang="en-US" sz="1400" dirty="0"/>
              <a:t>1 x Unix/Linux Tutorial for beginners, 3 days (</a:t>
            </a:r>
            <a:r>
              <a:rPr lang="en-US" sz="1400" dirty="0" err="1"/>
              <a:t>Mihaela</a:t>
            </a:r>
            <a:r>
              <a:rPr lang="en-US" sz="1400" dirty="0"/>
              <a:t> </a:t>
            </a:r>
            <a:r>
              <a:rPr lang="en-US" sz="1400" dirty="0" err="1"/>
              <a:t>Martis</a:t>
            </a:r>
            <a:r>
              <a:rPr lang="en-US" sz="1400" dirty="0"/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8952" y="1084088"/>
            <a:ext cx="5406147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/>
              <a:t>Joint efforts by SciLifeLab staff and researchers (+ more)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508104" y="2204864"/>
            <a:ext cx="3495080" cy="1270070"/>
            <a:chOff x="5749341" y="2038197"/>
            <a:chExt cx="3495080" cy="1270070"/>
          </a:xfrm>
        </p:grpSpPr>
        <p:sp>
          <p:nvSpPr>
            <p:cNvPr id="7" name="Rounded Rectangle 6"/>
            <p:cNvSpPr/>
            <p:nvPr/>
          </p:nvSpPr>
          <p:spPr>
            <a:xfrm>
              <a:off x="5802576" y="2038197"/>
              <a:ext cx="3371844" cy="127007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9341" y="2099042"/>
              <a:ext cx="349508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500+ students/year</a:t>
              </a:r>
            </a:p>
            <a:p>
              <a:pPr algn="ctr"/>
              <a:r>
                <a:rPr lang="en-US" dirty="0"/>
                <a:t>Very positive course evaluations</a:t>
              </a:r>
            </a:p>
            <a:p>
              <a:pPr algn="ctr"/>
              <a:r>
                <a:rPr lang="en-US" dirty="0"/>
                <a:t>Teacher-dense</a:t>
              </a:r>
            </a:p>
            <a:p>
              <a:pPr algn="ctr"/>
              <a:r>
                <a:rPr lang="en-US" dirty="0"/>
                <a:t>Good for networking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619672" y="6021288"/>
            <a:ext cx="5993698" cy="70788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hlinkClick r:id="rId2"/>
              </a:rPr>
              <a:t>www.scilifelab.se/education/courses/</a:t>
            </a:r>
            <a:endParaRPr lang="en-US" sz="2000" dirty="0">
              <a:solidFill>
                <a:schemeClr val="tx1"/>
              </a:solidFill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  <a:hlinkClick r:id="rId3"/>
              </a:rPr>
              <a:t>www.nbis.se/training/events.html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240" y="3645024"/>
            <a:ext cx="1411104" cy="1628800"/>
          </a:xfrm>
          <a:prstGeom prst="rect">
            <a:avLst/>
          </a:prstGeom>
        </p:spPr>
      </p:pic>
      <p:sp>
        <p:nvSpPr>
          <p:cNvPr id="13" name="Explosion 1 12"/>
          <p:cNvSpPr/>
          <p:nvPr/>
        </p:nvSpPr>
        <p:spPr>
          <a:xfrm rot="19873937">
            <a:off x="6467451" y="4253495"/>
            <a:ext cx="3581304" cy="1770850"/>
          </a:xfrm>
          <a:prstGeom prst="irregularSeal1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R Summer School, Visby</a:t>
            </a:r>
          </a:p>
        </p:txBody>
      </p:sp>
    </p:spTree>
    <p:extLst>
      <p:ext uri="{BB962C8B-B14F-4D97-AF65-F5344CB8AC3E}">
        <p14:creationId xmlns:p14="http://schemas.microsoft.com/office/powerpoint/2010/main" val="18320164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1"/>
          <p:cNvSpPr>
            <a:spLocks noGrp="1"/>
          </p:cNvSpPr>
          <p:nvPr>
            <p:ph type="title"/>
          </p:nvPr>
        </p:nvSpPr>
        <p:spPr bwMode="auto">
          <a:xfrm>
            <a:off x="246681" y="500170"/>
            <a:ext cx="7831855" cy="635149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dirty="0"/>
              <a:t>The Swedish Bioinformatics Advisory Program</a:t>
            </a:r>
            <a:br>
              <a:rPr lang="en-US" dirty="0"/>
            </a:br>
            <a:endParaRPr lang="en-US" dirty="0">
              <a:latin typeface="Calibri" charset="0"/>
              <a:ea typeface="MS PGothic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79239" y="1122968"/>
            <a:ext cx="74196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PhD students get a senior bioinformatician as a personal advisor during 2 years of their PhD. </a:t>
            </a:r>
            <a:r>
              <a:rPr lang="en-US" dirty="0"/>
              <a:t>Monthly project meetings + t</a:t>
            </a:r>
            <a:r>
              <a:rPr lang="en-US" sz="1800" dirty="0"/>
              <a:t>wo grand meetings per year to aid networking and knowledge transfer. </a:t>
            </a:r>
          </a:p>
          <a:p>
            <a:endParaRPr lang="en-US" sz="1800" dirty="0"/>
          </a:p>
          <a:p>
            <a:r>
              <a:rPr lang="en-US" sz="1800" dirty="0">
                <a:hlinkClick r:id="rId2"/>
              </a:rPr>
              <a:t>www.scilifelab.se/education/mentorship/the-swedish-bioinformatics-advisory-program/</a:t>
            </a:r>
            <a:endParaRPr lang="en-US" sz="1800" dirty="0"/>
          </a:p>
          <a:p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7377" y="3519221"/>
            <a:ext cx="2356623" cy="1765194"/>
          </a:xfrm>
          <a:prstGeom prst="rect">
            <a:avLst/>
          </a:prstGeom>
        </p:spPr>
      </p:pic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128306"/>
              </p:ext>
            </p:extLst>
          </p:nvPr>
        </p:nvGraphicFramePr>
        <p:xfrm>
          <a:off x="159515" y="3519221"/>
          <a:ext cx="6627862" cy="28864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B6EDD69-787A-E74A-ACAD-C2E036D4D6F6}"/>
              </a:ext>
            </a:extLst>
          </p:cNvPr>
          <p:cNvSpPr/>
          <p:nvPr/>
        </p:nvSpPr>
        <p:spPr>
          <a:xfrm rot="20734896">
            <a:off x="4939416" y="2999776"/>
            <a:ext cx="4032448" cy="9144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dirty="0"/>
              <a:t>Deadline </a:t>
            </a:r>
            <a:r>
              <a:rPr lang="sv-SE" dirty="0" err="1"/>
              <a:t>this</a:t>
            </a:r>
            <a:r>
              <a:rPr lang="sv-SE" dirty="0"/>
              <a:t> </a:t>
            </a:r>
            <a:r>
              <a:rPr lang="sv-SE" dirty="0" err="1"/>
              <a:t>Monday</a:t>
            </a:r>
            <a:r>
              <a:rPr lang="sv-SE" dirty="0"/>
              <a:t> Feb 3!</a:t>
            </a:r>
          </a:p>
        </p:txBody>
      </p:sp>
    </p:spTree>
    <p:extLst>
      <p:ext uri="{BB962C8B-B14F-4D97-AF65-F5344CB8AC3E}">
        <p14:creationId xmlns:p14="http://schemas.microsoft.com/office/powerpoint/2010/main" val="22005272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48263"/>
            <a:ext cx="2259476" cy="6472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3264" y="4362655"/>
            <a:ext cx="5933992" cy="680345"/>
          </a:xfrm>
        </p:spPr>
        <p:txBody>
          <a:bodyPr>
            <a:noAutofit/>
          </a:bodyPr>
          <a:lstStyle/>
          <a:p>
            <a:pPr algn="ctr"/>
            <a:r>
              <a:rPr lang="en-US" sz="1600" b="0" i="1" dirty="0"/>
              <a:t>““..the infrastructure will greatly enhance the quality of analyses and data management and therefore of the scientific conclusions based upon the avalanche </a:t>
            </a:r>
            <a:r>
              <a:rPr lang="sv-SE" sz="1600" b="0" i="1" dirty="0" err="1"/>
              <a:t>of</a:t>
            </a:r>
            <a:r>
              <a:rPr lang="sv-SE" sz="1600" b="0" i="1" dirty="0"/>
              <a:t> data </a:t>
            </a:r>
            <a:r>
              <a:rPr lang="sv-SE" sz="1600" b="0" i="1" dirty="0" err="1"/>
              <a:t>available</a:t>
            </a:r>
            <a:r>
              <a:rPr lang="sv-SE" sz="1600" b="0" i="1" dirty="0"/>
              <a:t>.”</a:t>
            </a:r>
            <a:br>
              <a:rPr lang="sv-SE" sz="1600" b="0" i="1" dirty="0"/>
            </a:br>
            <a:endParaRPr lang="en-US" sz="1600" b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9553" y="1199573"/>
            <a:ext cx="1510201" cy="804876"/>
          </a:xfrm>
          <a:prstGeom prst="rect">
            <a:avLst/>
          </a:prstGeom>
        </p:spPr>
      </p:pic>
      <p:pic>
        <p:nvPicPr>
          <p:cNvPr id="3" name="Picture 2" descr="NBISstaff20160926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2515" y="1883902"/>
            <a:ext cx="5288596" cy="248618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07886" y="511340"/>
            <a:ext cx="6316639" cy="80821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NBIS </a:t>
            </a:r>
            <a:r>
              <a:rPr lang="mr-IN" dirty="0"/>
              <a:t>–</a:t>
            </a:r>
            <a:r>
              <a:rPr lang="en-US" dirty="0"/>
              <a:t> a unique national resource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6704" y="5862016"/>
            <a:ext cx="1087494" cy="10331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7151" y="6033409"/>
            <a:ext cx="1241128" cy="640901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485671" y="1084357"/>
            <a:ext cx="55547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/>
              <a:t>“[NBIS..] is crucial to the future competitiveness of Sweden in data-driven life sciences research, and is helping to keep Sweden in the European forefront in the area.”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5896" y="6224082"/>
            <a:ext cx="371748" cy="37340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922" y="6222133"/>
            <a:ext cx="388548" cy="37998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9964" y="6228706"/>
            <a:ext cx="376539" cy="37653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71" y="6230801"/>
            <a:ext cx="408772" cy="39645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8756" y="6230801"/>
            <a:ext cx="396458" cy="39645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7593" y="6230801"/>
            <a:ext cx="367038" cy="36703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3536" y="6259368"/>
            <a:ext cx="325089" cy="32364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1411" y="6216387"/>
            <a:ext cx="343874" cy="38787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4151" y="6252648"/>
            <a:ext cx="369653" cy="36645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7069" y="6216388"/>
            <a:ext cx="420644" cy="420644"/>
          </a:xfrm>
          <a:prstGeom prst="rect">
            <a:avLst/>
          </a:prstGeom>
        </p:spPr>
      </p:pic>
      <p:cxnSp>
        <p:nvCxnSpPr>
          <p:cNvPr id="32" name="Straight Connector 31"/>
          <p:cNvCxnSpPr/>
          <p:nvPr/>
        </p:nvCxnSpPr>
        <p:spPr>
          <a:xfrm>
            <a:off x="0" y="5919400"/>
            <a:ext cx="9144000" cy="297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165589" y="5230941"/>
            <a:ext cx="34307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The Swedish Research Council, 2017 and 2019</a:t>
            </a:r>
            <a:br>
              <a:rPr lang="en-US" sz="1200" dirty="0"/>
            </a:br>
            <a:r>
              <a:rPr lang="en-US" sz="1200" dirty="0"/>
              <a:t>Overall score:	7/7 (</a:t>
            </a:r>
            <a:r>
              <a:rPr lang="en-US" sz="1200" i="1" dirty="0"/>
              <a:t>“Outstanding”</a:t>
            </a:r>
            <a:r>
              <a:rPr lang="en-US" sz="1200" dirty="0"/>
              <a:t>)</a:t>
            </a:r>
            <a:br>
              <a:rPr lang="en-US" sz="1200" dirty="0"/>
            </a:br>
            <a:r>
              <a:rPr lang="en-US" sz="1200" dirty="0"/>
              <a:t>Scientific impact:	7/7 (</a:t>
            </a:r>
            <a:r>
              <a:rPr lang="en-US" sz="1200" i="1" dirty="0"/>
              <a:t>“Outstanding”</a:t>
            </a:r>
            <a:r>
              <a:rPr lang="en-US" sz="1200" dirty="0"/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9512" y="5445224"/>
            <a:ext cx="1480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www.nbis.se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447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SciLifeLab?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7952" y="2392903"/>
            <a:ext cx="3758373" cy="2177598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595267" y="1285947"/>
            <a:ext cx="7091891" cy="19333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/>
              <a:t>Government: One of the three main research infrastructures in Sweden, along with MAX-IV and ESS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68" y="2392903"/>
            <a:ext cx="3978155" cy="21775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9632" y="2131689"/>
            <a:ext cx="780932" cy="24388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4972" y="4570499"/>
            <a:ext cx="4292289" cy="23098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16354" y="3907796"/>
            <a:ext cx="137984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Max-IV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767216" y="6095541"/>
            <a:ext cx="137984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ESS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985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61952" y="2103075"/>
            <a:ext cx="2459587" cy="157218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National service</a:t>
            </a:r>
          </a:p>
          <a:p>
            <a:pPr algn="ctr"/>
            <a:r>
              <a:rPr lang="en-US" sz="1000" dirty="0"/>
              <a:t>The Swiss army knife for Swedish </a:t>
            </a:r>
          </a:p>
          <a:p>
            <a:pPr algn="ctr"/>
            <a:r>
              <a:rPr lang="en-US" sz="1000" dirty="0"/>
              <a:t>Life Science researchers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398734" y="2103075"/>
            <a:ext cx="2451198" cy="156287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Local scientific center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55576" y="1268760"/>
            <a:ext cx="5094356" cy="5869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837369" y="1270392"/>
            <a:ext cx="1105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SciLifeLab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552" y="1134291"/>
            <a:ext cx="1213571" cy="182367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253488" y="3017036"/>
            <a:ext cx="23200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Director: Olli </a:t>
            </a:r>
            <a:r>
              <a:rPr lang="en-US" sz="1400" dirty="0" err="1"/>
              <a:t>Kallioniemi</a:t>
            </a:r>
            <a:endParaRPr lang="en-US" sz="1400" dirty="0"/>
          </a:p>
          <a:p>
            <a:r>
              <a:rPr lang="en-US" sz="1400" dirty="0"/>
              <a:t>Co-director: </a:t>
            </a:r>
            <a:r>
              <a:rPr lang="en-US" sz="1400" dirty="0" err="1"/>
              <a:t>Siv</a:t>
            </a:r>
            <a:r>
              <a:rPr lang="en-US" sz="1400" dirty="0"/>
              <a:t> </a:t>
            </a:r>
            <a:r>
              <a:rPr lang="en-US" sz="1400" dirty="0" err="1"/>
              <a:t>Andersson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6294613" y="3572453"/>
            <a:ext cx="284540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i="1" dirty="0"/>
              <a:t>Vision: </a:t>
            </a:r>
          </a:p>
          <a:p>
            <a:r>
              <a:rPr lang="sv-SE" sz="1400" i="1" dirty="0"/>
              <a:t>To be an </a:t>
            </a:r>
            <a:r>
              <a:rPr lang="sv-SE" sz="1400" i="1" dirty="0" err="1"/>
              <a:t>internationally</a:t>
            </a:r>
            <a:r>
              <a:rPr lang="sv-SE" sz="1400" i="1" dirty="0"/>
              <a:t> leading center </a:t>
            </a:r>
            <a:r>
              <a:rPr lang="sv-SE" sz="1400" i="1" dirty="0" err="1"/>
              <a:t>that</a:t>
            </a:r>
            <a:r>
              <a:rPr lang="sv-SE" sz="1400" i="1" dirty="0"/>
              <a:t> </a:t>
            </a:r>
            <a:r>
              <a:rPr lang="sv-SE" sz="1400" i="1" dirty="0" err="1"/>
              <a:t>develops</a:t>
            </a:r>
            <a:r>
              <a:rPr lang="sv-SE" sz="1400" i="1" dirty="0"/>
              <a:t>, </a:t>
            </a:r>
            <a:r>
              <a:rPr lang="sv-SE" sz="1400" i="1" dirty="0" err="1"/>
              <a:t>uses</a:t>
            </a:r>
            <a:r>
              <a:rPr lang="sv-SE" sz="1400" i="1" dirty="0"/>
              <a:t> and </a:t>
            </a:r>
            <a:r>
              <a:rPr lang="sv-SE" sz="1400" i="1" dirty="0" err="1"/>
              <a:t>provides</a:t>
            </a:r>
            <a:r>
              <a:rPr lang="sv-SE" sz="1400" i="1" dirty="0"/>
              <a:t> access </a:t>
            </a:r>
            <a:r>
              <a:rPr lang="sv-SE" sz="1400" i="1" dirty="0" err="1"/>
              <a:t>to</a:t>
            </a:r>
            <a:r>
              <a:rPr lang="sv-SE" sz="1400" i="1" dirty="0"/>
              <a:t> </a:t>
            </a:r>
            <a:r>
              <a:rPr lang="sv-SE" sz="1400" i="1" dirty="0" err="1"/>
              <a:t>advanced</a:t>
            </a:r>
            <a:r>
              <a:rPr lang="sv-SE" sz="1400" i="1" dirty="0"/>
              <a:t> </a:t>
            </a:r>
            <a:r>
              <a:rPr lang="sv-SE" sz="1400" i="1" dirty="0" err="1"/>
              <a:t>technologies</a:t>
            </a:r>
            <a:r>
              <a:rPr lang="sv-SE" sz="1400" i="1" dirty="0"/>
              <a:t> for </a:t>
            </a:r>
            <a:r>
              <a:rPr lang="sv-SE" sz="1400" i="1" dirty="0" err="1"/>
              <a:t>molecular</a:t>
            </a:r>
            <a:r>
              <a:rPr lang="sv-SE" sz="1400" i="1" dirty="0"/>
              <a:t> </a:t>
            </a:r>
            <a:r>
              <a:rPr lang="sv-SE" sz="1400" i="1" dirty="0" err="1"/>
              <a:t>biosciences</a:t>
            </a:r>
            <a:r>
              <a:rPr lang="sv-SE" sz="1400" i="1" dirty="0"/>
              <a:t> </a:t>
            </a:r>
            <a:r>
              <a:rPr lang="sv-SE" sz="1400" i="1" dirty="0" err="1"/>
              <a:t>with</a:t>
            </a:r>
            <a:r>
              <a:rPr lang="sv-SE" sz="1400" i="1" dirty="0"/>
              <a:t> focus on </a:t>
            </a:r>
            <a:r>
              <a:rPr lang="sv-SE" sz="1400" i="1" dirty="0" err="1"/>
              <a:t>health</a:t>
            </a:r>
            <a:r>
              <a:rPr lang="sv-SE" sz="1400" i="1" dirty="0"/>
              <a:t> and </a:t>
            </a:r>
            <a:r>
              <a:rPr lang="sv-SE" sz="1400" i="1" dirty="0" err="1"/>
              <a:t>environment</a:t>
            </a:r>
            <a:r>
              <a:rPr lang="sv-SE" sz="1400" i="1" dirty="0"/>
              <a:t>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434" y="6382289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www.scilifelab.se</a:t>
            </a:r>
            <a:endParaRPr lang="en-US" b="1" dirty="0"/>
          </a:p>
        </p:txBody>
      </p:sp>
      <p:sp>
        <p:nvSpPr>
          <p:cNvPr id="11" name="Snip Single Corner Rectangle 10"/>
          <p:cNvSpPr/>
          <p:nvPr/>
        </p:nvSpPr>
        <p:spPr>
          <a:xfrm>
            <a:off x="6138606" y="5242182"/>
            <a:ext cx="2984884" cy="915373"/>
          </a:xfrm>
          <a:prstGeom prst="snip1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rgbClr val="000000"/>
                </a:solidFill>
              </a:rPr>
              <a:t>2010: Strategic research initiative</a:t>
            </a:r>
          </a:p>
          <a:p>
            <a:r>
              <a:rPr lang="en-US" sz="1400" dirty="0">
                <a:solidFill>
                  <a:srgbClr val="000000"/>
                </a:solidFill>
              </a:rPr>
              <a:t>2013: National resource</a:t>
            </a:r>
          </a:p>
          <a:p>
            <a:r>
              <a:rPr lang="en-US" sz="1400" dirty="0">
                <a:solidFill>
                  <a:srgbClr val="000000"/>
                </a:solidFill>
              </a:rPr>
              <a:t>2015: New management/chairman</a:t>
            </a:r>
          </a:p>
        </p:txBody>
      </p:sp>
      <p:sp>
        <p:nvSpPr>
          <p:cNvPr id="6" name="Oval 5"/>
          <p:cNvSpPr/>
          <p:nvPr/>
        </p:nvSpPr>
        <p:spPr>
          <a:xfrm>
            <a:off x="449021" y="1855748"/>
            <a:ext cx="2949713" cy="21493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307886" y="554676"/>
            <a:ext cx="6245313" cy="572089"/>
          </a:xfrm>
        </p:spPr>
        <p:txBody>
          <a:bodyPr/>
          <a:lstStyle/>
          <a:p>
            <a:r>
              <a:rPr lang="en-US" dirty="0"/>
              <a:t>SciLifeLab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250" y="4169271"/>
            <a:ext cx="2729484" cy="217621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9346" y="1102412"/>
            <a:ext cx="1297215" cy="180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407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5154112" y="1980088"/>
            <a:ext cx="487362" cy="230425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4758425" y="1905232"/>
            <a:ext cx="565559" cy="230425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4469680" y="1857112"/>
            <a:ext cx="490004" cy="230425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3234034" y="1822360"/>
            <a:ext cx="1337966" cy="230425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885" y="488012"/>
            <a:ext cx="8543861" cy="635149"/>
          </a:xfrm>
        </p:spPr>
        <p:txBody>
          <a:bodyPr/>
          <a:lstStyle/>
          <a:p>
            <a:r>
              <a:rPr lang="en-US" dirty="0"/>
              <a:t>SciLifeLab platforms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7435" y="1805940"/>
            <a:ext cx="1608502" cy="23179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5877187" y="1808711"/>
            <a:ext cx="1994524" cy="23042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734010" y="1805940"/>
            <a:ext cx="1395278" cy="23179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4620" y="1087342"/>
            <a:ext cx="7776864" cy="5869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SciLifeLab national service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696" y="1891680"/>
            <a:ext cx="18192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National Genomics Infrastructure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21203" y="1861857"/>
            <a:ext cx="19945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National Bioinformatics Infrastructure</a:t>
            </a:r>
          </a:p>
          <a:p>
            <a:r>
              <a:rPr lang="en-US" sz="2000" dirty="0"/>
              <a:t>Sweden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24347" y="3197916"/>
            <a:ext cx="13623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Bengt</a:t>
            </a:r>
            <a:r>
              <a:rPr lang="en-US" sz="1400" dirty="0"/>
              <a:t> </a:t>
            </a:r>
            <a:r>
              <a:rPr lang="en-US" sz="1400" dirty="0" err="1"/>
              <a:t>Persson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1684597" y="1921215"/>
            <a:ext cx="19945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Clinical Diagnostics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7974682" y="1187946"/>
            <a:ext cx="0" cy="4738131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an 21"/>
          <p:cNvSpPr/>
          <p:nvPr/>
        </p:nvSpPr>
        <p:spPr>
          <a:xfrm>
            <a:off x="8015727" y="2901844"/>
            <a:ext cx="792014" cy="729214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an 24"/>
          <p:cNvSpPr/>
          <p:nvPr/>
        </p:nvSpPr>
        <p:spPr>
          <a:xfrm>
            <a:off x="8168127" y="3054244"/>
            <a:ext cx="792014" cy="729214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an 25"/>
          <p:cNvSpPr/>
          <p:nvPr/>
        </p:nvSpPr>
        <p:spPr>
          <a:xfrm>
            <a:off x="8320527" y="3206644"/>
            <a:ext cx="792014" cy="729214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958925" y="4229900"/>
            <a:ext cx="13065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Computer resources free for Swedish researchers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134212" y="1088974"/>
            <a:ext cx="825929" cy="5869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VR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043499" y="1891680"/>
            <a:ext cx="978329" cy="5869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SNIC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9039" y="3601797"/>
            <a:ext cx="1022339" cy="102233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234034" y="1960497"/>
            <a:ext cx="1619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Functional Genomics</a:t>
            </a:r>
          </a:p>
        </p:txBody>
      </p:sp>
      <p:pic>
        <p:nvPicPr>
          <p:cNvPr id="32" name="Picture 31" descr="NBISstaff20160926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8425" y="5445166"/>
            <a:ext cx="3147831" cy="115212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0852" y="4672066"/>
            <a:ext cx="1259014" cy="671003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3275856" y="5164120"/>
            <a:ext cx="1440160" cy="1721264"/>
            <a:chOff x="2123728" y="808039"/>
            <a:chExt cx="4392488" cy="5709237"/>
          </a:xfrm>
        </p:grpSpPr>
        <p:sp>
          <p:nvSpPr>
            <p:cNvPr id="30" name="TextBox 15"/>
            <p:cNvSpPr txBox="1">
              <a:spLocks noChangeArrowheads="1"/>
            </p:cNvSpPr>
            <p:nvPr/>
          </p:nvSpPr>
          <p:spPr bwMode="auto">
            <a:xfrm>
              <a:off x="4516438" y="808039"/>
              <a:ext cx="166197" cy="3600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2295" tIns="41148" rIns="82295" bIns="41148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pic>
          <p:nvPicPr>
            <p:cNvPr id="38" name="Picture 37" descr="SverigeKarta_NY_Orginal.png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123728" y="976546"/>
              <a:ext cx="4392488" cy="5540730"/>
            </a:xfrm>
            <a:prstGeom prst="rect">
              <a:avLst/>
            </a:prstGeom>
          </p:spPr>
        </p:pic>
        <p:sp>
          <p:nvSpPr>
            <p:cNvPr id="39" name="Rectangle 38"/>
            <p:cNvSpPr/>
            <p:nvPr/>
          </p:nvSpPr>
          <p:spPr>
            <a:xfrm rot="21283514">
              <a:off x="2507480" y="4380140"/>
              <a:ext cx="1743349" cy="409752"/>
            </a:xfrm>
            <a:prstGeom prst="rect">
              <a:avLst/>
            </a:prstGeom>
            <a:gradFill>
              <a:gsLst>
                <a:gs pos="0">
                  <a:srgbClr val="00B050"/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</a:gradFill>
            <a:ln>
              <a:solidFill>
                <a:srgbClr val="006327"/>
              </a:solidFill>
            </a:ln>
            <a:scene3d>
              <a:camera prst="isometricOffAxis1Top"/>
              <a:lightRig rig="balanced" dir="t"/>
            </a:scene3d>
            <a:sp3d prstMaterial="dkEdge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ectangle 39"/>
            <p:cNvSpPr/>
            <p:nvPr/>
          </p:nvSpPr>
          <p:spPr>
            <a:xfrm rot="17678213">
              <a:off x="4109078" y="3021478"/>
              <a:ext cx="1732473" cy="409752"/>
            </a:xfrm>
            <a:prstGeom prst="rect">
              <a:avLst/>
            </a:prstGeom>
            <a:gradFill>
              <a:gsLst>
                <a:gs pos="0">
                  <a:srgbClr val="00B050"/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</a:gradFill>
            <a:ln>
              <a:solidFill>
                <a:srgbClr val="006327"/>
              </a:solidFill>
            </a:ln>
            <a:scene3d>
              <a:camera prst="isometricOffAxis1Top"/>
              <a:lightRig rig="balanced" dir="t"/>
            </a:scene3d>
            <a:sp3d prstMaterial="dkEdge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Rectangle 40"/>
            <p:cNvSpPr/>
            <p:nvPr/>
          </p:nvSpPr>
          <p:spPr>
            <a:xfrm rot="16200000">
              <a:off x="2148825" y="5074006"/>
              <a:ext cx="1196779" cy="409752"/>
            </a:xfrm>
            <a:prstGeom prst="rect">
              <a:avLst/>
            </a:prstGeom>
            <a:gradFill>
              <a:gsLst>
                <a:gs pos="0">
                  <a:srgbClr val="00B050"/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</a:gradFill>
            <a:ln>
              <a:solidFill>
                <a:srgbClr val="006327"/>
              </a:solidFill>
            </a:ln>
            <a:scene3d>
              <a:camera prst="isometricOffAxis1Top"/>
              <a:lightRig rig="balanced" dir="t"/>
            </a:scene3d>
            <a:sp3d prstMaterial="dkEdge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Rectangle 41"/>
            <p:cNvSpPr/>
            <p:nvPr/>
          </p:nvSpPr>
          <p:spPr>
            <a:xfrm rot="20252314">
              <a:off x="3812575" y="4024628"/>
              <a:ext cx="1121207" cy="409752"/>
            </a:xfrm>
            <a:prstGeom prst="rect">
              <a:avLst/>
            </a:prstGeom>
            <a:gradFill>
              <a:gsLst>
                <a:gs pos="0">
                  <a:srgbClr val="00B050"/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</a:gradFill>
            <a:ln>
              <a:solidFill>
                <a:srgbClr val="006327"/>
              </a:solidFill>
            </a:ln>
            <a:scene3d>
              <a:camera prst="isometricOffAxis1Top"/>
              <a:lightRig rig="balanced" dir="t"/>
            </a:scene3d>
            <a:sp3d prstMaterial="dkEdge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Rectangle 42"/>
            <p:cNvSpPr/>
            <p:nvPr/>
          </p:nvSpPr>
          <p:spPr>
            <a:xfrm rot="19153928">
              <a:off x="2479442" y="4941672"/>
              <a:ext cx="1983371" cy="409752"/>
            </a:xfrm>
            <a:prstGeom prst="rect">
              <a:avLst/>
            </a:prstGeom>
            <a:gradFill>
              <a:gsLst>
                <a:gs pos="0">
                  <a:srgbClr val="00B050"/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</a:gradFill>
            <a:ln>
              <a:solidFill>
                <a:srgbClr val="006327"/>
              </a:solidFill>
            </a:ln>
            <a:scene3d>
              <a:camera prst="isometricOffAxis1Top"/>
              <a:lightRig rig="balanced" dir="t"/>
            </a:scene3d>
            <a:sp3d prstMaterial="dkEdge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Oval 43"/>
            <p:cNvSpPr/>
            <p:nvPr/>
          </p:nvSpPr>
          <p:spPr>
            <a:xfrm>
              <a:off x="2627784" y="5589240"/>
              <a:ext cx="432048" cy="432048"/>
            </a:xfrm>
            <a:prstGeom prst="ellipse">
              <a:avLst/>
            </a:prstGeom>
            <a:gradFill flip="none" rotWithShape="1">
              <a:gsLst>
                <a:gs pos="0">
                  <a:srgbClr val="00B05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scene3d>
              <a:camera prst="isometricOffAxis1Top"/>
              <a:lightRig rig="threePt" dir="t"/>
            </a:scene3d>
            <a:sp3d extrusionH="76200">
              <a:extrusionClr>
                <a:srgbClr val="006327"/>
              </a:extrusion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Rectangle 44"/>
            <p:cNvSpPr/>
            <p:nvPr/>
          </p:nvSpPr>
          <p:spPr>
            <a:xfrm rot="18537883">
              <a:off x="3441018" y="3230266"/>
              <a:ext cx="2357936" cy="409752"/>
            </a:xfrm>
            <a:prstGeom prst="rect">
              <a:avLst/>
            </a:prstGeom>
            <a:gradFill>
              <a:gsLst>
                <a:gs pos="0">
                  <a:srgbClr val="00B050"/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</a:gradFill>
            <a:ln>
              <a:solidFill>
                <a:srgbClr val="006327"/>
              </a:solidFill>
            </a:ln>
            <a:scene3d>
              <a:camera prst="isometricOffAxis1Top"/>
              <a:lightRig rig="balanced" dir="t"/>
            </a:scene3d>
            <a:sp3d prstMaterial="dkEdge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Oval 45"/>
            <p:cNvSpPr/>
            <p:nvPr/>
          </p:nvSpPr>
          <p:spPr>
            <a:xfrm>
              <a:off x="3851920" y="4149080"/>
              <a:ext cx="432048" cy="432048"/>
            </a:xfrm>
            <a:prstGeom prst="ellipse">
              <a:avLst/>
            </a:prstGeom>
            <a:gradFill flip="none" rotWithShape="1">
              <a:gsLst>
                <a:gs pos="0">
                  <a:srgbClr val="00B05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scene3d>
              <a:camera prst="isometricOffAxis1Top"/>
              <a:lightRig rig="threePt" dir="t"/>
            </a:scene3d>
            <a:sp3d extrusionH="76200">
              <a:extrusionClr>
                <a:srgbClr val="006327"/>
              </a:extrusion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Oval 46"/>
            <p:cNvSpPr/>
            <p:nvPr/>
          </p:nvSpPr>
          <p:spPr>
            <a:xfrm>
              <a:off x="5004048" y="2204864"/>
              <a:ext cx="432048" cy="432048"/>
            </a:xfrm>
            <a:prstGeom prst="ellipse">
              <a:avLst/>
            </a:prstGeom>
            <a:gradFill flip="none" rotWithShape="1">
              <a:gsLst>
                <a:gs pos="0">
                  <a:srgbClr val="00B05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scene3d>
              <a:camera prst="isometricOffAxis1Top"/>
              <a:lightRig rig="threePt" dir="t"/>
            </a:scene3d>
            <a:sp3d extrusionH="76200">
              <a:extrusionClr>
                <a:srgbClr val="006327"/>
              </a:extrusion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Oval 47"/>
            <p:cNvSpPr/>
            <p:nvPr/>
          </p:nvSpPr>
          <p:spPr>
            <a:xfrm>
              <a:off x="4572000" y="3717032"/>
              <a:ext cx="432048" cy="432048"/>
            </a:xfrm>
            <a:prstGeom prst="ellipse">
              <a:avLst/>
            </a:prstGeom>
            <a:gradFill flip="none" rotWithShape="1">
              <a:gsLst>
                <a:gs pos="0">
                  <a:srgbClr val="00B05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scene3d>
              <a:camera prst="isometricOffAxis1Top"/>
              <a:lightRig rig="threePt" dir="t"/>
            </a:scene3d>
            <a:sp3d extrusionH="76200">
              <a:extrusionClr>
                <a:srgbClr val="006327"/>
              </a:extrusion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Oval 48"/>
            <p:cNvSpPr/>
            <p:nvPr/>
          </p:nvSpPr>
          <p:spPr>
            <a:xfrm>
              <a:off x="4644008" y="3429000"/>
              <a:ext cx="432048" cy="432048"/>
            </a:xfrm>
            <a:prstGeom prst="ellipse">
              <a:avLst/>
            </a:prstGeom>
            <a:gradFill flip="none" rotWithShape="1">
              <a:gsLst>
                <a:gs pos="0">
                  <a:srgbClr val="00B05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scene3d>
              <a:camera prst="isometricOffAxis1Top"/>
              <a:lightRig rig="threePt" dir="t"/>
            </a:scene3d>
            <a:sp3d extrusionH="76200">
              <a:extrusionClr>
                <a:srgbClr val="006327"/>
              </a:extrusion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Oval 49"/>
            <p:cNvSpPr/>
            <p:nvPr/>
          </p:nvSpPr>
          <p:spPr>
            <a:xfrm>
              <a:off x="2411760" y="4509120"/>
              <a:ext cx="432048" cy="432048"/>
            </a:xfrm>
            <a:prstGeom prst="ellipse">
              <a:avLst/>
            </a:prstGeom>
            <a:gradFill flip="none" rotWithShape="1">
              <a:gsLst>
                <a:gs pos="0">
                  <a:srgbClr val="00B05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scene3d>
              <a:camera prst="isometricOffAxis1Top"/>
              <a:lightRig rig="threePt" dir="t"/>
            </a:scene3d>
            <a:sp3d extrusionH="76200">
              <a:extrusionClr>
                <a:srgbClr val="006327"/>
              </a:extrusion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805199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7151F-B6CF-9848-9EB8-7CC2B502E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CERN vs </a:t>
            </a:r>
            <a:r>
              <a:rPr lang="sv-SE" dirty="0" err="1"/>
              <a:t>Illumina</a:t>
            </a:r>
            <a:endParaRPr lang="sv-S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F7717A-763D-8B4E-9D8A-7C5C18457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ED537-10C4-8C40-8E87-51060FF45365}" type="slidenum">
              <a:rPr lang="sv-SE" smtClean="0"/>
              <a:pPr/>
              <a:t>5</a:t>
            </a:fld>
            <a:endParaRPr lang="sv-S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306855-5FC2-4D40-B602-4492577ED5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3058" y="5735205"/>
            <a:ext cx="651352" cy="4885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687A38-0576-E14D-A14C-3E784FDD0A71}"/>
              </a:ext>
            </a:extLst>
          </p:cNvPr>
          <p:cNvSpPr txBox="1"/>
          <p:nvPr/>
        </p:nvSpPr>
        <p:spPr>
          <a:xfrm>
            <a:off x="1107759" y="4694664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CERN: $5 billion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BA104D-8F87-2D4F-A807-94547936121B}"/>
              </a:ext>
            </a:extLst>
          </p:cNvPr>
          <p:cNvSpPr txBox="1"/>
          <p:nvPr/>
        </p:nvSpPr>
        <p:spPr>
          <a:xfrm>
            <a:off x="4103649" y="5854387"/>
            <a:ext cx="353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Illumina</a:t>
            </a:r>
            <a:r>
              <a:rPr lang="sv-SE" dirty="0"/>
              <a:t> market </a:t>
            </a:r>
            <a:r>
              <a:rPr lang="sv-SE" dirty="0" err="1"/>
              <a:t>value</a:t>
            </a:r>
            <a:r>
              <a:rPr lang="sv-SE" dirty="0"/>
              <a:t>: $45 billion</a:t>
            </a:r>
          </a:p>
        </p:txBody>
      </p:sp>
      <p:pic>
        <p:nvPicPr>
          <p:cNvPr id="1028" name="Picture 4" descr="Image result for cern">
            <a:extLst>
              <a:ext uri="{FF2B5EF4-FFF2-40B4-BE49-F238E27FC236}">
                <a16:creationId xmlns:a16="http://schemas.microsoft.com/office/drawing/2014/main" id="{7053FF67-5309-3A46-A67C-F8D7C7F16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9805" y="2731120"/>
            <a:ext cx="2454508" cy="1840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result for cern">
            <a:extLst>
              <a:ext uri="{FF2B5EF4-FFF2-40B4-BE49-F238E27FC236}">
                <a16:creationId xmlns:a16="http://schemas.microsoft.com/office/drawing/2014/main" id="{DDA1D117-4C7B-8941-AD42-2F6426CEA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1902" y="1434471"/>
            <a:ext cx="1919216" cy="143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e result for cern">
            <a:extLst>
              <a:ext uri="{FF2B5EF4-FFF2-40B4-BE49-F238E27FC236}">
                <a16:creationId xmlns:a16="http://schemas.microsoft.com/office/drawing/2014/main" id="{D67A77F1-4DD1-154F-A642-D381B2870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1118" y="1333529"/>
            <a:ext cx="1919216" cy="143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mage result for cern">
            <a:extLst>
              <a:ext uri="{FF2B5EF4-FFF2-40B4-BE49-F238E27FC236}">
                <a16:creationId xmlns:a16="http://schemas.microsoft.com/office/drawing/2014/main" id="{B21B34C7-5EC6-9D42-8BB6-FB7793250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7601" y="2619238"/>
            <a:ext cx="1919216" cy="143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Image result for cern">
            <a:extLst>
              <a:ext uri="{FF2B5EF4-FFF2-40B4-BE49-F238E27FC236}">
                <a16:creationId xmlns:a16="http://schemas.microsoft.com/office/drawing/2014/main" id="{65920652-3936-DE4E-809D-5518BB74E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4198" y="2105527"/>
            <a:ext cx="1919216" cy="143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Image result for cern">
            <a:extLst>
              <a:ext uri="{FF2B5EF4-FFF2-40B4-BE49-F238E27FC236}">
                <a16:creationId xmlns:a16="http://schemas.microsoft.com/office/drawing/2014/main" id="{29D0F093-B37A-0649-A5EA-336351B1A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7507" y="2475167"/>
            <a:ext cx="1919216" cy="143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Image result for cern">
            <a:extLst>
              <a:ext uri="{FF2B5EF4-FFF2-40B4-BE49-F238E27FC236}">
                <a16:creationId xmlns:a16="http://schemas.microsoft.com/office/drawing/2014/main" id="{5273752C-CABE-8445-9C03-95E90330C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5691" y="3148729"/>
            <a:ext cx="1919216" cy="143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Image result for cern">
            <a:extLst>
              <a:ext uri="{FF2B5EF4-FFF2-40B4-BE49-F238E27FC236}">
                <a16:creationId xmlns:a16="http://schemas.microsoft.com/office/drawing/2014/main" id="{CD442B52-F6D8-CB40-8D24-1A4868FAD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4984" y="3931399"/>
            <a:ext cx="1919216" cy="143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Image result for cern">
            <a:extLst>
              <a:ext uri="{FF2B5EF4-FFF2-40B4-BE49-F238E27FC236}">
                <a16:creationId xmlns:a16="http://schemas.microsoft.com/office/drawing/2014/main" id="{2C45C98E-614B-B044-ADF2-D695FAD5F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1304" y="3728730"/>
            <a:ext cx="1919216" cy="143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Image result for cern">
            <a:extLst>
              <a:ext uri="{FF2B5EF4-FFF2-40B4-BE49-F238E27FC236}">
                <a16:creationId xmlns:a16="http://schemas.microsoft.com/office/drawing/2014/main" id="{4CC8ED5F-828D-0A49-8240-ED7CC2F67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1901" y="4316937"/>
            <a:ext cx="1919216" cy="143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ildresultat för pacbio">
            <a:extLst>
              <a:ext uri="{FF2B5EF4-FFF2-40B4-BE49-F238E27FC236}">
                <a16:creationId xmlns:a16="http://schemas.microsoft.com/office/drawing/2014/main" id="{688921E0-5378-1F47-9DE5-E7D5F5E6B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6534" y="6268476"/>
            <a:ext cx="721161" cy="54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507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3510" y="260648"/>
            <a:ext cx="5448108" cy="572089"/>
          </a:xfrm>
        </p:spPr>
        <p:txBody>
          <a:bodyPr>
            <a:normAutofit fontScale="90000"/>
          </a:bodyPr>
          <a:lstStyle/>
          <a:p>
            <a:r>
              <a:rPr lang="en-US" dirty="0"/>
              <a:t>Production is cheap, analysis is not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ED537-10C4-8C40-8E87-51060FF45365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933056"/>
            <a:ext cx="2407242" cy="24614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1584" y="6317441"/>
            <a:ext cx="672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08105" y="4874397"/>
            <a:ext cx="1685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scientists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1907704" y="1484784"/>
            <a:ext cx="1800200" cy="1224136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572000" y="2060848"/>
            <a:ext cx="1728192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572000" y="1628800"/>
            <a:ext cx="1728192" cy="864096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4572000" y="1412776"/>
            <a:ext cx="1728192" cy="864096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384363" y="1897087"/>
            <a:ext cx="563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Data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372200" y="1412776"/>
            <a:ext cx="1052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Computing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372200" y="1124744"/>
            <a:ext cx="20705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Bioinformatics analyses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1835696" y="1268760"/>
            <a:ext cx="0" cy="1512168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4427984" y="1268760"/>
            <a:ext cx="0" cy="1512168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1835696" y="2780928"/>
            <a:ext cx="2160240" cy="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4427984" y="2780928"/>
            <a:ext cx="2160240" cy="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259632" y="1052736"/>
            <a:ext cx="556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Cost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871421" y="1052736"/>
            <a:ext cx="556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Cost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347864" y="2051556"/>
            <a:ext cx="563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Data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267744" y="3068960"/>
            <a:ext cx="126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“Per base”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716016" y="3068960"/>
            <a:ext cx="1454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“Per project”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563888" y="2780928"/>
            <a:ext cx="556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Year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156176" y="2780928"/>
            <a:ext cx="556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Year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860032" y="4293096"/>
            <a:ext cx="387087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.</a:t>
            </a:r>
            <a:endParaRPr lang="en-US" sz="1600" dirty="0"/>
          </a:p>
          <a:p>
            <a:endParaRPr lang="en-US" sz="1600" dirty="0"/>
          </a:p>
        </p:txBody>
      </p:sp>
      <p:sp>
        <p:nvSpPr>
          <p:cNvPr id="45" name="Rounded Rectangle 44"/>
          <p:cNvSpPr/>
          <p:nvPr/>
        </p:nvSpPr>
        <p:spPr>
          <a:xfrm>
            <a:off x="4499992" y="4221088"/>
            <a:ext cx="3672408" cy="151216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644008" y="4365104"/>
            <a:ext cx="34563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Our role</a:t>
            </a:r>
          </a:p>
          <a:p>
            <a:r>
              <a:rPr lang="en-US" sz="1400" dirty="0"/>
              <a:t>We want to help the Swedish Life Science community to </a:t>
            </a:r>
            <a:r>
              <a:rPr lang="en-US" sz="1400" b="1" dirty="0"/>
              <a:t>build knowledge</a:t>
            </a:r>
            <a:r>
              <a:rPr lang="en-US" sz="1400" dirty="0"/>
              <a:t> in large-scale data analysis, and to make bioinformatics </a:t>
            </a:r>
            <a:r>
              <a:rPr lang="en-US" sz="1400" b="1" dirty="0"/>
              <a:t>easily accessible</a:t>
            </a:r>
            <a:r>
              <a:rPr lang="en-US" sz="1400" dirty="0"/>
              <a:t> for all.</a:t>
            </a:r>
          </a:p>
        </p:txBody>
      </p:sp>
    </p:spTree>
    <p:extLst>
      <p:ext uri="{BB962C8B-B14F-4D97-AF65-F5344CB8AC3E}">
        <p14:creationId xmlns:p14="http://schemas.microsoft.com/office/powerpoint/2010/main" val="4127378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851"/>
          <a:stretch/>
        </p:blipFill>
        <p:spPr>
          <a:xfrm>
            <a:off x="7017963" y="1257578"/>
            <a:ext cx="727902" cy="1314111"/>
          </a:xfrm>
          <a:prstGeom prst="rect">
            <a:avLst/>
          </a:prstGeom>
          <a:ln>
            <a:solidFill>
              <a:srgbClr val="FFFFFF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999" y="4051806"/>
            <a:ext cx="2190957" cy="12269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756" y="539524"/>
            <a:ext cx="5606719" cy="572089"/>
          </a:xfrm>
        </p:spPr>
        <p:txBody>
          <a:bodyPr>
            <a:normAutofit fontScale="90000"/>
          </a:bodyPr>
          <a:lstStyle/>
          <a:p>
            <a:r>
              <a:rPr lang="en-US" dirty="0"/>
              <a:t>NBIS: Support, Tools and Training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ED537-10C4-8C40-8E87-51060FF45365}" type="slidenum">
              <a:rPr lang="sv-SE" smtClean="0"/>
              <a:pPr/>
              <a:t>7</a:t>
            </a:fld>
            <a:endParaRPr lang="sv-SE" dirty="0"/>
          </a:p>
        </p:txBody>
      </p:sp>
      <p:grpSp>
        <p:nvGrpSpPr>
          <p:cNvPr id="11" name="Group 10"/>
          <p:cNvGrpSpPr/>
          <p:nvPr/>
        </p:nvGrpSpPr>
        <p:grpSpPr>
          <a:xfrm>
            <a:off x="1009813" y="1800391"/>
            <a:ext cx="2228901" cy="1140301"/>
            <a:chOff x="1127413" y="1580871"/>
            <a:chExt cx="2228901" cy="1140301"/>
          </a:xfrm>
        </p:grpSpPr>
        <p:sp>
          <p:nvSpPr>
            <p:cNvPr id="6" name="Cloud Callout 5"/>
            <p:cNvSpPr/>
            <p:nvPr/>
          </p:nvSpPr>
          <p:spPr>
            <a:xfrm>
              <a:off x="1127413" y="1580871"/>
              <a:ext cx="2228901" cy="1140301"/>
            </a:xfrm>
            <a:prstGeom prst="cloudCallou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0780" y="1811748"/>
              <a:ext cx="391884" cy="784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4562" y="1811748"/>
              <a:ext cx="1083363" cy="352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1583" y="1695125"/>
              <a:ext cx="349321" cy="10260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" name="Group 26"/>
          <p:cNvGrpSpPr/>
          <p:nvPr/>
        </p:nvGrpSpPr>
        <p:grpSpPr>
          <a:xfrm>
            <a:off x="6014241" y="1209573"/>
            <a:ext cx="1083880" cy="1591978"/>
            <a:chOff x="6059125" y="1604419"/>
            <a:chExt cx="1210804" cy="171889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9125" y="1656251"/>
              <a:ext cx="654067" cy="1308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0890" y="1604419"/>
              <a:ext cx="859039" cy="17188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7361" y="3007570"/>
            <a:ext cx="1880679" cy="15401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34312" y="4522079"/>
            <a:ext cx="1786906" cy="17869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6702" y="5125904"/>
            <a:ext cx="1936376" cy="11103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3939" y="1268261"/>
            <a:ext cx="1468877" cy="1452911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677659" y="1507441"/>
            <a:ext cx="2486391" cy="30851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Future compute environments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736244" y="1027118"/>
            <a:ext cx="1616540" cy="31086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400 consultations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7042911" y="4473009"/>
            <a:ext cx="1964884" cy="50360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30 training events</a:t>
            </a:r>
          </a:p>
          <a:p>
            <a:pPr algn="ctr"/>
            <a:r>
              <a:rPr lang="en-US" sz="1200" dirty="0"/>
              <a:t>500 PhD/post-docs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358563" y="5965345"/>
            <a:ext cx="1845089" cy="34363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150 research projects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2809022" y="6165304"/>
            <a:ext cx="2120543" cy="36596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Efficient tools and workflows 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6571" y="5210342"/>
            <a:ext cx="2615960" cy="38738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Data publishing and open science</a:t>
            </a:r>
          </a:p>
          <a:p>
            <a:pPr algn="ctr"/>
            <a:r>
              <a:rPr lang="en-US" sz="1200" dirty="0"/>
              <a:t>Secure sharing of sensitive data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4645" y="3122084"/>
            <a:ext cx="1204033" cy="1407835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6540161" y="2556499"/>
            <a:ext cx="2365629" cy="40723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800 compute projects</a:t>
            </a:r>
          </a:p>
          <a:p>
            <a:pPr algn="ctr"/>
            <a:r>
              <a:rPr lang="en-US" sz="1200" dirty="0"/>
              <a:t>200 software and databases</a:t>
            </a:r>
          </a:p>
        </p:txBody>
      </p:sp>
    </p:spTree>
    <p:extLst>
      <p:ext uri="{BB962C8B-B14F-4D97-AF65-F5344CB8AC3E}">
        <p14:creationId xmlns:p14="http://schemas.microsoft.com/office/powerpoint/2010/main" val="2868501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1627" y="1819464"/>
            <a:ext cx="806489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/>
          </a:p>
          <a:p>
            <a:pPr marL="342900" indent="-342900">
              <a:buFontTx/>
              <a:buChar char="•"/>
            </a:pPr>
            <a:r>
              <a:rPr lang="en-US" sz="1800" dirty="0"/>
              <a:t>Study design consultation (free) </a:t>
            </a:r>
            <a:br>
              <a:rPr lang="en-US" sz="1800" dirty="0"/>
            </a:br>
            <a:r>
              <a:rPr lang="en-US" sz="1800" dirty="0"/>
              <a:t>+ drop-in sessions every week @ all 6 sites</a:t>
            </a:r>
            <a:br>
              <a:rPr lang="en-US" sz="1800" dirty="0"/>
            </a:br>
            <a:r>
              <a:rPr lang="en-US" sz="1800" dirty="0"/>
              <a:t> </a:t>
            </a:r>
          </a:p>
          <a:p>
            <a:pPr marL="342900" indent="-342900">
              <a:buFontTx/>
              <a:buChar char="•"/>
            </a:pPr>
            <a:endParaRPr lang="en-US" sz="1800" dirty="0"/>
          </a:p>
          <a:p>
            <a:pPr marL="342900" indent="-342900">
              <a:buFontTx/>
              <a:buChar char="•"/>
            </a:pPr>
            <a:r>
              <a:rPr lang="en-US" sz="1800" dirty="0"/>
              <a:t>Support (</a:t>
            </a:r>
            <a:r>
              <a:rPr lang="en-US" dirty="0"/>
              <a:t>U</a:t>
            </a:r>
            <a:r>
              <a:rPr lang="en-US" sz="1800" dirty="0"/>
              <a:t>ser fee 800 </a:t>
            </a:r>
            <a:r>
              <a:rPr lang="en-US" sz="1800" dirty="0" err="1"/>
              <a:t>kr</a:t>
            </a:r>
            <a:r>
              <a:rPr lang="en-US" sz="1800" dirty="0"/>
              <a:t>/h)</a:t>
            </a:r>
            <a:br>
              <a:rPr lang="en-US" sz="1800" dirty="0"/>
            </a:br>
            <a:endParaRPr lang="en-US" sz="1800" dirty="0"/>
          </a:p>
          <a:p>
            <a:pPr lvl="1"/>
            <a:endParaRPr lang="en-US" dirty="0"/>
          </a:p>
          <a:p>
            <a:pPr marL="342900" indent="-342900">
              <a:buFontTx/>
              <a:buChar char="•"/>
            </a:pPr>
            <a:r>
              <a:rPr lang="en-US" sz="1800" dirty="0"/>
              <a:t>Partner Projects (</a:t>
            </a:r>
            <a:r>
              <a:rPr lang="en-US" dirty="0"/>
              <a:t>Salary-based fee, part-time FTE)</a:t>
            </a:r>
            <a:br>
              <a:rPr lang="en-US" dirty="0"/>
            </a:br>
            <a:endParaRPr lang="en-US" dirty="0"/>
          </a:p>
          <a:p>
            <a:pPr marL="342900" indent="-342900">
              <a:buFontTx/>
              <a:buChar char="•"/>
            </a:pPr>
            <a:endParaRPr lang="en-US" sz="1800" dirty="0"/>
          </a:p>
          <a:p>
            <a:pPr marL="342900" indent="-342900">
              <a:buFontTx/>
              <a:buChar char="•"/>
            </a:pPr>
            <a:r>
              <a:rPr lang="en-US" sz="1800" dirty="0"/>
              <a:t>Long-term Support and systems biology </a:t>
            </a:r>
            <a:br>
              <a:rPr lang="en-US" sz="1800" dirty="0"/>
            </a:br>
            <a:r>
              <a:rPr lang="en-US" sz="1800" dirty="0"/>
              <a:t>(500h</a:t>
            </a:r>
            <a:r>
              <a:rPr lang="en-US" dirty="0"/>
              <a:t>,</a:t>
            </a:r>
            <a:r>
              <a:rPr lang="en-US" sz="1800" dirty="0"/>
              <a:t> free, scientific </a:t>
            </a:r>
            <a:r>
              <a:rPr lang="en-US" dirty="0"/>
              <a:t>peer-review</a:t>
            </a:r>
            <a:r>
              <a:rPr lang="en-US" sz="1800" dirty="0"/>
              <a:t>)</a:t>
            </a:r>
            <a:br>
              <a:rPr lang="en-US" sz="1800" dirty="0"/>
            </a:br>
            <a:br>
              <a:rPr lang="en-US" sz="1800" dirty="0"/>
            </a:b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0925" y="574975"/>
            <a:ext cx="7932400" cy="657550"/>
          </a:xfrm>
        </p:spPr>
        <p:txBody>
          <a:bodyPr>
            <a:normAutofit/>
          </a:bodyPr>
          <a:lstStyle/>
          <a:p>
            <a:r>
              <a:rPr lang="en-US" sz="2500" dirty="0">
                <a:solidFill>
                  <a:srgbClr val="000000"/>
                </a:solidFill>
              </a:rPr>
              <a:t>Support tracks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804248" y="3640271"/>
            <a:ext cx="1850859" cy="2657368"/>
            <a:chOff x="2123728" y="808039"/>
            <a:chExt cx="4392488" cy="5709237"/>
          </a:xfrm>
        </p:grpSpPr>
        <p:sp>
          <p:nvSpPr>
            <p:cNvPr id="6" name="TextBox 15"/>
            <p:cNvSpPr txBox="1">
              <a:spLocks noChangeArrowheads="1"/>
            </p:cNvSpPr>
            <p:nvPr/>
          </p:nvSpPr>
          <p:spPr bwMode="auto">
            <a:xfrm>
              <a:off x="4516438" y="808039"/>
              <a:ext cx="166197" cy="3600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2295" tIns="41148" rIns="82295" bIns="41148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pic>
          <p:nvPicPr>
            <p:cNvPr id="7" name="Picture 6" descr="SverigeKarta_NY_Orginal.png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123728" y="976546"/>
              <a:ext cx="4392488" cy="554073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 rot="21283514">
              <a:off x="2507480" y="4380140"/>
              <a:ext cx="1743349" cy="409752"/>
            </a:xfrm>
            <a:prstGeom prst="rect">
              <a:avLst/>
            </a:prstGeom>
            <a:gradFill>
              <a:gsLst>
                <a:gs pos="0">
                  <a:srgbClr val="00B050"/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</a:gradFill>
            <a:ln>
              <a:solidFill>
                <a:srgbClr val="006327"/>
              </a:solidFill>
            </a:ln>
            <a:scene3d>
              <a:camera prst="isometricOffAxis1Top"/>
              <a:lightRig rig="balanced" dir="t"/>
            </a:scene3d>
            <a:sp3d prstMaterial="dkEdge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 rot="17678213">
              <a:off x="4109078" y="3021478"/>
              <a:ext cx="1732473" cy="409752"/>
            </a:xfrm>
            <a:prstGeom prst="rect">
              <a:avLst/>
            </a:prstGeom>
            <a:gradFill>
              <a:gsLst>
                <a:gs pos="0">
                  <a:srgbClr val="00B050"/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</a:gradFill>
            <a:ln>
              <a:solidFill>
                <a:srgbClr val="006327"/>
              </a:solidFill>
            </a:ln>
            <a:scene3d>
              <a:camera prst="isometricOffAxis1Top"/>
              <a:lightRig rig="balanced" dir="t"/>
            </a:scene3d>
            <a:sp3d prstMaterial="dkEdge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 rot="16200000">
              <a:off x="2148825" y="5074006"/>
              <a:ext cx="1196779" cy="409752"/>
            </a:xfrm>
            <a:prstGeom prst="rect">
              <a:avLst/>
            </a:prstGeom>
            <a:gradFill>
              <a:gsLst>
                <a:gs pos="0">
                  <a:srgbClr val="00B050"/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</a:gradFill>
            <a:ln>
              <a:solidFill>
                <a:srgbClr val="006327"/>
              </a:solidFill>
            </a:ln>
            <a:scene3d>
              <a:camera prst="isometricOffAxis1Top"/>
              <a:lightRig rig="balanced" dir="t"/>
            </a:scene3d>
            <a:sp3d prstMaterial="dkEdge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 rot="20252314">
              <a:off x="3812575" y="4024628"/>
              <a:ext cx="1121207" cy="409752"/>
            </a:xfrm>
            <a:prstGeom prst="rect">
              <a:avLst/>
            </a:prstGeom>
            <a:gradFill>
              <a:gsLst>
                <a:gs pos="0">
                  <a:srgbClr val="00B050"/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</a:gradFill>
            <a:ln>
              <a:solidFill>
                <a:srgbClr val="006327"/>
              </a:solidFill>
            </a:ln>
            <a:scene3d>
              <a:camera prst="isometricOffAxis1Top"/>
              <a:lightRig rig="balanced" dir="t"/>
            </a:scene3d>
            <a:sp3d prstMaterial="dkEdge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/>
            <p:cNvSpPr/>
            <p:nvPr/>
          </p:nvSpPr>
          <p:spPr>
            <a:xfrm rot="19153928">
              <a:off x="2479442" y="4941672"/>
              <a:ext cx="1983371" cy="409752"/>
            </a:xfrm>
            <a:prstGeom prst="rect">
              <a:avLst/>
            </a:prstGeom>
            <a:gradFill>
              <a:gsLst>
                <a:gs pos="0">
                  <a:srgbClr val="00B050"/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</a:gradFill>
            <a:ln>
              <a:solidFill>
                <a:srgbClr val="006327"/>
              </a:solidFill>
            </a:ln>
            <a:scene3d>
              <a:camera prst="isometricOffAxis1Top"/>
              <a:lightRig rig="balanced" dir="t"/>
            </a:scene3d>
            <a:sp3d prstMaterial="dkEdge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/>
            <p:cNvSpPr/>
            <p:nvPr/>
          </p:nvSpPr>
          <p:spPr>
            <a:xfrm>
              <a:off x="2627784" y="5589240"/>
              <a:ext cx="432048" cy="432048"/>
            </a:xfrm>
            <a:prstGeom prst="ellipse">
              <a:avLst/>
            </a:prstGeom>
            <a:gradFill flip="none" rotWithShape="1">
              <a:gsLst>
                <a:gs pos="0">
                  <a:srgbClr val="00B05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scene3d>
              <a:camera prst="isometricOffAxis1Top"/>
              <a:lightRig rig="threePt" dir="t"/>
            </a:scene3d>
            <a:sp3d extrusionH="76200">
              <a:extrusionClr>
                <a:srgbClr val="006327"/>
              </a:extrusion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 rot="18537883">
              <a:off x="3441018" y="3230266"/>
              <a:ext cx="2357936" cy="409752"/>
            </a:xfrm>
            <a:prstGeom prst="rect">
              <a:avLst/>
            </a:prstGeom>
            <a:gradFill>
              <a:gsLst>
                <a:gs pos="0">
                  <a:srgbClr val="00B050"/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</a:gradFill>
            <a:ln>
              <a:solidFill>
                <a:srgbClr val="006327"/>
              </a:solidFill>
            </a:ln>
            <a:scene3d>
              <a:camera prst="isometricOffAxis1Top"/>
              <a:lightRig rig="balanced" dir="t"/>
            </a:scene3d>
            <a:sp3d prstMaterial="dkEdge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/>
            <p:cNvSpPr/>
            <p:nvPr/>
          </p:nvSpPr>
          <p:spPr>
            <a:xfrm>
              <a:off x="3851920" y="4149080"/>
              <a:ext cx="432048" cy="432048"/>
            </a:xfrm>
            <a:prstGeom prst="ellipse">
              <a:avLst/>
            </a:prstGeom>
            <a:gradFill flip="none" rotWithShape="1">
              <a:gsLst>
                <a:gs pos="0">
                  <a:srgbClr val="00B05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scene3d>
              <a:camera prst="isometricOffAxis1Top"/>
              <a:lightRig rig="threePt" dir="t"/>
            </a:scene3d>
            <a:sp3d extrusionH="76200">
              <a:extrusionClr>
                <a:srgbClr val="006327"/>
              </a:extrusion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/>
            <p:cNvSpPr/>
            <p:nvPr/>
          </p:nvSpPr>
          <p:spPr>
            <a:xfrm>
              <a:off x="5004048" y="2204864"/>
              <a:ext cx="432048" cy="432048"/>
            </a:xfrm>
            <a:prstGeom prst="ellipse">
              <a:avLst/>
            </a:prstGeom>
            <a:gradFill flip="none" rotWithShape="1">
              <a:gsLst>
                <a:gs pos="0">
                  <a:srgbClr val="00B05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scene3d>
              <a:camera prst="isometricOffAxis1Top"/>
              <a:lightRig rig="threePt" dir="t"/>
            </a:scene3d>
            <a:sp3d extrusionH="76200">
              <a:extrusionClr>
                <a:srgbClr val="006327"/>
              </a:extrusion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/>
            <p:cNvSpPr/>
            <p:nvPr/>
          </p:nvSpPr>
          <p:spPr>
            <a:xfrm>
              <a:off x="4572000" y="3717032"/>
              <a:ext cx="432048" cy="432048"/>
            </a:xfrm>
            <a:prstGeom prst="ellipse">
              <a:avLst/>
            </a:prstGeom>
            <a:gradFill flip="none" rotWithShape="1">
              <a:gsLst>
                <a:gs pos="0">
                  <a:srgbClr val="00B05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scene3d>
              <a:camera prst="isometricOffAxis1Top"/>
              <a:lightRig rig="threePt" dir="t"/>
            </a:scene3d>
            <a:sp3d extrusionH="76200">
              <a:extrusionClr>
                <a:srgbClr val="006327"/>
              </a:extrusion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/>
            <p:cNvSpPr/>
            <p:nvPr/>
          </p:nvSpPr>
          <p:spPr>
            <a:xfrm>
              <a:off x="4644008" y="3429000"/>
              <a:ext cx="432048" cy="432048"/>
            </a:xfrm>
            <a:prstGeom prst="ellipse">
              <a:avLst/>
            </a:prstGeom>
            <a:gradFill flip="none" rotWithShape="1">
              <a:gsLst>
                <a:gs pos="0">
                  <a:srgbClr val="00B05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scene3d>
              <a:camera prst="isometricOffAxis1Top"/>
              <a:lightRig rig="threePt" dir="t"/>
            </a:scene3d>
            <a:sp3d extrusionH="76200">
              <a:extrusionClr>
                <a:srgbClr val="006327"/>
              </a:extrusion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/>
            <p:cNvSpPr/>
            <p:nvPr/>
          </p:nvSpPr>
          <p:spPr>
            <a:xfrm>
              <a:off x="2411760" y="4509120"/>
              <a:ext cx="432048" cy="432048"/>
            </a:xfrm>
            <a:prstGeom prst="ellipse">
              <a:avLst/>
            </a:prstGeom>
            <a:gradFill flip="none" rotWithShape="1">
              <a:gsLst>
                <a:gs pos="0">
                  <a:srgbClr val="00B05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scene3d>
              <a:camera prst="isometricOffAxis1Top"/>
              <a:lightRig rig="threePt" dir="t"/>
            </a:scene3d>
            <a:sp3d extrusionH="76200">
              <a:extrusionClr>
                <a:srgbClr val="006327"/>
              </a:extrusion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18967" y="1000389"/>
            <a:ext cx="250581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https://nbis.se/support/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5772" y="908720"/>
            <a:ext cx="4078228" cy="334873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68BA3FF-FFDB-E64F-BFD1-92141B67CEBC}"/>
              </a:ext>
            </a:extLst>
          </p:cNvPr>
          <p:cNvSpPr txBox="1"/>
          <p:nvPr/>
        </p:nvSpPr>
        <p:spPr>
          <a:xfrm>
            <a:off x="526858" y="6007389"/>
            <a:ext cx="51475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 err="1"/>
              <a:t>Annually</a:t>
            </a:r>
            <a:br>
              <a:rPr lang="sv-SE" b="1" dirty="0"/>
            </a:br>
            <a:r>
              <a:rPr lang="sv-SE" dirty="0"/>
              <a:t>~400 </a:t>
            </a:r>
            <a:r>
              <a:rPr lang="sv-SE" dirty="0" err="1"/>
              <a:t>consultations</a:t>
            </a:r>
            <a:r>
              <a:rPr lang="sv-SE" dirty="0"/>
              <a:t>, ~100 new support </a:t>
            </a:r>
            <a:r>
              <a:rPr lang="sv-SE" dirty="0" err="1"/>
              <a:t>projects</a:t>
            </a:r>
            <a:endParaRPr lang="sv-SE" dirty="0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4E0A39A2-77FF-654D-965C-852D50D591D4}"/>
              </a:ext>
            </a:extLst>
          </p:cNvPr>
          <p:cNvSpPr/>
          <p:nvPr/>
        </p:nvSpPr>
        <p:spPr>
          <a:xfrm rot="20734896">
            <a:off x="3437324" y="5220889"/>
            <a:ext cx="2858773" cy="59020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dirty="0"/>
              <a:t>Deadline </a:t>
            </a:r>
            <a:r>
              <a:rPr lang="sv-SE" dirty="0" err="1"/>
              <a:t>today</a:t>
            </a:r>
            <a:r>
              <a:rPr lang="sv-SE" dirty="0"/>
              <a:t> Jan 31!</a:t>
            </a:r>
          </a:p>
          <a:p>
            <a:pPr algn="ctr"/>
            <a:r>
              <a:rPr lang="sv-SE" dirty="0"/>
              <a:t>(</a:t>
            </a:r>
            <a:r>
              <a:rPr lang="sv-SE" dirty="0" err="1"/>
              <a:t>Next</a:t>
            </a:r>
            <a:r>
              <a:rPr lang="sv-SE" dirty="0"/>
              <a:t> round in May 2020)</a:t>
            </a:r>
          </a:p>
        </p:txBody>
      </p:sp>
    </p:spTree>
    <p:extLst>
      <p:ext uri="{BB962C8B-B14F-4D97-AF65-F5344CB8AC3E}">
        <p14:creationId xmlns:p14="http://schemas.microsoft.com/office/powerpoint/2010/main" val="4163979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980" y="207284"/>
            <a:ext cx="5426284" cy="635149"/>
          </a:xfrm>
        </p:spPr>
        <p:txBody>
          <a:bodyPr>
            <a:normAutofit fontScale="90000"/>
          </a:bodyPr>
          <a:lstStyle/>
          <a:p>
            <a:pPr algn="ctr"/>
            <a:r>
              <a:rPr lang="sv-SE" sz="2400" dirty="0"/>
              <a:t>How to get support</a:t>
            </a:r>
            <a:br>
              <a:rPr lang="sv-SE" sz="2400" dirty="0"/>
            </a:br>
            <a:r>
              <a:rPr lang="sv-SE" sz="2400" dirty="0"/>
              <a:t>nbis.se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ED537-10C4-8C40-8E87-51060FF45365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1255" y="1173163"/>
            <a:ext cx="7037365" cy="495300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4860032" y="2564904"/>
            <a:ext cx="2088232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98929193"/>
      </p:ext>
    </p:extLst>
  </p:cSld>
  <p:clrMapOvr>
    <a:masterClrMapping/>
  </p:clrMapOvr>
</p:sld>
</file>

<file path=ppt/theme/theme1.xml><?xml version="1.0" encoding="utf-8"?>
<a:theme xmlns:a="http://schemas.openxmlformats.org/drawingml/2006/main" name="Elixir2012">
  <a:themeElements>
    <a:clrScheme name="Custom 1">
      <a:dk1>
        <a:srgbClr val="000000"/>
      </a:dk1>
      <a:lt1>
        <a:srgbClr val="FFFFFF"/>
      </a:lt1>
      <a:dk2>
        <a:srgbClr val="282828"/>
      </a:dk2>
      <a:lt2>
        <a:srgbClr val="D4D4D4"/>
      </a:lt2>
      <a:accent1>
        <a:srgbClr val="006327"/>
      </a:accent1>
      <a:accent2>
        <a:srgbClr val="004A5A"/>
      </a:accent2>
      <a:accent3>
        <a:srgbClr val="A8AD2A"/>
      </a:accent3>
      <a:accent4>
        <a:srgbClr val="343330"/>
      </a:accent4>
      <a:accent5>
        <a:srgbClr val="5E788A"/>
      </a:accent5>
      <a:accent6>
        <a:srgbClr val="8A8884"/>
      </a:accent6>
      <a:hlink>
        <a:srgbClr val="00394E"/>
      </a:hlink>
      <a:folHlink>
        <a:srgbClr val="343330"/>
      </a:folHlink>
    </a:clrScheme>
    <a:fontScheme name="Pixel">
      <a:majorFont>
        <a:latin typeface="Corbel"/>
        <a:ea typeface=""/>
        <a:cs typeface=""/>
        <a:font script="Jpan" typeface="メイリオ"/>
      </a:majorFont>
      <a:minorFont>
        <a:latin typeface="Corbel"/>
        <a:ea typeface=""/>
        <a:cs typeface=""/>
        <a:font script="Jpan" typeface="メイリオ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7_Office-tema">
  <a:themeElements>
    <a:clrScheme name="SciLifeLab">
      <a:dk1>
        <a:sysClr val="windowText" lastClr="000000"/>
      </a:dk1>
      <a:lt1>
        <a:sysClr val="window" lastClr="FFFFFF"/>
      </a:lt1>
      <a:dk2>
        <a:srgbClr val="000000"/>
      </a:dk2>
      <a:lt2>
        <a:srgbClr val="EEECE1"/>
      </a:lt2>
      <a:accent1>
        <a:srgbClr val="98C000"/>
      </a:accent1>
      <a:accent2>
        <a:srgbClr val="009AC5"/>
      </a:accent2>
      <a:accent3>
        <a:srgbClr val="EE790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BD5CAE0F-189C-435B-893E-FB7C3A24DD92}" vid="{CB37C0B0-2724-4713-B74F-80F64AEF7F36}"/>
    </a:ext>
  </a:extLst>
</a:theme>
</file>

<file path=ppt/theme/theme11.xml><?xml version="1.0" encoding="utf-8"?>
<a:theme xmlns:a="http://schemas.openxmlformats.org/drawingml/2006/main" name="8_Office-tema">
  <a:themeElements>
    <a:clrScheme name="SciLifeLab">
      <a:dk1>
        <a:sysClr val="windowText" lastClr="000000"/>
      </a:dk1>
      <a:lt1>
        <a:sysClr val="window" lastClr="FFFFFF"/>
      </a:lt1>
      <a:dk2>
        <a:srgbClr val="000000"/>
      </a:dk2>
      <a:lt2>
        <a:srgbClr val="EEECE1"/>
      </a:lt2>
      <a:accent1>
        <a:srgbClr val="98C000"/>
      </a:accent1>
      <a:accent2>
        <a:srgbClr val="009AC5"/>
      </a:accent2>
      <a:accent3>
        <a:srgbClr val="EE790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BD5CAE0F-189C-435B-893E-FB7C3A24DD92}" vid="{CB37C0B0-2724-4713-B74F-80F64AEF7F36}"/>
    </a:ext>
  </a:extLst>
</a:theme>
</file>

<file path=ppt/theme/theme12.xml><?xml version="1.0" encoding="utf-8"?>
<a:theme xmlns:a="http://schemas.openxmlformats.org/drawingml/2006/main" name="1_Default Theme">
  <a:themeElements>
    <a:clrScheme name="SciLifeLab">
      <a:dk1>
        <a:sysClr val="windowText" lastClr="000000"/>
      </a:dk1>
      <a:lt1>
        <a:sysClr val="window" lastClr="FFFFFF"/>
      </a:lt1>
      <a:dk2>
        <a:srgbClr val="000000"/>
      </a:dk2>
      <a:lt2>
        <a:srgbClr val="EEECE1"/>
      </a:lt2>
      <a:accent1>
        <a:srgbClr val="98C000"/>
      </a:accent1>
      <a:accent2>
        <a:srgbClr val="009AC5"/>
      </a:accent2>
      <a:accent3>
        <a:srgbClr val="EE790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9_Office-tema">
  <a:themeElements>
    <a:clrScheme name="SciLifeLab">
      <a:dk1>
        <a:sysClr val="windowText" lastClr="000000"/>
      </a:dk1>
      <a:lt1>
        <a:sysClr val="window" lastClr="FFFFFF"/>
      </a:lt1>
      <a:dk2>
        <a:srgbClr val="000000"/>
      </a:dk2>
      <a:lt2>
        <a:srgbClr val="EEECE1"/>
      </a:lt2>
      <a:accent1>
        <a:srgbClr val="98C000"/>
      </a:accent1>
      <a:accent2>
        <a:srgbClr val="009AC5"/>
      </a:accent2>
      <a:accent3>
        <a:srgbClr val="EE790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BD5CAE0F-189C-435B-893E-FB7C3A24DD92}" vid="{CB37C0B0-2724-4713-B74F-80F64AEF7F36}"/>
    </a:ext>
  </a:extLst>
</a:theme>
</file>

<file path=ppt/theme/theme14.xml><?xml version="1.0" encoding="utf-8"?>
<a:theme xmlns:a="http://schemas.openxmlformats.org/drawingml/2006/main" name="Default Theme">
  <a:themeElements>
    <a:clrScheme name="SciLifeLab">
      <a:dk1>
        <a:sysClr val="windowText" lastClr="000000"/>
      </a:dk1>
      <a:lt1>
        <a:sysClr val="window" lastClr="FFFFFF"/>
      </a:lt1>
      <a:dk2>
        <a:srgbClr val="000000"/>
      </a:dk2>
      <a:lt2>
        <a:srgbClr val="EEECE1"/>
      </a:lt2>
      <a:accent1>
        <a:srgbClr val="98C000"/>
      </a:accent1>
      <a:accent2>
        <a:srgbClr val="009AC5"/>
      </a:accent2>
      <a:accent3>
        <a:srgbClr val="EE790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10_Office-tema">
  <a:themeElements>
    <a:clrScheme name="SciLifeLab">
      <a:dk1>
        <a:sysClr val="windowText" lastClr="000000"/>
      </a:dk1>
      <a:lt1>
        <a:sysClr val="window" lastClr="FFFFFF"/>
      </a:lt1>
      <a:dk2>
        <a:srgbClr val="000000"/>
      </a:dk2>
      <a:lt2>
        <a:srgbClr val="EEECE1"/>
      </a:lt2>
      <a:accent1>
        <a:srgbClr val="98C000"/>
      </a:accent1>
      <a:accent2>
        <a:srgbClr val="009AC5"/>
      </a:accent2>
      <a:accent3>
        <a:srgbClr val="EE790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11_Office-tema">
  <a:themeElements>
    <a:clrScheme name="SciLifeLab">
      <a:dk1>
        <a:sysClr val="windowText" lastClr="000000"/>
      </a:dk1>
      <a:lt1>
        <a:sysClr val="window" lastClr="FFFFFF"/>
      </a:lt1>
      <a:dk2>
        <a:srgbClr val="000000"/>
      </a:dk2>
      <a:lt2>
        <a:srgbClr val="EEECE1"/>
      </a:lt2>
      <a:accent1>
        <a:srgbClr val="98C000"/>
      </a:accent1>
      <a:accent2>
        <a:srgbClr val="009AC5"/>
      </a:accent2>
      <a:accent3>
        <a:srgbClr val="EE790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BD5CAE0F-189C-435B-893E-FB7C3A24DD92}" vid="{CB37C0B0-2724-4713-B74F-80F64AEF7F36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Elixir2012">
  <a:themeElements>
    <a:clrScheme name="Custom 1">
      <a:dk1>
        <a:srgbClr val="000000"/>
      </a:dk1>
      <a:lt1>
        <a:srgbClr val="FFFFFF"/>
      </a:lt1>
      <a:dk2>
        <a:srgbClr val="282828"/>
      </a:dk2>
      <a:lt2>
        <a:srgbClr val="D4D4D4"/>
      </a:lt2>
      <a:accent1>
        <a:srgbClr val="006327"/>
      </a:accent1>
      <a:accent2>
        <a:srgbClr val="004A5A"/>
      </a:accent2>
      <a:accent3>
        <a:srgbClr val="A8AD2A"/>
      </a:accent3>
      <a:accent4>
        <a:srgbClr val="343330"/>
      </a:accent4>
      <a:accent5>
        <a:srgbClr val="5E788A"/>
      </a:accent5>
      <a:accent6>
        <a:srgbClr val="8A8884"/>
      </a:accent6>
      <a:hlink>
        <a:srgbClr val="00394E"/>
      </a:hlink>
      <a:folHlink>
        <a:srgbClr val="343330"/>
      </a:folHlink>
    </a:clrScheme>
    <a:fontScheme name="Pixel">
      <a:majorFont>
        <a:latin typeface="Corbel"/>
        <a:ea typeface=""/>
        <a:cs typeface=""/>
        <a:font script="Jpan" typeface="メイリオ"/>
      </a:majorFont>
      <a:minorFont>
        <a:latin typeface="Corbel"/>
        <a:ea typeface=""/>
        <a:cs typeface=""/>
        <a:font script="Jpan" typeface="メイリオ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-tema">
  <a:themeElements>
    <a:clrScheme name="SciLifeLab">
      <a:dk1>
        <a:sysClr val="windowText" lastClr="000000"/>
      </a:dk1>
      <a:lt1>
        <a:sysClr val="window" lastClr="FFFFFF"/>
      </a:lt1>
      <a:dk2>
        <a:srgbClr val="000000"/>
      </a:dk2>
      <a:lt2>
        <a:srgbClr val="EEECE1"/>
      </a:lt2>
      <a:accent1>
        <a:srgbClr val="98C000"/>
      </a:accent1>
      <a:accent2>
        <a:srgbClr val="009AC5"/>
      </a:accent2>
      <a:accent3>
        <a:srgbClr val="EE790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Office-tema">
  <a:themeElements>
    <a:clrScheme name="SciLifeLab">
      <a:dk1>
        <a:sysClr val="windowText" lastClr="000000"/>
      </a:dk1>
      <a:lt1>
        <a:sysClr val="window" lastClr="FFFFFF"/>
      </a:lt1>
      <a:dk2>
        <a:srgbClr val="000000"/>
      </a:dk2>
      <a:lt2>
        <a:srgbClr val="EEECE1"/>
      </a:lt2>
      <a:accent1>
        <a:srgbClr val="98C000"/>
      </a:accent1>
      <a:accent2>
        <a:srgbClr val="009AC5"/>
      </a:accent2>
      <a:accent3>
        <a:srgbClr val="EE790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Office-tema">
  <a:themeElements>
    <a:clrScheme name="SciLifeLab">
      <a:dk1>
        <a:sysClr val="windowText" lastClr="000000"/>
      </a:dk1>
      <a:lt1>
        <a:sysClr val="window" lastClr="FFFFFF"/>
      </a:lt1>
      <a:dk2>
        <a:srgbClr val="000000"/>
      </a:dk2>
      <a:lt2>
        <a:srgbClr val="EEECE1"/>
      </a:lt2>
      <a:accent1>
        <a:srgbClr val="98C000"/>
      </a:accent1>
      <a:accent2>
        <a:srgbClr val="009AC5"/>
      </a:accent2>
      <a:accent3>
        <a:srgbClr val="EE790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NeIC 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4_Office-tema">
  <a:themeElements>
    <a:clrScheme name="SciLifeLab">
      <a:dk1>
        <a:sysClr val="windowText" lastClr="000000"/>
      </a:dk1>
      <a:lt1>
        <a:sysClr val="window" lastClr="FFFFFF"/>
      </a:lt1>
      <a:dk2>
        <a:srgbClr val="000000"/>
      </a:dk2>
      <a:lt2>
        <a:srgbClr val="EEECE1"/>
      </a:lt2>
      <a:accent1>
        <a:srgbClr val="98C000"/>
      </a:accent1>
      <a:accent2>
        <a:srgbClr val="009AC5"/>
      </a:accent2>
      <a:accent3>
        <a:srgbClr val="EE790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5_Office-tema">
  <a:themeElements>
    <a:clrScheme name="SciLifeLab">
      <a:dk1>
        <a:sysClr val="windowText" lastClr="000000"/>
      </a:dk1>
      <a:lt1>
        <a:sysClr val="window" lastClr="FFFFFF"/>
      </a:lt1>
      <a:dk2>
        <a:srgbClr val="000000"/>
      </a:dk2>
      <a:lt2>
        <a:srgbClr val="EEECE1"/>
      </a:lt2>
      <a:accent1>
        <a:srgbClr val="98C000"/>
      </a:accent1>
      <a:accent2>
        <a:srgbClr val="009AC5"/>
      </a:accent2>
      <a:accent3>
        <a:srgbClr val="EE790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BD5CAE0F-189C-435B-893E-FB7C3A24DD92}" vid="{A7E62A5A-4BC2-4CB0-B7FF-5BCB814D72B7}"/>
    </a:ext>
  </a:extLst>
</a:theme>
</file>

<file path=ppt/theme/theme9.xml><?xml version="1.0" encoding="utf-8"?>
<a:theme xmlns:a="http://schemas.openxmlformats.org/drawingml/2006/main" name="6_Office-tema">
  <a:themeElements>
    <a:clrScheme name="SciLifeLab">
      <a:dk1>
        <a:sysClr val="windowText" lastClr="000000"/>
      </a:dk1>
      <a:lt1>
        <a:sysClr val="window" lastClr="FFFFFF"/>
      </a:lt1>
      <a:dk2>
        <a:srgbClr val="000000"/>
      </a:dk2>
      <a:lt2>
        <a:srgbClr val="EEECE1"/>
      </a:lt2>
      <a:accent1>
        <a:srgbClr val="98C000"/>
      </a:accent1>
      <a:accent2>
        <a:srgbClr val="009AC5"/>
      </a:accent2>
      <a:accent3>
        <a:srgbClr val="EE790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BD5CAE0F-189C-435B-893E-FB7C3A24DD92}" vid="{CB37C0B0-2724-4713-B74F-80F64AEF7F3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PPT-template-2014-SciLifeLab</Template>
  <TotalTime>46908</TotalTime>
  <Words>859</Words>
  <Application>Microsoft Macintosh PowerPoint</Application>
  <PresentationFormat>On-screen Show (4:3)</PresentationFormat>
  <Paragraphs>151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17</vt:i4>
      </vt:variant>
    </vt:vector>
  </HeadingPairs>
  <TitlesOfParts>
    <vt:vector size="42" baseType="lpstr">
      <vt:lpstr>MS PGothic</vt:lpstr>
      <vt:lpstr>Arial</vt:lpstr>
      <vt:lpstr>ArialMT</vt:lpstr>
      <vt:lpstr>Calibri</vt:lpstr>
      <vt:lpstr>Corbel</vt:lpstr>
      <vt:lpstr>Engravers MT</vt:lpstr>
      <vt:lpstr>Georgia</vt:lpstr>
      <vt:lpstr>Humanst521 BT</vt:lpstr>
      <vt:lpstr>Trebuchet MS</vt:lpstr>
      <vt:lpstr>Elixir2012</vt:lpstr>
      <vt:lpstr>1_Elixir2012</vt:lpstr>
      <vt:lpstr>2_Office-tema</vt:lpstr>
      <vt:lpstr>1_Office-tema</vt:lpstr>
      <vt:lpstr>3_Office-tema</vt:lpstr>
      <vt:lpstr>NeIC black</vt:lpstr>
      <vt:lpstr>4_Office-tema</vt:lpstr>
      <vt:lpstr>5_Office-tema</vt:lpstr>
      <vt:lpstr>6_Office-tema</vt:lpstr>
      <vt:lpstr>7_Office-tema</vt:lpstr>
      <vt:lpstr>8_Office-tema</vt:lpstr>
      <vt:lpstr>1_Default Theme</vt:lpstr>
      <vt:lpstr>9_Office-tema</vt:lpstr>
      <vt:lpstr>Default Theme</vt:lpstr>
      <vt:lpstr>10_Office-tema</vt:lpstr>
      <vt:lpstr>11_Office-tema</vt:lpstr>
      <vt:lpstr>SciLifeLab Bioinformatics Platform National Bioinformatics Infrastructure Sweden (NBIS) www.nbis.se</vt:lpstr>
      <vt:lpstr>What is SciLifeLab?</vt:lpstr>
      <vt:lpstr>SciLifeLab</vt:lpstr>
      <vt:lpstr>SciLifeLab platforms</vt:lpstr>
      <vt:lpstr>CERN vs Illumina</vt:lpstr>
      <vt:lpstr>Production is cheap, analysis is not</vt:lpstr>
      <vt:lpstr>NBIS: Support, Tools and Training</vt:lpstr>
      <vt:lpstr>Support tracks</vt:lpstr>
      <vt:lpstr>How to get support nbis.se</vt:lpstr>
      <vt:lpstr>Support form</vt:lpstr>
      <vt:lpstr>Bioinformatics support</vt:lpstr>
      <vt:lpstr>Genome assembly and annotation</vt:lpstr>
      <vt:lpstr>Training and tools</vt:lpstr>
      <vt:lpstr>Course page</vt:lpstr>
      <vt:lpstr>National PhD level bioinformatics courses</vt:lpstr>
      <vt:lpstr>The Swedish Bioinformatics Advisory Program </vt:lpstr>
      <vt:lpstr>““..the infrastructure will greatly enhance the quality of analyses and data management and therefore of the scientific conclusions based upon the avalanche of data available.” </vt:lpstr>
    </vt:vector>
  </TitlesOfParts>
  <Company>Microsoft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Bengt</dc:creator>
  <cp:lastModifiedBy>Björn Nystedt</cp:lastModifiedBy>
  <cp:revision>441</cp:revision>
  <cp:lastPrinted>2016-01-26T21:58:27Z</cp:lastPrinted>
  <dcterms:created xsi:type="dcterms:W3CDTF">2015-01-29T09:23:09Z</dcterms:created>
  <dcterms:modified xsi:type="dcterms:W3CDTF">2020-01-31T07:28:34Z</dcterms:modified>
</cp:coreProperties>
</file>