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397" r:id="rId3"/>
    <p:sldId id="305" r:id="rId4"/>
    <p:sldId id="351" r:id="rId5"/>
    <p:sldId id="352" r:id="rId6"/>
    <p:sldId id="398" r:id="rId7"/>
    <p:sldId id="264" r:id="rId8"/>
    <p:sldId id="399" r:id="rId9"/>
    <p:sldId id="408" r:id="rId10"/>
    <p:sldId id="364" r:id="rId11"/>
    <p:sldId id="267" r:id="rId12"/>
    <p:sldId id="365" r:id="rId13"/>
    <p:sldId id="270" r:id="rId14"/>
    <p:sldId id="271" r:id="rId15"/>
    <p:sldId id="269" r:id="rId16"/>
    <p:sldId id="367" r:id="rId17"/>
    <p:sldId id="368" r:id="rId18"/>
    <p:sldId id="406" r:id="rId19"/>
    <p:sldId id="344" r:id="rId20"/>
    <p:sldId id="401" r:id="rId21"/>
    <p:sldId id="402" r:id="rId22"/>
    <p:sldId id="296" r:id="rId23"/>
    <p:sldId id="404" r:id="rId24"/>
    <p:sldId id="316" r:id="rId25"/>
    <p:sldId id="318" r:id="rId26"/>
    <p:sldId id="319" r:id="rId27"/>
    <p:sldId id="320" r:id="rId28"/>
    <p:sldId id="321" r:id="rId29"/>
    <p:sldId id="322" r:id="rId30"/>
    <p:sldId id="403" r:id="rId31"/>
    <p:sldId id="407" r:id="rId32"/>
    <p:sldId id="276" r:id="rId33"/>
    <p:sldId id="278" r:id="rId34"/>
    <p:sldId id="346" r:id="rId35"/>
    <p:sldId id="347" r:id="rId36"/>
    <p:sldId id="300" r:id="rId37"/>
    <p:sldId id="285" r:id="rId38"/>
    <p:sldId id="286" r:id="rId39"/>
    <p:sldId id="282" r:id="rId40"/>
    <p:sldId id="293" r:id="rId41"/>
    <p:sldId id="294" r:id="rId42"/>
    <p:sldId id="313" r:id="rId43"/>
    <p:sldId id="277" r:id="rId44"/>
    <p:sldId id="283" r:id="rId45"/>
    <p:sldId id="405" r:id="rId46"/>
    <p:sldId id="376" r:id="rId47"/>
    <p:sldId id="323" r:id="rId48"/>
    <p:sldId id="324" r:id="rId49"/>
    <p:sldId id="325" r:id="rId50"/>
    <p:sldId id="326" r:id="rId51"/>
    <p:sldId id="340" r:id="rId52"/>
    <p:sldId id="34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74"/>
    <p:restoredTop sz="94728"/>
  </p:normalViewPr>
  <p:slideViewPr>
    <p:cSldViewPr snapToGrid="0" snapToObjects="1">
      <p:cViewPr varScale="1">
        <p:scale>
          <a:sx n="89" d="100"/>
          <a:sy n="89" d="100"/>
        </p:scale>
        <p:origin x="176" y="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2DF3B-3B7A-334F-871F-09EB448EEE69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688F8-8ABC-8742-965F-DD4A4DAB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4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6188E-5FFD-A14C-A5A5-344DE4B9843F}" type="slidenum">
              <a:rPr lang="en-US"/>
              <a:pPr/>
              <a:t>7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5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>
                <a:ea typeface="ＭＳ Ｐゴシック" pitchFamily="34" charset="-128"/>
              </a:rPr>
              <a:t>De fragment som ska sekvensera amplifiera I flödescellen för att möjliggöra detektion av signalerna från sekvensningen. Detta sker I en så kallad klulstergenerering, där de fragment som ska sekvenseras kopieras ca 1000x på en liten delyta och varje fragment då bildar ett sk klluster. </a:t>
            </a:r>
          </a:p>
          <a:p>
            <a:endParaRPr lang="en-US" altLang="sv-SE">
              <a:ea typeface="ＭＳ Ｐゴシック" pitchFamily="34" charset="-128"/>
            </a:endParaRPr>
          </a:p>
          <a:p>
            <a:r>
              <a:rPr lang="en-US" altLang="sv-SE">
                <a:ea typeface="ＭＳ Ｐゴシック" pitchFamily="34" charset="-128"/>
              </a:rPr>
              <a:t>Förenklad bild, sker samtidigt för ca 200M fragment per lane I flödescellen. </a:t>
            </a:r>
          </a:p>
          <a:p>
            <a:endParaRPr lang="en-US" altLang="sv-SE">
              <a:ea typeface="ＭＳ Ｐゴシック" pitchFamily="34" charset="-128"/>
            </a:endParaRPr>
          </a:p>
          <a:p>
            <a:r>
              <a:rPr lang="en-US" altLang="sv-SE">
                <a:ea typeface="ＭＳ Ｐゴシック" pitchFamily="34" charset="-128"/>
              </a:rPr>
              <a:t>Adaptern på sekvensningsbiblioteken binder till komplementära sekvenser på ytan I flödescellen. Den komplementära sekvensen fungerar 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F21F67B-76A5-4E48-98D7-35C6B58D3D8C}" type="slidenum">
              <a:rPr lang="en-US" altLang="sv-SE" sz="1200">
                <a:latin typeface="Calibri" pitchFamily="34" charset="0"/>
              </a:rPr>
              <a:pPr eaLnBrk="1" hangingPunct="1"/>
              <a:t>8</a:t>
            </a:fld>
            <a:endParaRPr lang="en-US" altLang="sv-S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9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9FC48-0AFE-C14A-95E7-C3BDF7F315F9}" type="slidenum">
              <a:rPr lang="en-US"/>
              <a:pPr/>
              <a:t>11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3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38D1B-05FA-2A4E-9B05-691B1EB98909}" type="slidenum">
              <a:rPr lang="en-US"/>
              <a:pPr/>
              <a:t>15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2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9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6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2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2020-01-28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2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2020-01-28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8" y="1879300"/>
            <a:ext cx="4541843" cy="1898295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18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15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15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15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15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15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15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15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15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15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15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15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15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15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15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15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15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15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9" y="332811"/>
            <a:ext cx="3222111" cy="6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8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_AND_BODY">
    <p:bg>
      <p:bgPr>
        <a:gradFill flip="none" rotWithShape="1">
          <a:gsLst>
            <a:gs pos="0">
              <a:srgbClr val="FFFFFF"/>
            </a:gs>
            <a:gs pos="100000">
              <a:srgbClr val="DEEC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92968" y="0"/>
            <a:ext cx="7358064" cy="3473648"/>
          </a:xfrm>
          <a:prstGeom prst="rect">
            <a:avLst/>
          </a:prstGeom>
          <a:ln w="3175">
            <a:round/>
          </a:ln>
        </p:spPr>
        <p:txBody>
          <a:bodyPr lIns="62506" tIns="62506" rIns="62506" bIns="62506" anchor="b"/>
          <a:lstStyle>
            <a:lvl1pPr defTabSz="642915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8" y="3536158"/>
            <a:ext cx="7358064" cy="3321844"/>
          </a:xfrm>
          <a:prstGeom prst="rect">
            <a:avLst/>
          </a:prstGeom>
          <a:ln w="3175">
            <a:round/>
          </a:ln>
        </p:spPr>
        <p:txBody>
          <a:bodyPr lIns="62506" tIns="62506" rIns="62506" bIns="62506" anchor="t"/>
          <a:lstStyle>
            <a:lvl1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7176" y="6525023"/>
            <a:ext cx="189626" cy="17538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642915">
              <a:buClr>
                <a:srgbClr val="000000"/>
              </a:buClr>
              <a:defRPr sz="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9100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2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1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8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6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2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5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60A7E-131D-764A-BFF5-2F648B23F02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C7BF3-B172-F940-A402-5025644B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video" Target="../media/media2.mp4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9/1460-4752/1984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20.png"/><Relationship Id="rId3" Type="http://schemas.microsoft.com/office/2007/relationships/hdphoto" Target="../media/hdphoto1.wdp"/><Relationship Id="rId7" Type="http://schemas.openxmlformats.org/officeDocument/2006/relationships/image" Target="../media/image116.png"/><Relationship Id="rId12" Type="http://schemas.openxmlformats.org/officeDocument/2006/relationships/image" Target="../media/image119.png"/><Relationship Id="rId2" Type="http://schemas.openxmlformats.org/officeDocument/2006/relationships/image" Target="../media/image112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5" Type="http://schemas.openxmlformats.org/officeDocument/2006/relationships/image" Target="../media/image122.png"/><Relationship Id="rId10" Type="http://schemas.openxmlformats.org/officeDocument/2006/relationships/image" Target="../media/image117.jpeg"/><Relationship Id="rId4" Type="http://schemas.openxmlformats.org/officeDocument/2006/relationships/image" Target="../media/image113.png"/><Relationship Id="rId9" Type="http://schemas.openxmlformats.org/officeDocument/2006/relationships/image" Target="../media/image23.png"/><Relationship Id="rId1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2708"/>
            <a:ext cx="7772400" cy="1470025"/>
          </a:xfrm>
        </p:spPr>
        <p:txBody>
          <a:bodyPr/>
          <a:lstStyle/>
          <a:p>
            <a:r>
              <a:rPr lang="en-US" dirty="0"/>
              <a:t>NGS: technologies and challenges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14707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/>
              <a:t>Olga </a:t>
            </a:r>
            <a:r>
              <a:rPr lang="en-US" sz="2400" dirty="0" err="1"/>
              <a:t>Vinnere</a:t>
            </a:r>
            <a:r>
              <a:rPr lang="en-US" sz="2400" dirty="0"/>
              <a:t> </a:t>
            </a:r>
            <a:r>
              <a:rPr lang="en-US" sz="2400" dirty="0" err="1"/>
              <a:t>Pettersson</a:t>
            </a:r>
            <a:r>
              <a:rPr lang="en-US" sz="2400" dirty="0"/>
              <a:t>, PhD</a:t>
            </a:r>
          </a:p>
          <a:p>
            <a:r>
              <a:rPr lang="en-US" sz="2400" dirty="0"/>
              <a:t>Project Coordinator</a:t>
            </a:r>
          </a:p>
          <a:p>
            <a:r>
              <a:rPr lang="en-US" sz="2400" dirty="0"/>
              <a:t>NGI/</a:t>
            </a:r>
            <a:r>
              <a:rPr lang="en-US" sz="2400" dirty="0" err="1"/>
              <a:t>SciLifeLab</a:t>
            </a:r>
            <a:r>
              <a:rPr lang="en-US" sz="2400" dirty="0"/>
              <a:t>, Uppsala Node</a:t>
            </a:r>
          </a:p>
        </p:txBody>
      </p:sp>
      <p:pic>
        <p:nvPicPr>
          <p:cNvPr id="4" name="Picture 2" descr="Bildresultat för twitter icon&quot;">
            <a:extLst>
              <a:ext uri="{FF2B5EF4-FFF2-40B4-BE49-F238E27FC236}">
                <a16:creationId xmlns:a16="http://schemas.microsoft.com/office/drawing/2014/main" id="{1F9AF0D6-DF6D-1B41-8058-CCBCE3C15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67" y="5373039"/>
            <a:ext cx="723153" cy="7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D51894-3D51-C648-AED3-D239794F13F8}"/>
              </a:ext>
            </a:extLst>
          </p:cNvPr>
          <p:cNvSpPr/>
          <p:nvPr/>
        </p:nvSpPr>
        <p:spPr>
          <a:xfrm>
            <a:off x="3743920" y="5549949"/>
            <a:ext cx="1934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@</a:t>
            </a:r>
            <a:r>
              <a:rPr lang="sv-SE" dirty="0" err="1"/>
              <a:t>OlgaVPettersson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07001-676E-1341-B98E-5DF2AF0F61E7}"/>
              </a:ext>
            </a:extLst>
          </p:cNvPr>
          <p:cNvSpPr txBox="1"/>
          <p:nvPr/>
        </p:nvSpPr>
        <p:spPr>
          <a:xfrm>
            <a:off x="7785847" y="6441141"/>
            <a:ext cx="122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/>
              <a:t>Version 8.2</a:t>
            </a:r>
          </a:p>
        </p:txBody>
      </p:sp>
    </p:spTree>
    <p:extLst>
      <p:ext uri="{BB962C8B-B14F-4D97-AF65-F5344CB8AC3E}">
        <p14:creationId xmlns:p14="http://schemas.microsoft.com/office/powerpoint/2010/main" val="2864416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resultat för thermo fisher">
            <a:extLst>
              <a:ext uri="{FF2B5EF4-FFF2-40B4-BE49-F238E27FC236}">
                <a16:creationId xmlns:a16="http://schemas.microsoft.com/office/drawing/2014/main" id="{F5A76040-C684-0A43-91E4-8EB6C061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8" y="210297"/>
            <a:ext cx="3514169" cy="8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EF2B7C-CB01-A34D-A39A-4D3CFA0DD9F5}"/>
              </a:ext>
            </a:extLst>
          </p:cNvPr>
          <p:cNvSpPr txBox="1"/>
          <p:nvPr/>
        </p:nvSpPr>
        <p:spPr>
          <a:xfrm>
            <a:off x="333767" y="1355920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Ion S5 XL</a:t>
            </a:r>
            <a:endParaRPr lang="sv-SE" dirty="0"/>
          </a:p>
        </p:txBody>
      </p:sp>
      <p:pic>
        <p:nvPicPr>
          <p:cNvPr id="3076" name="Picture 4" descr="Bildresultat för ion genestudio s5">
            <a:extLst>
              <a:ext uri="{FF2B5EF4-FFF2-40B4-BE49-F238E27FC236}">
                <a16:creationId xmlns:a16="http://schemas.microsoft.com/office/drawing/2014/main" id="{937E77D2-8E5C-4245-847C-C63D4797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04" y="4997450"/>
            <a:ext cx="2015596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C522BD-BA4D-EF4C-B6EA-21C4516D2DD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7860" y="2139920"/>
          <a:ext cx="7035220" cy="253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044">
                  <a:extLst>
                    <a:ext uri="{9D8B030D-6E8A-4147-A177-3AD203B41FA5}">
                      <a16:colId xmlns:a16="http://schemas.microsoft.com/office/drawing/2014/main" val="2333136685"/>
                    </a:ext>
                  </a:extLst>
                </a:gridCol>
                <a:gridCol w="1407044">
                  <a:extLst>
                    <a:ext uri="{9D8B030D-6E8A-4147-A177-3AD203B41FA5}">
                      <a16:colId xmlns:a16="http://schemas.microsoft.com/office/drawing/2014/main" val="3471354586"/>
                    </a:ext>
                  </a:extLst>
                </a:gridCol>
                <a:gridCol w="1407044">
                  <a:extLst>
                    <a:ext uri="{9D8B030D-6E8A-4147-A177-3AD203B41FA5}">
                      <a16:colId xmlns:a16="http://schemas.microsoft.com/office/drawing/2014/main" val="3908119816"/>
                    </a:ext>
                  </a:extLst>
                </a:gridCol>
                <a:gridCol w="1407044">
                  <a:extLst>
                    <a:ext uri="{9D8B030D-6E8A-4147-A177-3AD203B41FA5}">
                      <a16:colId xmlns:a16="http://schemas.microsoft.com/office/drawing/2014/main" val="234257366"/>
                    </a:ext>
                  </a:extLst>
                </a:gridCol>
                <a:gridCol w="1407044">
                  <a:extLst>
                    <a:ext uri="{9D8B030D-6E8A-4147-A177-3AD203B41FA5}">
                      <a16:colId xmlns:a16="http://schemas.microsoft.com/office/drawing/2014/main" val="3657175877"/>
                    </a:ext>
                  </a:extLst>
                </a:gridCol>
              </a:tblGrid>
              <a:tr h="650580">
                <a:tc>
                  <a:txBody>
                    <a:bodyPr/>
                    <a:lstStyle/>
                    <a:p>
                      <a:r>
                        <a:rPr lang="sv-SE" dirty="0"/>
                        <a:t>Chip: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err="1"/>
                        <a:t>Run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time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Max </a:t>
                      </a:r>
                      <a:r>
                        <a:rPr lang="sv-SE" dirty="0" err="1"/>
                        <a:t>reads</a:t>
                      </a:r>
                      <a:r>
                        <a:rPr lang="sv-SE" dirty="0"/>
                        <a:t>/</a:t>
                      </a:r>
                      <a:r>
                        <a:rPr lang="sv-SE" dirty="0" err="1"/>
                        <a:t>run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Max read </a:t>
                      </a:r>
                      <a:r>
                        <a:rPr lang="sv-SE" dirty="0" err="1"/>
                        <a:t>length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81415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/>
                        <a:t>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2.5-4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0.3 - 0.5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2-3 </a:t>
                      </a:r>
                      <a:r>
                        <a:rPr lang="sv-SE" dirty="0" err="1"/>
                        <a:t>mln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SE 400 </a:t>
                      </a:r>
                      <a:r>
                        <a:rPr lang="sv-SE" dirty="0" err="1"/>
                        <a:t>bp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636632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/>
                        <a:t>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2.5-4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0.6-2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3-6 </a:t>
                      </a:r>
                      <a:r>
                        <a:rPr lang="sv-SE" dirty="0" err="1"/>
                        <a:t>mln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SE 600 </a:t>
                      </a:r>
                      <a:r>
                        <a:rPr lang="sv-SE" dirty="0" err="1"/>
                        <a:t>bp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731757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/>
                        <a:t>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2.5-4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3-8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15-20 </a:t>
                      </a:r>
                      <a:r>
                        <a:rPr lang="sv-SE" dirty="0" err="1"/>
                        <a:t>mln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SE 600 </a:t>
                      </a:r>
                      <a:r>
                        <a:rPr lang="sv-SE" dirty="0" err="1"/>
                        <a:t>bp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478113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2.5-4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10-15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60-80 </a:t>
                      </a:r>
                      <a:r>
                        <a:rPr lang="sv-SE" dirty="0" err="1"/>
                        <a:t>mln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SE 400 </a:t>
                      </a:r>
                      <a:r>
                        <a:rPr lang="sv-SE" dirty="0" err="1"/>
                        <a:t>bp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834258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2.5-4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18-20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100-130 </a:t>
                      </a:r>
                      <a:r>
                        <a:rPr lang="sv-SE" dirty="0" err="1"/>
                        <a:t>mln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SE 200 </a:t>
                      </a:r>
                      <a:r>
                        <a:rPr lang="sv-SE" dirty="0" err="1"/>
                        <a:t>bp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1576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CA425B-2B2A-7745-BFC9-11F253F96310}"/>
              </a:ext>
            </a:extLst>
          </p:cNvPr>
          <p:cNvSpPr txBox="1"/>
          <p:nvPr/>
        </p:nvSpPr>
        <p:spPr>
          <a:xfrm>
            <a:off x="385145" y="4997450"/>
            <a:ext cx="43174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RIP: </a:t>
            </a:r>
            <a:r>
              <a:rPr lang="sv-SE" dirty="0" err="1"/>
              <a:t>IonTorrent</a:t>
            </a:r>
            <a:r>
              <a:rPr lang="sv-SE" dirty="0"/>
              <a:t> PGM, </a:t>
            </a:r>
            <a:r>
              <a:rPr lang="sv-SE" dirty="0" err="1"/>
              <a:t>IonProton</a:t>
            </a:r>
            <a:endParaRPr lang="sv-SE" dirty="0"/>
          </a:p>
          <a:p>
            <a:endParaRPr lang="sv-SE" dirty="0"/>
          </a:p>
          <a:p>
            <a:r>
              <a:rPr lang="sv-SE" dirty="0"/>
              <a:t>Clinical </a:t>
            </a:r>
            <a:r>
              <a:rPr lang="sv-SE" dirty="0" err="1"/>
              <a:t>applications</a:t>
            </a:r>
            <a:r>
              <a:rPr lang="sv-SE" dirty="0"/>
              <a:t> </a:t>
            </a:r>
            <a:r>
              <a:rPr lang="sv-SE" dirty="0" err="1"/>
              <a:t>mainly</a:t>
            </a:r>
            <a:endParaRPr lang="sv-SE" dirty="0"/>
          </a:p>
          <a:p>
            <a:r>
              <a:rPr lang="sv-SE" dirty="0"/>
              <a:t>Standard </a:t>
            </a:r>
            <a:r>
              <a:rPr lang="sv-SE" dirty="0" err="1"/>
              <a:t>analysis</a:t>
            </a:r>
            <a:r>
              <a:rPr lang="sv-SE" dirty="0"/>
              <a:t> </a:t>
            </a:r>
            <a:r>
              <a:rPr lang="sv-SE" dirty="0" err="1"/>
              <a:t>directly</a:t>
            </a:r>
            <a:r>
              <a:rPr lang="sv-SE" dirty="0"/>
              <a:t> on the instrument</a:t>
            </a:r>
          </a:p>
          <a:p>
            <a:endParaRPr lang="sv-SE" dirty="0"/>
          </a:p>
          <a:p>
            <a:r>
              <a:rPr lang="sv-SE" dirty="0" err="1"/>
              <a:t>Multiplex</a:t>
            </a:r>
            <a:r>
              <a:rPr lang="sv-SE" dirty="0"/>
              <a:t>-PCR panels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EFB87-C541-2F42-916B-0D4264EDF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299" y="0"/>
            <a:ext cx="1805701" cy="8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7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248" y="29697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Ion Torrent:</a:t>
            </a:r>
            <a:r>
              <a:rPr lang="en-US" dirty="0"/>
              <a:t> </a:t>
            </a:r>
            <a:r>
              <a:rPr lang="en-US" sz="3100" dirty="0"/>
              <a:t>H</a:t>
            </a:r>
            <a:r>
              <a:rPr lang="en-US" sz="3100" baseline="30000" dirty="0"/>
              <a:t>+</a:t>
            </a:r>
            <a:r>
              <a:rPr lang="en-US" sz="3100" dirty="0"/>
              <a:t> ion-sensitive field effect transistors </a:t>
            </a:r>
          </a:p>
        </p:txBody>
      </p:sp>
      <p:pic>
        <p:nvPicPr>
          <p:cNvPr id="123907" name="Picture 3" descr="Skärmavbild 2011-10-20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9265"/>
            <a:ext cx="6996659" cy="29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122600" y="1744440"/>
            <a:ext cx="960285" cy="904779"/>
            <a:chOff x="7225257" y="1800347"/>
            <a:chExt cx="960285" cy="904779"/>
          </a:xfrm>
        </p:grpSpPr>
        <p:sp>
          <p:nvSpPr>
            <p:cNvPr id="2" name="Oval 1"/>
            <p:cNvSpPr/>
            <p:nvPr/>
          </p:nvSpPr>
          <p:spPr>
            <a:xfrm>
              <a:off x="7225257" y="1800347"/>
              <a:ext cx="960285" cy="90477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79078" y="2047532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bead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5562889" y="2239460"/>
            <a:ext cx="387211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B334D90-2BEA-E14D-9520-8B2CACB6E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299" y="0"/>
            <a:ext cx="1805701" cy="89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02B03D-48E7-C548-8E9F-7DA19BEE0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48" y="1527018"/>
            <a:ext cx="5280599" cy="1293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A6907-AF30-2949-9D4A-B082468EE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048" y="5458266"/>
            <a:ext cx="2647950" cy="131112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E4D5155-B71E-344B-861C-0D8163715925}"/>
              </a:ext>
            </a:extLst>
          </p:cNvPr>
          <p:cNvSpPr/>
          <p:nvPr/>
        </p:nvSpPr>
        <p:spPr>
          <a:xfrm>
            <a:off x="7991648" y="1658716"/>
            <a:ext cx="674275" cy="62090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50174-EFAE-D846-9F86-FD2195E10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09106">
            <a:off x="7484579" y="1483548"/>
            <a:ext cx="660722" cy="119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FF2B4B-DD26-9B4D-A7B1-517FD52AB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58704">
            <a:off x="7339434" y="1755606"/>
            <a:ext cx="660722" cy="1192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AA579E-C8E1-9F44-A525-4C4789D35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813" y="2007868"/>
            <a:ext cx="660722" cy="1192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5D72DF-3CC2-E445-99C5-7C9084CDE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88674">
            <a:off x="7755514" y="1308581"/>
            <a:ext cx="660722" cy="119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2E91B1-C8A5-964B-B90E-FA2EA00C3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54907">
            <a:off x="7444662" y="2290758"/>
            <a:ext cx="660722" cy="1192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DC86A3-7D11-2747-B175-494B51355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50341">
            <a:off x="7657231" y="2501943"/>
            <a:ext cx="660722" cy="1192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478237-2594-0145-B0BC-A30AD8004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698062">
            <a:off x="8282989" y="2518212"/>
            <a:ext cx="660722" cy="1192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400FF7-A91B-B54A-B755-9F621B8E9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49712">
            <a:off x="7998424" y="2574000"/>
            <a:ext cx="660722" cy="1192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2A1B7B-A4DD-AC46-BCC0-A589D9DA4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044720" y="1271480"/>
            <a:ext cx="660722" cy="1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751641-BA73-5541-9E2A-5C51B24B9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436513"/>
              </p:ext>
            </p:extLst>
          </p:nvPr>
        </p:nvGraphicFramePr>
        <p:xfrm>
          <a:off x="682914" y="2090593"/>
          <a:ext cx="7697489" cy="253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077">
                  <a:extLst>
                    <a:ext uri="{9D8B030D-6E8A-4147-A177-3AD203B41FA5}">
                      <a16:colId xmlns:a16="http://schemas.microsoft.com/office/drawing/2014/main" val="2333136685"/>
                    </a:ext>
                  </a:extLst>
                </a:gridCol>
                <a:gridCol w="1765549">
                  <a:extLst>
                    <a:ext uri="{9D8B030D-6E8A-4147-A177-3AD203B41FA5}">
                      <a16:colId xmlns:a16="http://schemas.microsoft.com/office/drawing/2014/main" val="3471354586"/>
                    </a:ext>
                  </a:extLst>
                </a:gridCol>
                <a:gridCol w="1559570">
                  <a:extLst>
                    <a:ext uri="{9D8B030D-6E8A-4147-A177-3AD203B41FA5}">
                      <a16:colId xmlns:a16="http://schemas.microsoft.com/office/drawing/2014/main" val="3908119816"/>
                    </a:ext>
                  </a:extLst>
                </a:gridCol>
                <a:gridCol w="1417795">
                  <a:extLst>
                    <a:ext uri="{9D8B030D-6E8A-4147-A177-3AD203B41FA5}">
                      <a16:colId xmlns:a16="http://schemas.microsoft.com/office/drawing/2014/main" val="234257366"/>
                    </a:ext>
                  </a:extLst>
                </a:gridCol>
                <a:gridCol w="1539498">
                  <a:extLst>
                    <a:ext uri="{9D8B030D-6E8A-4147-A177-3AD203B41FA5}">
                      <a16:colId xmlns:a16="http://schemas.microsoft.com/office/drawing/2014/main" val="3657175877"/>
                    </a:ext>
                  </a:extLst>
                </a:gridCol>
              </a:tblGrid>
              <a:tr h="650580">
                <a:tc>
                  <a:txBody>
                    <a:bodyPr/>
                    <a:lstStyle/>
                    <a:p>
                      <a:r>
                        <a:rPr lang="sv-SE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err="1"/>
                        <a:t>Run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time</a:t>
                      </a:r>
                      <a:r>
                        <a:rPr lang="sv-SE" dirty="0"/>
                        <a:t> /SMRT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Output /SMRT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Max </a:t>
                      </a:r>
                      <a:r>
                        <a:rPr lang="sv-SE" dirty="0" err="1"/>
                        <a:t>reads</a:t>
                      </a:r>
                      <a:r>
                        <a:rPr lang="sv-SE" dirty="0"/>
                        <a:t> /SMRT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Max read </a:t>
                      </a:r>
                      <a:r>
                        <a:rPr lang="sv-SE" dirty="0" err="1"/>
                        <a:t>length</a:t>
                      </a:r>
                      <a:r>
                        <a:rPr lang="sv-SE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81415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/>
                        <a:t>RSII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30 min – 6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500 Mb – 2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50 000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40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636632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 err="1"/>
                        <a:t>Sequel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30 min – 20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 – 35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60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731757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 err="1"/>
                        <a:t>Sequel</a:t>
                      </a:r>
                      <a:r>
                        <a:rPr lang="sv-SE" dirty="0"/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478113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pPr algn="ctr"/>
                      <a:r>
                        <a:rPr lang="sv-SE" dirty="0" err="1"/>
                        <a:t>HiFi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30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i="1" dirty="0"/>
                        <a:t>320 </a:t>
                      </a:r>
                      <a:r>
                        <a:rPr lang="sv-SE" i="1" dirty="0" err="1"/>
                        <a:t>Gb</a:t>
                      </a:r>
                      <a:endParaRPr lang="sv-S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i="1" dirty="0"/>
                        <a:t>4 </a:t>
                      </a:r>
                      <a:r>
                        <a:rPr lang="sv-SE" i="1" dirty="0" err="1"/>
                        <a:t>mln</a:t>
                      </a:r>
                      <a:endParaRPr lang="sv-S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834258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CLR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15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i="1" dirty="0"/>
                        <a:t>300 </a:t>
                      </a:r>
                      <a:r>
                        <a:rPr lang="sv-SE" i="1" dirty="0" err="1"/>
                        <a:t>Gb</a:t>
                      </a:r>
                      <a:endParaRPr lang="sv-S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i="1" dirty="0"/>
                        <a:t>3 </a:t>
                      </a:r>
                      <a:r>
                        <a:rPr lang="sv-SE" i="1" dirty="0" err="1"/>
                        <a:t>mln</a:t>
                      </a:r>
                      <a:endParaRPr lang="sv-S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120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15766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2F5DA65-0F7B-8845-9EEB-9929DB7B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299" y="0"/>
            <a:ext cx="1805701" cy="899150"/>
          </a:xfrm>
          <a:prstGeom prst="rect">
            <a:avLst/>
          </a:prstGeom>
        </p:spPr>
      </p:pic>
      <p:pic>
        <p:nvPicPr>
          <p:cNvPr id="5122" name="Picture 2" descr="Bildresultat för PacBio">
            <a:extLst>
              <a:ext uri="{FF2B5EF4-FFF2-40B4-BE49-F238E27FC236}">
                <a16:creationId xmlns:a16="http://schemas.microsoft.com/office/drawing/2014/main" id="{41B90546-79C6-CD45-9640-EDBC3C96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7" y="150752"/>
            <a:ext cx="45593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ldresultat för sequel II">
            <a:extLst>
              <a:ext uri="{FF2B5EF4-FFF2-40B4-BE49-F238E27FC236}">
                <a16:creationId xmlns:a16="http://schemas.microsoft.com/office/drawing/2014/main" id="{BF0EEA05-F76E-9446-818C-7A53F04A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74" y="4625788"/>
            <a:ext cx="1317443" cy="22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C938DF-0CE4-5149-88DF-F9D1AAEBD453}"/>
              </a:ext>
            </a:extLst>
          </p:cNvPr>
          <p:cNvSpPr txBox="1"/>
          <p:nvPr/>
        </p:nvSpPr>
        <p:spPr>
          <a:xfrm>
            <a:off x="682914" y="5187896"/>
            <a:ext cx="441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Single</a:t>
            </a:r>
            <a:r>
              <a:rPr lang="sv-SE" dirty="0"/>
              <a:t> </a:t>
            </a:r>
            <a:r>
              <a:rPr lang="sv-SE" dirty="0" err="1"/>
              <a:t>Molecule</a:t>
            </a:r>
            <a:r>
              <a:rPr lang="sv-SE" dirty="0"/>
              <a:t> Real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sequencing</a:t>
            </a:r>
            <a:r>
              <a:rPr lang="sv-SE" dirty="0"/>
              <a:t>: SMRT</a:t>
            </a:r>
          </a:p>
        </p:txBody>
      </p:sp>
    </p:spTree>
    <p:extLst>
      <p:ext uri="{BB962C8B-B14F-4D97-AF65-F5344CB8AC3E}">
        <p14:creationId xmlns:p14="http://schemas.microsoft.com/office/powerpoint/2010/main" val="2427069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33" y="0"/>
            <a:ext cx="8229600" cy="1143000"/>
          </a:xfrm>
        </p:spPr>
        <p:txBody>
          <a:bodyPr/>
          <a:lstStyle/>
          <a:p>
            <a:pPr algn="l"/>
            <a:r>
              <a:rPr lang="en-US" dirty="0" err="1"/>
              <a:t>PacBio</a:t>
            </a:r>
            <a:r>
              <a:rPr lang="en-US" dirty="0"/>
              <a:t>: SMRT - technology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20" y="1677947"/>
            <a:ext cx="3670300" cy="356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300" y="283103"/>
            <a:ext cx="1186659" cy="11160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80232" y="1399128"/>
            <a:ext cx="3712276" cy="2130329"/>
            <a:chOff x="2369757" y="4157666"/>
            <a:chExt cx="3712276" cy="2130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9757" y="4157666"/>
              <a:ext cx="3509280" cy="931668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425446" y="5274988"/>
              <a:ext cx="3656587" cy="1013007"/>
              <a:chOff x="2425446" y="5274988"/>
              <a:chExt cx="3656587" cy="101300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5446" y="5274988"/>
                <a:ext cx="2546666" cy="101300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41259" y="5429472"/>
                <a:ext cx="1140774" cy="617250"/>
              </a:xfrm>
              <a:prstGeom prst="rect">
                <a:avLst/>
              </a:prstGeom>
            </p:spPr>
          </p:pic>
        </p:grpSp>
      </p:grpSp>
      <p:pic>
        <p:nvPicPr>
          <p:cNvPr id="13" name="phi29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65307" y="4586066"/>
            <a:ext cx="2118428" cy="1522151"/>
          </a:xfrm>
          <a:prstGeom prst="rect">
            <a:avLst/>
          </a:prstGeom>
        </p:spPr>
      </p:pic>
      <p:pic>
        <p:nvPicPr>
          <p:cNvPr id="14" name="presentation_c07_xvid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42902" y="3883360"/>
            <a:ext cx="2646610" cy="2832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ECDCB-6DBE-7A4F-A0B0-50715AAB10FA}"/>
              </a:ext>
            </a:extLst>
          </p:cNvPr>
          <p:cNvSpPr txBox="1"/>
          <p:nvPr/>
        </p:nvSpPr>
        <p:spPr>
          <a:xfrm>
            <a:off x="345561" y="5461886"/>
            <a:ext cx="3419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CLR</a:t>
            </a:r>
            <a:r>
              <a:rPr lang="sv-SE" dirty="0"/>
              <a:t>: </a:t>
            </a:r>
            <a:r>
              <a:rPr lang="sv-SE" dirty="0" err="1"/>
              <a:t>circular</a:t>
            </a:r>
            <a:r>
              <a:rPr lang="sv-SE" dirty="0"/>
              <a:t> long read</a:t>
            </a:r>
          </a:p>
          <a:p>
            <a:r>
              <a:rPr lang="sv-SE" b="1" dirty="0" err="1"/>
              <a:t>HiFi</a:t>
            </a:r>
            <a:r>
              <a:rPr lang="sv-SE" dirty="0"/>
              <a:t> = </a:t>
            </a:r>
            <a:r>
              <a:rPr lang="sv-SE" b="1" dirty="0"/>
              <a:t>CCS</a:t>
            </a:r>
            <a:r>
              <a:rPr lang="sv-SE" dirty="0"/>
              <a:t>: </a:t>
            </a:r>
            <a:r>
              <a:rPr lang="sv-SE" dirty="0" err="1"/>
              <a:t>circular</a:t>
            </a:r>
            <a:r>
              <a:rPr lang="sv-SE" dirty="0"/>
              <a:t> consensus read</a:t>
            </a:r>
          </a:p>
        </p:txBody>
      </p:sp>
    </p:spTree>
    <p:extLst>
      <p:ext uri="{BB962C8B-B14F-4D97-AF65-F5344CB8AC3E}">
        <p14:creationId xmlns:p14="http://schemas.microsoft.com/office/powerpoint/2010/main" val="8661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2"/>
            <a:ext cx="9144000" cy="6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4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55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994" y="43626"/>
            <a:ext cx="7772400" cy="609600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PacBio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1B8E0-FB80-D340-9DC8-57E007484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" y="528408"/>
            <a:ext cx="9144000" cy="6329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FAA035-5E0E-354E-B0C1-B762232B6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100" y="0"/>
            <a:ext cx="1366890" cy="680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9BB37-7E85-1B4A-9229-B6EC88D67D8A}"/>
              </a:ext>
            </a:extLst>
          </p:cNvPr>
          <p:cNvSpPr txBox="1"/>
          <p:nvPr/>
        </p:nvSpPr>
        <p:spPr>
          <a:xfrm>
            <a:off x="1129554" y="602428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Qv</a:t>
            </a:r>
            <a:r>
              <a:rPr lang="sv-SE" dirty="0"/>
              <a:t> 20+</a:t>
            </a:r>
          </a:p>
        </p:txBody>
      </p:sp>
    </p:spTree>
    <p:extLst>
      <p:ext uri="{BB962C8B-B14F-4D97-AF65-F5344CB8AC3E}">
        <p14:creationId xmlns:p14="http://schemas.microsoft.com/office/powerpoint/2010/main" val="347471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ldresultat för oxford nanopore">
            <a:extLst>
              <a:ext uri="{FF2B5EF4-FFF2-40B4-BE49-F238E27FC236}">
                <a16:creationId xmlns:a16="http://schemas.microsoft.com/office/drawing/2014/main" id="{C877D8C5-6C4D-B044-B8E1-D308227EA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3" y="0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8A8BDF-F55B-FE48-8EDC-2D2EC0A2E93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3255" y="2166814"/>
          <a:ext cx="7697489" cy="215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077">
                  <a:extLst>
                    <a:ext uri="{9D8B030D-6E8A-4147-A177-3AD203B41FA5}">
                      <a16:colId xmlns:a16="http://schemas.microsoft.com/office/drawing/2014/main" val="2333136685"/>
                    </a:ext>
                  </a:extLst>
                </a:gridCol>
                <a:gridCol w="1765549">
                  <a:extLst>
                    <a:ext uri="{9D8B030D-6E8A-4147-A177-3AD203B41FA5}">
                      <a16:colId xmlns:a16="http://schemas.microsoft.com/office/drawing/2014/main" val="3471354586"/>
                    </a:ext>
                  </a:extLst>
                </a:gridCol>
                <a:gridCol w="1559570">
                  <a:extLst>
                    <a:ext uri="{9D8B030D-6E8A-4147-A177-3AD203B41FA5}">
                      <a16:colId xmlns:a16="http://schemas.microsoft.com/office/drawing/2014/main" val="3908119816"/>
                    </a:ext>
                  </a:extLst>
                </a:gridCol>
                <a:gridCol w="1417795">
                  <a:extLst>
                    <a:ext uri="{9D8B030D-6E8A-4147-A177-3AD203B41FA5}">
                      <a16:colId xmlns:a16="http://schemas.microsoft.com/office/drawing/2014/main" val="234257366"/>
                    </a:ext>
                  </a:extLst>
                </a:gridCol>
                <a:gridCol w="1539498">
                  <a:extLst>
                    <a:ext uri="{9D8B030D-6E8A-4147-A177-3AD203B41FA5}">
                      <a16:colId xmlns:a16="http://schemas.microsoft.com/office/drawing/2014/main" val="3657175877"/>
                    </a:ext>
                  </a:extLst>
                </a:gridCol>
              </a:tblGrid>
              <a:tr h="650580">
                <a:tc>
                  <a:txBody>
                    <a:bodyPr/>
                    <a:lstStyle/>
                    <a:p>
                      <a:r>
                        <a:rPr lang="sv-SE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err="1"/>
                        <a:t>Run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time</a:t>
                      </a:r>
                      <a:r>
                        <a:rPr lang="sv-SE" dirty="0"/>
                        <a:t> /FC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Output / 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Nr </a:t>
                      </a:r>
                      <a:r>
                        <a:rPr lang="sv-SE" dirty="0" err="1"/>
                        <a:t>of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pores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Max read </a:t>
                      </a:r>
                      <a:r>
                        <a:rPr lang="sv-SE" dirty="0" err="1"/>
                        <a:t>length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81415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 err="1"/>
                        <a:t>Flongle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16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315409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 err="1"/>
                        <a:t>MinION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24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2-15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636632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 err="1"/>
                        <a:t>GridION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24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2-15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731757"/>
                  </a:ext>
                </a:extLst>
              </a:tr>
              <a:tr h="376923">
                <a:tc>
                  <a:txBody>
                    <a:bodyPr/>
                    <a:lstStyle/>
                    <a:p>
                      <a:r>
                        <a:rPr lang="sv-SE" dirty="0" err="1"/>
                        <a:t>PromethION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72 </a:t>
                      </a:r>
                      <a:r>
                        <a:rPr lang="sv-SE" dirty="0" err="1"/>
                        <a:t>hrs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 – 150 </a:t>
                      </a:r>
                      <a:r>
                        <a:rPr lang="sv-SE" dirty="0" err="1"/>
                        <a:t>Gb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3 000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4781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113CACF-D4D1-C74A-99A2-C96C70367F51}"/>
              </a:ext>
            </a:extLst>
          </p:cNvPr>
          <p:cNvSpPr txBox="1"/>
          <p:nvPr/>
        </p:nvSpPr>
        <p:spPr>
          <a:xfrm>
            <a:off x="833718" y="5029200"/>
            <a:ext cx="20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Q&amp;A: </a:t>
            </a:r>
            <a:r>
              <a:rPr lang="sv-SE" i="1" dirty="0"/>
              <a:t>”It </a:t>
            </a:r>
            <a:r>
              <a:rPr lang="sv-SE" i="1" dirty="0" err="1"/>
              <a:t>depends</a:t>
            </a:r>
            <a:r>
              <a:rPr lang="sv-SE" i="1" dirty="0"/>
              <a:t>”…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00335-7BBD-7E49-B371-2FE4AD3A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00" y="0"/>
            <a:ext cx="1366890" cy="680644"/>
          </a:xfrm>
          <a:prstGeom prst="rect">
            <a:avLst/>
          </a:prstGeom>
        </p:spPr>
      </p:pic>
      <p:pic>
        <p:nvPicPr>
          <p:cNvPr id="8194" name="Picture 2" descr="Relaterad bild">
            <a:extLst>
              <a:ext uri="{FF2B5EF4-FFF2-40B4-BE49-F238E27FC236}">
                <a16:creationId xmlns:a16="http://schemas.microsoft.com/office/drawing/2014/main" id="{85B29410-4B0F-8B40-8E82-0CB6B9F6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59" y="4616824"/>
            <a:ext cx="3240741" cy="216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965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E8FDD8-52F3-4940-BF24-0FCBF5C1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74" y="1811049"/>
            <a:ext cx="40513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88BF7-D972-854F-A0A9-4F330DAE6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397" y="1707776"/>
            <a:ext cx="3533961" cy="3406947"/>
          </a:xfrm>
          <a:prstGeom prst="rect">
            <a:avLst/>
          </a:prstGeom>
        </p:spPr>
      </p:pic>
      <p:pic>
        <p:nvPicPr>
          <p:cNvPr id="8" name="Picture 2" descr="Bildresultat för Oxford nanopore library&quot;">
            <a:extLst>
              <a:ext uri="{FF2B5EF4-FFF2-40B4-BE49-F238E27FC236}">
                <a16:creationId xmlns:a16="http://schemas.microsoft.com/office/drawing/2014/main" id="{ECE182BD-51AF-8B45-86C6-7E4EC499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1" y="3585949"/>
            <a:ext cx="5241706" cy="28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7FE357-3A87-584F-968F-8EB4844C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05" y="294863"/>
            <a:ext cx="7886700" cy="1325563"/>
          </a:xfrm>
        </p:spPr>
        <p:txBody>
          <a:bodyPr/>
          <a:lstStyle/>
          <a:p>
            <a:r>
              <a:rPr lang="sv-SE" b="1" dirty="0"/>
              <a:t>ONT: DNA + Motor + </a:t>
            </a:r>
            <a:r>
              <a:rPr lang="sv-SE" b="1" dirty="0" err="1"/>
              <a:t>Pore</a:t>
            </a:r>
            <a:endParaRPr lang="sv-SE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316288-85A3-7B4A-B703-825D66FAE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0"/>
            <a:ext cx="1366890" cy="6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7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6C1AC-F226-1441-9734-E3863534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7" y="35338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v-SE" dirty="0"/>
              <a:t>Main </a:t>
            </a:r>
            <a:r>
              <a:rPr lang="sv-SE" dirty="0" err="1"/>
              <a:t>advantages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ONT: </a:t>
            </a:r>
            <a:br>
              <a:rPr lang="sv-SE" dirty="0"/>
            </a:br>
            <a:r>
              <a:rPr lang="sv-SE" dirty="0"/>
              <a:t>SPEED and PORTABILITY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1CDB0-B25D-2E4C-BDA9-A6B9733E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86" y="1920466"/>
            <a:ext cx="4251904" cy="2388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976C9-1C80-8D43-A5D9-271D2BC4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29" y="4589990"/>
            <a:ext cx="4477871" cy="2268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AD36A-A956-F346-B075-93C498A00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129" y="3520859"/>
            <a:ext cx="4389750" cy="1241672"/>
          </a:xfrm>
          <a:prstGeom prst="rect">
            <a:avLst/>
          </a:prstGeom>
        </p:spPr>
      </p:pic>
      <p:pic>
        <p:nvPicPr>
          <p:cNvPr id="2050" name="Picture 2" descr="Bildresultat för oxford nanopore ebola">
            <a:extLst>
              <a:ext uri="{FF2B5EF4-FFF2-40B4-BE49-F238E27FC236}">
                <a16:creationId xmlns:a16="http://schemas.microsoft.com/office/drawing/2014/main" id="{52A2DAFE-2A61-5449-8359-CE02C032C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379" y="108818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E6520-FD4B-894B-8519-4708B4E4C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57" y="4876427"/>
            <a:ext cx="4208929" cy="72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90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282789" y="6275295"/>
            <a:ext cx="1763378" cy="56984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68079" y="1531263"/>
            <a:ext cx="89945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8079" y="422997"/>
            <a:ext cx="5831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10x Genomics (Chromium)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294" y="298823"/>
            <a:ext cx="1460015" cy="9637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67" y="2349912"/>
            <a:ext cx="1790392" cy="1404769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51" y="4685589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79" y="4685587"/>
            <a:ext cx="3556772" cy="12960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899" y="1822803"/>
            <a:ext cx="6280084" cy="246961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943" y="4818343"/>
            <a:ext cx="3813059" cy="11633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8645" y="6216696"/>
            <a:ext cx="479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Fragment length: 50 kb – 100+ Kb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alphaModFix amt="63000"/>
          </a:blip>
          <a:stretch>
            <a:fillRect/>
          </a:stretch>
        </p:blipFill>
        <p:spPr>
          <a:xfrm>
            <a:off x="0" y="6093296"/>
            <a:ext cx="2002118" cy="7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5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5A6B-F5A7-7342-92DE-B8B2891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17"/>
            <a:ext cx="8229600" cy="1143000"/>
          </a:xfrm>
        </p:spPr>
        <p:txBody>
          <a:bodyPr/>
          <a:lstStyle/>
          <a:p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94926-60B6-904D-B30B-04B1D478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8597"/>
            <a:ext cx="8229600" cy="52894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dirty="0"/>
              <a:t>INTRO</a:t>
            </a:r>
          </a:p>
          <a:p>
            <a:r>
              <a:rPr lang="sv-SE" dirty="0" err="1"/>
              <a:t>Sequencing</a:t>
            </a:r>
            <a:r>
              <a:rPr lang="sv-SE" dirty="0"/>
              <a:t> service at NGI-</a:t>
            </a:r>
            <a:r>
              <a:rPr lang="sv-SE" dirty="0" err="1"/>
              <a:t>SciLifeLab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NGS general </a:t>
            </a:r>
            <a:r>
              <a:rPr lang="sv-SE" dirty="0" err="1"/>
              <a:t>knowledge</a:t>
            </a:r>
            <a:r>
              <a:rPr lang="sv-SE" dirty="0"/>
              <a:t>:</a:t>
            </a:r>
          </a:p>
          <a:p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err="1"/>
              <a:t>technologies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NGS Challenges:</a:t>
            </a:r>
          </a:p>
          <a:p>
            <a:r>
              <a:rPr lang="sv-SE" dirty="0" err="1"/>
              <a:t>Sequencing</a:t>
            </a:r>
            <a:r>
              <a:rPr lang="sv-SE" dirty="0"/>
              <a:t> </a:t>
            </a:r>
            <a:r>
              <a:rPr lang="sv-SE" dirty="0" err="1"/>
              <a:t>artefacts</a:t>
            </a:r>
            <a:endParaRPr lang="sv-SE" dirty="0"/>
          </a:p>
          <a:p>
            <a:r>
              <a:rPr lang="sv-SE" dirty="0"/>
              <a:t>NGS </a:t>
            </a:r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requirements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Philosophical</a:t>
            </a:r>
            <a:r>
              <a:rPr lang="sv-SE" dirty="0"/>
              <a:t> </a:t>
            </a:r>
            <a:r>
              <a:rPr lang="sv-SE" dirty="0" err="1"/>
              <a:t>reflection</a:t>
            </a:r>
            <a:r>
              <a:rPr lang="sv-SE" dirty="0"/>
              <a:t> </a:t>
            </a:r>
            <a:r>
              <a:rPr lang="sv-SE" dirty="0" err="1"/>
              <a:t>upon</a:t>
            </a:r>
            <a:r>
              <a:rPr lang="sv-SE" dirty="0"/>
              <a:t> NGS </a:t>
            </a:r>
            <a:r>
              <a:rPr lang="sv-SE" dirty="0" err="1"/>
              <a:t>analysis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692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BC38CC-DDFA-A04E-B665-3C5D7DD64DA3}"/>
              </a:ext>
            </a:extLst>
          </p:cNvPr>
          <p:cNvCxnSpPr/>
          <p:nvPr/>
        </p:nvCxnSpPr>
        <p:spPr>
          <a:xfrm>
            <a:off x="161365" y="1120102"/>
            <a:ext cx="89945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6C3157-0A01-0746-BB59-9737CC82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69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sv-SE" sz="4000" dirty="0"/>
              <a:t>Hi-C: </a:t>
            </a:r>
            <a:r>
              <a:rPr lang="sv-SE" sz="4000" dirty="0" err="1"/>
              <a:t>linking</a:t>
            </a:r>
            <a:r>
              <a:rPr lang="sv-SE" sz="4000" dirty="0"/>
              <a:t> </a:t>
            </a:r>
            <a:r>
              <a:rPr lang="sv-SE" sz="4000" dirty="0" err="1"/>
              <a:t>reads</a:t>
            </a:r>
            <a:r>
              <a:rPr lang="sv-SE" sz="4000" dirty="0"/>
              <a:t> to </a:t>
            </a:r>
            <a:r>
              <a:rPr lang="sv-SE" sz="4000" dirty="0" err="1"/>
              <a:t>chromosomes</a:t>
            </a:r>
            <a:endParaRPr lang="sv-SE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3EBE5-79D0-BE48-8A96-077DE00E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8"/>
            <a:ext cx="1665082" cy="335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BD75DA-C459-CE4F-B96B-4F41B1ED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9169"/>
            <a:ext cx="9144000" cy="2225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A7F63E-68C1-3C4D-9F51-860171DB4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423" y="1306219"/>
            <a:ext cx="3508189" cy="1894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038129-AFC8-9A43-839E-14C8460DD306}"/>
              </a:ext>
            </a:extLst>
          </p:cNvPr>
          <p:cNvSpPr txBox="1"/>
          <p:nvPr/>
        </p:nvSpPr>
        <p:spPr>
          <a:xfrm>
            <a:off x="161365" y="5852613"/>
            <a:ext cx="4861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Start </a:t>
            </a:r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tissue</a:t>
            </a:r>
            <a:r>
              <a:rPr lang="sv-SE" dirty="0"/>
              <a:t>!</a:t>
            </a:r>
          </a:p>
          <a:p>
            <a:r>
              <a:rPr lang="sv-SE" dirty="0" err="1"/>
              <a:t>Capture</a:t>
            </a:r>
            <a:r>
              <a:rPr lang="sv-SE" dirty="0"/>
              <a:t> DNA </a:t>
            </a:r>
            <a:r>
              <a:rPr lang="sv-SE" dirty="0" err="1"/>
              <a:t>bound</a:t>
            </a:r>
            <a:r>
              <a:rPr lang="sv-SE" dirty="0"/>
              <a:t> to the same </a:t>
            </a:r>
            <a:r>
              <a:rPr lang="sv-SE" dirty="0" err="1"/>
              <a:t>nucleosome</a:t>
            </a:r>
            <a:endParaRPr lang="sv-SE" dirty="0"/>
          </a:p>
          <a:p>
            <a:r>
              <a:rPr lang="sv-SE" dirty="0"/>
              <a:t>Make a </a:t>
            </a:r>
            <a:r>
              <a:rPr lang="sv-SE" dirty="0" err="1"/>
              <a:t>library</a:t>
            </a:r>
            <a:r>
              <a:rPr lang="sv-SE" dirty="0"/>
              <a:t> and </a:t>
            </a:r>
            <a:r>
              <a:rPr lang="sv-SE" dirty="0" err="1"/>
              <a:t>sequence</a:t>
            </a:r>
            <a:r>
              <a:rPr lang="sv-SE" dirty="0"/>
              <a:t> on </a:t>
            </a:r>
            <a:r>
              <a:rPr lang="sv-SE" dirty="0" err="1"/>
              <a:t>Illumina</a:t>
            </a:r>
            <a:r>
              <a:rPr lang="sv-SE" dirty="0"/>
              <a:t> </a:t>
            </a:r>
            <a:r>
              <a:rPr lang="sv-SE" dirty="0" err="1"/>
              <a:t>NovaSeq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0588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4810-CF04-4240-A7F3-C10349D68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79" y="274639"/>
            <a:ext cx="8229600" cy="1143000"/>
          </a:xfrm>
        </p:spPr>
        <p:txBody>
          <a:bodyPr/>
          <a:lstStyle/>
          <a:p>
            <a:pPr algn="l"/>
            <a:r>
              <a:rPr lang="sv-SE" dirty="0" err="1"/>
              <a:t>BioNano</a:t>
            </a:r>
            <a:r>
              <a:rPr lang="sv-SE" dirty="0"/>
              <a:t>: </a:t>
            </a:r>
            <a:r>
              <a:rPr lang="sv-SE" dirty="0" err="1"/>
              <a:t>optical</a:t>
            </a:r>
            <a:r>
              <a:rPr lang="sv-SE" dirty="0"/>
              <a:t> </a:t>
            </a:r>
            <a:r>
              <a:rPr lang="sv-SE" dirty="0" err="1"/>
              <a:t>mapping</a:t>
            </a:r>
            <a:endParaRPr lang="sv-SE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4F96BF-0B83-0B47-A049-736D3F83519A}"/>
              </a:ext>
            </a:extLst>
          </p:cNvPr>
          <p:cNvCxnSpPr/>
          <p:nvPr/>
        </p:nvCxnSpPr>
        <p:spPr>
          <a:xfrm>
            <a:off x="168079" y="1531263"/>
            <a:ext cx="89945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D556ED6-4D54-1146-A2FD-D1F8E07A8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7" y="1644888"/>
            <a:ext cx="7503459" cy="4486515"/>
          </a:xfrm>
          <a:prstGeom prst="rect">
            <a:avLst/>
          </a:prstGeom>
        </p:spPr>
      </p:pic>
      <p:pic>
        <p:nvPicPr>
          <p:cNvPr id="1026" name="Picture 2" descr="Bildresultat för BioNano">
            <a:extLst>
              <a:ext uri="{FF2B5EF4-FFF2-40B4-BE49-F238E27FC236}">
                <a16:creationId xmlns:a16="http://schemas.microsoft.com/office/drawing/2014/main" id="{15D3CB66-EEF6-DD4D-8A27-3454645D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9" y="315"/>
            <a:ext cx="2319618" cy="153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30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EB9AE2D-6F36-9944-B6A6-26BB307FFD15}"/>
              </a:ext>
            </a:extLst>
          </p:cNvPr>
          <p:cNvSpPr/>
          <p:nvPr/>
        </p:nvSpPr>
        <p:spPr>
          <a:xfrm>
            <a:off x="4931202" y="3864555"/>
            <a:ext cx="3913812" cy="3670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sv-SE" sz="1687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2311926-0A1C-6347-95B6-A069195F8389}"/>
              </a:ext>
            </a:extLst>
          </p:cNvPr>
          <p:cNvSpPr/>
          <p:nvPr/>
        </p:nvSpPr>
        <p:spPr>
          <a:xfrm>
            <a:off x="251305" y="3841893"/>
            <a:ext cx="3913812" cy="3670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sv-SE" sz="1687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" name="Technologies and Applications">
            <a:extLst>
              <a:ext uri="{FF2B5EF4-FFF2-40B4-BE49-F238E27FC236}">
                <a16:creationId xmlns:a16="http://schemas.microsoft.com/office/drawing/2014/main" id="{D7A663AF-AC98-294A-BC14-7E249D016B77}"/>
              </a:ext>
            </a:extLst>
          </p:cNvPr>
          <p:cNvSpPr txBox="1"/>
          <p:nvPr/>
        </p:nvSpPr>
        <p:spPr>
          <a:xfrm>
            <a:off x="1485970" y="135317"/>
            <a:ext cx="6171562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/>
            </a:lvl1pPr>
          </a:lstStyle>
          <a:p>
            <a:r>
              <a:rPr sz="2531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Technologies and Applications</a:t>
            </a:r>
            <a:r>
              <a:rPr lang="sv-SE" sz="2531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NGI</a:t>
            </a:r>
            <a:endParaRPr sz="2531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49CD47-AF39-154B-9AB3-C80DD12F9992}"/>
              </a:ext>
            </a:extLst>
          </p:cNvPr>
          <p:cNvSpPr/>
          <p:nvPr/>
        </p:nvSpPr>
        <p:spPr>
          <a:xfrm>
            <a:off x="2711520" y="1087900"/>
            <a:ext cx="3578087" cy="331758"/>
          </a:xfrm>
          <a:prstGeom prst="rect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sv-SE" sz="1687" dirty="0">
                <a:solidFill>
                  <a:srgbClr val="FFFFFF"/>
                </a:solidFill>
                <a:sym typeface="Helvetica Light"/>
              </a:rPr>
              <a:t>NGS </a:t>
            </a:r>
            <a:r>
              <a:rPr lang="sv-SE" sz="1687" dirty="0" err="1">
                <a:solidFill>
                  <a:srgbClr val="FFFFFF"/>
                </a:solidFill>
                <a:sym typeface="Helvetica Light"/>
              </a:rPr>
              <a:t>technologies</a:t>
            </a:r>
            <a:endParaRPr lang="sv-SE" sz="1687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53405A-2529-E44E-91C4-BD63E826BF8B}"/>
              </a:ext>
            </a:extLst>
          </p:cNvPr>
          <p:cNvSpPr/>
          <p:nvPr/>
        </p:nvSpPr>
        <p:spPr>
          <a:xfrm>
            <a:off x="406074" y="1727732"/>
            <a:ext cx="3578087" cy="331758"/>
          </a:xfrm>
          <a:prstGeom prst="rect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sv-SE" sz="1687" dirty="0">
                <a:solidFill>
                  <a:srgbClr val="FFFFFF"/>
                </a:solidFill>
                <a:sym typeface="Helvetica Light"/>
              </a:rPr>
              <a:t>Short read 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A899D7-D211-F54E-B699-C19223F2204F}"/>
              </a:ext>
            </a:extLst>
          </p:cNvPr>
          <p:cNvSpPr/>
          <p:nvPr/>
        </p:nvSpPr>
        <p:spPr>
          <a:xfrm>
            <a:off x="5022367" y="1774205"/>
            <a:ext cx="3578087" cy="331758"/>
          </a:xfrm>
          <a:prstGeom prst="rect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sv-SE" sz="1687" dirty="0">
                <a:solidFill>
                  <a:srgbClr val="FFFFFF"/>
                </a:solidFill>
                <a:sym typeface="Helvetica Light"/>
              </a:rPr>
              <a:t>Long-read NGS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CD6A25-2B79-6A4C-A019-04085795B183}"/>
              </a:ext>
            </a:extLst>
          </p:cNvPr>
          <p:cNvGrpSpPr/>
          <p:nvPr/>
        </p:nvGrpSpPr>
        <p:grpSpPr>
          <a:xfrm>
            <a:off x="405738" y="2301873"/>
            <a:ext cx="8442233" cy="3529989"/>
            <a:chOff x="577049" y="4598975"/>
            <a:chExt cx="12006731" cy="5020428"/>
          </a:xfrm>
        </p:grpSpPr>
        <p:pic>
          <p:nvPicPr>
            <p:cNvPr id="8" name="Picture 14" descr="Bildresultat för miseq no background">
              <a:extLst>
                <a:ext uri="{FF2B5EF4-FFF2-40B4-BE49-F238E27FC236}">
                  <a16:creationId xmlns:a16="http://schemas.microsoft.com/office/drawing/2014/main" id="{DF2CE7C1-B33F-584A-9B3F-000A651FA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049" y="5607824"/>
              <a:ext cx="1640567" cy="130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EF3C6ABD-5878-D842-8853-DADC3DF7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l="2485" t="1284" r="4487" b="1113"/>
            <a:stretch>
              <a:fillRect/>
            </a:stretch>
          </p:blipFill>
          <p:spPr>
            <a:xfrm>
              <a:off x="2140239" y="4598975"/>
              <a:ext cx="1865185" cy="2236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596" extrusionOk="0">
                  <a:moveTo>
                    <a:pt x="10679" y="0"/>
                  </a:moveTo>
                  <a:cubicBezTo>
                    <a:pt x="8287" y="0"/>
                    <a:pt x="6308" y="18"/>
                    <a:pt x="6281" y="40"/>
                  </a:cubicBezTo>
                  <a:cubicBezTo>
                    <a:pt x="6255" y="63"/>
                    <a:pt x="6229" y="875"/>
                    <a:pt x="6221" y="1844"/>
                  </a:cubicBezTo>
                  <a:lnTo>
                    <a:pt x="6204" y="3606"/>
                  </a:lnTo>
                  <a:lnTo>
                    <a:pt x="5354" y="3619"/>
                  </a:lnTo>
                  <a:lnTo>
                    <a:pt x="4504" y="3633"/>
                  </a:lnTo>
                  <a:lnTo>
                    <a:pt x="4504" y="5334"/>
                  </a:lnTo>
                  <a:cubicBezTo>
                    <a:pt x="4504" y="6539"/>
                    <a:pt x="4522" y="7055"/>
                    <a:pt x="4569" y="7093"/>
                  </a:cubicBezTo>
                  <a:cubicBezTo>
                    <a:pt x="4670" y="7178"/>
                    <a:pt x="4581" y="7300"/>
                    <a:pt x="4419" y="7300"/>
                  </a:cubicBezTo>
                  <a:cubicBezTo>
                    <a:pt x="4274" y="7300"/>
                    <a:pt x="4273" y="7305"/>
                    <a:pt x="4273" y="7707"/>
                  </a:cubicBezTo>
                  <a:cubicBezTo>
                    <a:pt x="4273" y="8023"/>
                    <a:pt x="4291" y="8119"/>
                    <a:pt x="4358" y="8141"/>
                  </a:cubicBezTo>
                  <a:cubicBezTo>
                    <a:pt x="4479" y="8179"/>
                    <a:pt x="4479" y="8597"/>
                    <a:pt x="4358" y="8636"/>
                  </a:cubicBezTo>
                  <a:cubicBezTo>
                    <a:pt x="4282" y="8660"/>
                    <a:pt x="4273" y="9386"/>
                    <a:pt x="4273" y="14767"/>
                  </a:cubicBezTo>
                  <a:lnTo>
                    <a:pt x="4273" y="20871"/>
                  </a:lnTo>
                  <a:lnTo>
                    <a:pt x="4488" y="20884"/>
                  </a:lnTo>
                  <a:cubicBezTo>
                    <a:pt x="4692" y="20898"/>
                    <a:pt x="4706" y="20909"/>
                    <a:pt x="4723" y="21081"/>
                  </a:cubicBezTo>
                  <a:lnTo>
                    <a:pt x="4739" y="21264"/>
                  </a:lnTo>
                  <a:lnTo>
                    <a:pt x="5083" y="21264"/>
                  </a:lnTo>
                  <a:cubicBezTo>
                    <a:pt x="5342" y="21264"/>
                    <a:pt x="5437" y="21281"/>
                    <a:pt x="5463" y="21338"/>
                  </a:cubicBezTo>
                  <a:cubicBezTo>
                    <a:pt x="5483" y="21380"/>
                    <a:pt x="5475" y="21434"/>
                    <a:pt x="5447" y="21457"/>
                  </a:cubicBezTo>
                  <a:cubicBezTo>
                    <a:pt x="5419" y="21480"/>
                    <a:pt x="4215" y="21505"/>
                    <a:pt x="2771" y="21511"/>
                  </a:cubicBezTo>
                  <a:cubicBezTo>
                    <a:pt x="1327" y="21517"/>
                    <a:pt x="81" y="21536"/>
                    <a:pt x="1" y="21555"/>
                  </a:cubicBezTo>
                  <a:cubicBezTo>
                    <a:pt x="-78" y="21575"/>
                    <a:pt x="4733" y="21593"/>
                    <a:pt x="10691" y="21596"/>
                  </a:cubicBezTo>
                  <a:cubicBezTo>
                    <a:pt x="17807" y="21599"/>
                    <a:pt x="21522" y="21583"/>
                    <a:pt x="21522" y="21552"/>
                  </a:cubicBezTo>
                  <a:cubicBezTo>
                    <a:pt x="21522" y="21521"/>
                    <a:pt x="20539" y="21502"/>
                    <a:pt x="18769" y="21494"/>
                  </a:cubicBezTo>
                  <a:cubicBezTo>
                    <a:pt x="16057" y="21482"/>
                    <a:pt x="16011" y="21477"/>
                    <a:pt x="16011" y="21382"/>
                  </a:cubicBezTo>
                  <a:cubicBezTo>
                    <a:pt x="16011" y="21298"/>
                    <a:pt x="16054" y="21286"/>
                    <a:pt x="16368" y="21274"/>
                  </a:cubicBezTo>
                  <a:lnTo>
                    <a:pt x="16728" y="21257"/>
                  </a:lnTo>
                  <a:lnTo>
                    <a:pt x="16744" y="21081"/>
                  </a:lnTo>
                  <a:cubicBezTo>
                    <a:pt x="16760" y="20918"/>
                    <a:pt x="16780" y="20898"/>
                    <a:pt x="16951" y="20884"/>
                  </a:cubicBezTo>
                  <a:lnTo>
                    <a:pt x="17137" y="20871"/>
                  </a:lnTo>
                  <a:lnTo>
                    <a:pt x="17137" y="14763"/>
                  </a:lnTo>
                  <a:cubicBezTo>
                    <a:pt x="17137" y="10745"/>
                    <a:pt x="17118" y="8648"/>
                    <a:pt x="17080" y="8629"/>
                  </a:cubicBezTo>
                  <a:cubicBezTo>
                    <a:pt x="16985" y="8580"/>
                    <a:pt x="17009" y="8173"/>
                    <a:pt x="17109" y="8141"/>
                  </a:cubicBezTo>
                  <a:cubicBezTo>
                    <a:pt x="17176" y="8119"/>
                    <a:pt x="17194" y="8023"/>
                    <a:pt x="17194" y="7707"/>
                  </a:cubicBezTo>
                  <a:cubicBezTo>
                    <a:pt x="17194" y="7348"/>
                    <a:pt x="17185" y="7300"/>
                    <a:pt x="17092" y="7300"/>
                  </a:cubicBezTo>
                  <a:cubicBezTo>
                    <a:pt x="17035" y="7300"/>
                    <a:pt x="16935" y="7269"/>
                    <a:pt x="16874" y="7229"/>
                  </a:cubicBezTo>
                  <a:cubicBezTo>
                    <a:pt x="16767" y="7160"/>
                    <a:pt x="16769" y="7153"/>
                    <a:pt x="16866" y="7090"/>
                  </a:cubicBezTo>
                  <a:cubicBezTo>
                    <a:pt x="16960" y="7029"/>
                    <a:pt x="16965" y="6899"/>
                    <a:pt x="16951" y="5338"/>
                  </a:cubicBezTo>
                  <a:lnTo>
                    <a:pt x="16934" y="3653"/>
                  </a:lnTo>
                  <a:lnTo>
                    <a:pt x="16129" y="3640"/>
                  </a:lnTo>
                  <a:cubicBezTo>
                    <a:pt x="15684" y="3632"/>
                    <a:pt x="15286" y="3617"/>
                    <a:pt x="15246" y="3606"/>
                  </a:cubicBezTo>
                  <a:cubicBezTo>
                    <a:pt x="15190" y="3590"/>
                    <a:pt x="15177" y="3200"/>
                    <a:pt x="15177" y="1877"/>
                  </a:cubicBezTo>
                  <a:cubicBezTo>
                    <a:pt x="15177" y="563"/>
                    <a:pt x="15157" y="150"/>
                    <a:pt x="15100" y="85"/>
                  </a:cubicBezTo>
                  <a:cubicBezTo>
                    <a:pt x="15031" y="5"/>
                    <a:pt x="14761" y="-1"/>
                    <a:pt x="10679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0" name="Picture 6" descr="Bildresultat för ion S5XL">
              <a:extLst>
                <a:ext uri="{FF2B5EF4-FFF2-40B4-BE49-F238E27FC236}">
                  <a16:creationId xmlns:a16="http://schemas.microsoft.com/office/drawing/2014/main" id="{034078C5-808A-1B49-A249-884B122B2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306" y="5607824"/>
              <a:ext cx="1799310" cy="1352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147B3D-090D-314E-A7C1-90C302CB8D76}"/>
                </a:ext>
              </a:extLst>
            </p:cNvPr>
            <p:cNvSpPr txBox="1"/>
            <p:nvPr/>
          </p:nvSpPr>
          <p:spPr>
            <a:xfrm>
              <a:off x="1028095" y="7301366"/>
              <a:ext cx="3853181" cy="231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defTabSz="410751" hangingPunct="0"/>
              <a:r>
                <a:rPr lang="sv-SE" sz="1687" dirty="0" err="1"/>
                <a:t>Whole</a:t>
              </a:r>
              <a:r>
                <a:rPr lang="sv-SE" sz="1687" dirty="0"/>
                <a:t> </a:t>
              </a:r>
              <a:r>
                <a:rPr lang="sv-SE" sz="1687" dirty="0" err="1"/>
                <a:t>genome</a:t>
              </a:r>
              <a:r>
                <a:rPr lang="sv-SE" sz="1687" dirty="0"/>
                <a:t> re-</a:t>
              </a:r>
              <a:r>
                <a:rPr lang="sv-SE" sz="1687" dirty="0" err="1"/>
                <a:t>sequencing</a:t>
              </a:r>
              <a:endParaRPr lang="sv-SE" sz="1687" dirty="0"/>
            </a:p>
            <a:p>
              <a:pPr defTabSz="410751" hangingPunct="0"/>
              <a:r>
                <a:rPr lang="sv-SE" sz="1687" dirty="0"/>
                <a:t>RNA-</a:t>
              </a:r>
              <a:r>
                <a:rPr lang="sv-SE" sz="1687" dirty="0" err="1"/>
                <a:t>seq</a:t>
              </a:r>
              <a:endParaRPr lang="sv-SE" sz="1687" dirty="0"/>
            </a:p>
            <a:p>
              <a:pPr defTabSz="410751" hangingPunct="0"/>
              <a:r>
                <a:rPr lang="sv-SE" sz="1687" dirty="0" err="1"/>
                <a:t>Exome</a:t>
              </a:r>
              <a:endParaRPr lang="sv-SE" sz="1687" dirty="0"/>
            </a:p>
            <a:p>
              <a:pPr defTabSz="410751" hangingPunct="0"/>
              <a:r>
                <a:rPr lang="sv-SE" sz="1687" dirty="0" err="1"/>
                <a:t>Targeted</a:t>
              </a:r>
              <a:r>
                <a:rPr lang="sv-SE" sz="1687" dirty="0"/>
                <a:t> re-</a:t>
              </a:r>
              <a:r>
                <a:rPr lang="sv-SE" sz="1687" dirty="0" err="1"/>
                <a:t>seq</a:t>
              </a:r>
              <a:endParaRPr lang="sv-SE" sz="1687" dirty="0"/>
            </a:p>
            <a:p>
              <a:pPr defTabSz="410751" hangingPunct="0"/>
              <a:r>
                <a:rPr lang="sv-SE" sz="1687" dirty="0"/>
                <a:t>Panels</a:t>
              </a:r>
            </a:p>
            <a:p>
              <a:pPr defTabSz="410751" hangingPunct="0"/>
              <a:r>
                <a:rPr lang="sv-SE" sz="1687" dirty="0" err="1"/>
                <a:t>Amplicons</a:t>
              </a:r>
              <a:r>
                <a:rPr lang="sv-SE" sz="1687" dirty="0"/>
                <a:t> </a:t>
              </a:r>
              <a:r>
                <a:rPr lang="sv-SE" sz="1687" dirty="0" err="1"/>
                <a:t>up</a:t>
              </a:r>
              <a:r>
                <a:rPr lang="sv-SE" sz="1687" dirty="0"/>
                <a:t> to 600 </a:t>
              </a:r>
              <a:r>
                <a:rPr lang="sv-SE" sz="1687" dirty="0" err="1"/>
                <a:t>bp</a:t>
              </a:r>
              <a:endParaRPr lang="sv-SE" sz="1687" dirty="0"/>
            </a:p>
          </p:txBody>
        </p:sp>
        <p:pic>
          <p:nvPicPr>
            <p:cNvPr id="12" name="Picture 10" descr="Bildresultat för pacbio sequel no background">
              <a:extLst>
                <a:ext uri="{FF2B5EF4-FFF2-40B4-BE49-F238E27FC236}">
                  <a16:creationId xmlns:a16="http://schemas.microsoft.com/office/drawing/2014/main" id="{B6B70D56-5A17-C047-9E93-C26C48EA0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46" y="4980519"/>
              <a:ext cx="1190524" cy="2018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Bildresultat för PromethION">
              <a:extLst>
                <a:ext uri="{FF2B5EF4-FFF2-40B4-BE49-F238E27FC236}">
                  <a16:creationId xmlns:a16="http://schemas.microsoft.com/office/drawing/2014/main" id="{97F47BF7-995D-E542-B960-D9530A6FF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8185" y="5524812"/>
              <a:ext cx="1765625" cy="1411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Bildresultat för 10x Chromium">
              <a:extLst>
                <a:ext uri="{FF2B5EF4-FFF2-40B4-BE49-F238E27FC236}">
                  <a16:creationId xmlns:a16="http://schemas.microsoft.com/office/drawing/2014/main" id="{3EBB671E-7469-B341-8137-E756CAB1C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9669" y="5489425"/>
              <a:ext cx="2174111" cy="145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7D5DE4-A914-C940-A8B9-3AED1AC64DB0}"/>
                </a:ext>
              </a:extLst>
            </p:cNvPr>
            <p:cNvSpPr txBox="1"/>
            <p:nvPr/>
          </p:nvSpPr>
          <p:spPr>
            <a:xfrm>
              <a:off x="7802344" y="7269224"/>
              <a:ext cx="3713018" cy="231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defTabSz="410751" hangingPunct="0"/>
              <a:r>
                <a:rPr lang="sv-SE" sz="1687" i="1" dirty="0"/>
                <a:t>De </a:t>
              </a:r>
              <a:r>
                <a:rPr lang="sv-SE" sz="1687" i="1" dirty="0" err="1"/>
                <a:t>novo</a:t>
              </a:r>
              <a:r>
                <a:rPr lang="sv-SE" sz="1687" i="1" dirty="0"/>
                <a:t> </a:t>
              </a:r>
              <a:r>
                <a:rPr lang="sv-SE" sz="1687" dirty="0" err="1"/>
                <a:t>genome</a:t>
              </a:r>
              <a:r>
                <a:rPr lang="sv-SE" sz="1687" dirty="0"/>
                <a:t> </a:t>
              </a:r>
              <a:r>
                <a:rPr lang="sv-SE" sz="1687" dirty="0" err="1"/>
                <a:t>sequencing</a:t>
              </a:r>
              <a:endParaRPr lang="sv-SE" sz="1687" dirty="0"/>
            </a:p>
            <a:p>
              <a:pPr defTabSz="410751" hangingPunct="0"/>
              <a:r>
                <a:rPr lang="sv-SE" sz="1687" dirty="0" err="1"/>
                <a:t>Whole</a:t>
              </a:r>
              <a:r>
                <a:rPr lang="sv-SE" sz="1687" dirty="0"/>
                <a:t>-transcript </a:t>
              </a:r>
              <a:r>
                <a:rPr lang="sv-SE" sz="1687" dirty="0" err="1"/>
                <a:t>sequencing</a:t>
              </a:r>
              <a:endParaRPr lang="sv-SE" sz="1687" dirty="0"/>
            </a:p>
            <a:p>
              <a:pPr defTabSz="410751" hangingPunct="0"/>
              <a:r>
                <a:rPr lang="sv-SE" sz="1687" dirty="0" err="1"/>
                <a:t>Structural</a:t>
              </a:r>
              <a:r>
                <a:rPr lang="sv-SE" sz="1687" dirty="0"/>
                <a:t> variant </a:t>
              </a:r>
              <a:r>
                <a:rPr lang="sv-SE" sz="1687" dirty="0" err="1"/>
                <a:t>resolving</a:t>
              </a:r>
              <a:endParaRPr lang="sv-SE" sz="1687" dirty="0"/>
            </a:p>
            <a:p>
              <a:pPr defTabSz="410751" hangingPunct="0"/>
              <a:r>
                <a:rPr lang="sv-SE" sz="1687" dirty="0" err="1"/>
                <a:t>Allele</a:t>
              </a:r>
              <a:r>
                <a:rPr lang="sv-SE" sz="1687" dirty="0"/>
                <a:t> </a:t>
              </a:r>
              <a:r>
                <a:rPr lang="sv-SE" sz="1687" dirty="0" err="1"/>
                <a:t>phasing</a:t>
              </a:r>
              <a:endParaRPr lang="sv-SE" sz="1687" dirty="0"/>
            </a:p>
            <a:p>
              <a:pPr defTabSz="410751" hangingPunct="0"/>
              <a:r>
                <a:rPr lang="sv-SE" sz="1687" dirty="0" err="1"/>
                <a:t>Targeted</a:t>
              </a:r>
              <a:r>
                <a:rPr lang="sv-SE" sz="1687" dirty="0"/>
                <a:t> re-</a:t>
              </a:r>
              <a:r>
                <a:rPr lang="sv-SE" sz="1687" dirty="0" err="1"/>
                <a:t>seq</a:t>
              </a:r>
              <a:endParaRPr lang="sv-SE" sz="1687" dirty="0"/>
            </a:p>
            <a:p>
              <a:pPr defTabSz="410751" hangingPunct="0"/>
              <a:r>
                <a:rPr lang="sv-SE" sz="1687" dirty="0" err="1"/>
                <a:t>Amplicons</a:t>
              </a:r>
              <a:r>
                <a:rPr lang="sv-SE" sz="1687" dirty="0"/>
                <a:t> </a:t>
              </a:r>
              <a:r>
                <a:rPr lang="sv-SE" sz="1687" dirty="0" err="1"/>
                <a:t>up</a:t>
              </a:r>
              <a:r>
                <a:rPr lang="sv-SE" sz="1687" dirty="0"/>
                <a:t> to 13 kb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586B7-6A04-2040-ACF8-30533E2A1488}"/>
              </a:ext>
            </a:extLst>
          </p:cNvPr>
          <p:cNvSpPr/>
          <p:nvPr/>
        </p:nvSpPr>
        <p:spPr>
          <a:xfrm>
            <a:off x="2764322" y="6325142"/>
            <a:ext cx="3578087" cy="331758"/>
          </a:xfrm>
          <a:prstGeom prst="rect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sv-SE" sz="1687" dirty="0">
                <a:solidFill>
                  <a:srgbClr val="FFFFFF"/>
                </a:solidFill>
                <a:sym typeface="Helvetica Light"/>
              </a:rPr>
              <a:t>Research and </a:t>
            </a:r>
            <a:r>
              <a:rPr lang="sv-SE" sz="1687" dirty="0" err="1">
                <a:solidFill>
                  <a:srgbClr val="FFFFFF"/>
                </a:solidFill>
                <a:sym typeface="Helvetica Light"/>
              </a:rPr>
              <a:t>development</a:t>
            </a:r>
            <a:endParaRPr lang="sv-SE" sz="1687" dirty="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6BECED-D421-334D-9E69-235B20B5DC29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2195118" y="1419658"/>
            <a:ext cx="2305446" cy="30807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D96CCD-FF81-EE4B-AA03-9EE831DCBDD4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4500564" y="1419658"/>
            <a:ext cx="2310847" cy="35454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14A93B-7F72-C342-A0F2-10852AA1B2D8}"/>
              </a:ext>
            </a:extLst>
          </p:cNvPr>
          <p:cNvCxnSpPr>
            <a:cxnSpLocks/>
          </p:cNvCxnSpPr>
          <p:nvPr/>
        </p:nvCxnSpPr>
        <p:spPr>
          <a:xfrm flipH="1" flipV="1">
            <a:off x="3605364" y="4231607"/>
            <a:ext cx="961595" cy="209350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ED831-11A3-B449-B03D-AC0834340092}"/>
              </a:ext>
            </a:extLst>
          </p:cNvPr>
          <p:cNvCxnSpPr>
            <a:cxnSpLocks/>
          </p:cNvCxnSpPr>
          <p:nvPr/>
        </p:nvCxnSpPr>
        <p:spPr>
          <a:xfrm flipV="1">
            <a:off x="4553366" y="4231607"/>
            <a:ext cx="604370" cy="20935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5287CC3-0DEE-9347-B40B-6EE784178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17" y="6056846"/>
            <a:ext cx="613083" cy="801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F46F74-7726-7E43-9E0E-0AC99E52E5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100" y="0"/>
            <a:ext cx="1366890" cy="6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3366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FC001-A241-D944-9E8E-8FEA8A8861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414" y="397763"/>
            <a:ext cx="6773424" cy="1223853"/>
          </a:xfrm>
        </p:spPr>
        <p:txBody>
          <a:bodyPr/>
          <a:lstStyle/>
          <a:p>
            <a:r>
              <a:rPr lang="sv-SE" dirty="0"/>
              <a:t>NGS Technologies: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93FAC-ED22-514D-A6D7-925065708C8E}"/>
              </a:ext>
            </a:extLst>
          </p:cNvPr>
          <p:cNvSpPr txBox="1"/>
          <p:nvPr/>
        </p:nvSpPr>
        <p:spPr>
          <a:xfrm>
            <a:off x="632011" y="2541494"/>
            <a:ext cx="77885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Development</a:t>
            </a:r>
            <a:r>
              <a:rPr lang="sv-SE" sz="2400" dirty="0"/>
              <a:t> goes VERY FAST</a:t>
            </a:r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All </a:t>
            </a:r>
            <a:r>
              <a:rPr lang="sv-SE" sz="2400" dirty="0" err="1"/>
              <a:t>technologies</a:t>
            </a:r>
            <a:r>
              <a:rPr lang="sv-SE" sz="2400" dirty="0"/>
              <a:t> </a:t>
            </a:r>
            <a:r>
              <a:rPr lang="sv-SE" sz="2400" dirty="0" err="1"/>
              <a:t>have</a:t>
            </a:r>
            <a:r>
              <a:rPr lang="sv-SE" sz="2400" dirty="0"/>
              <a:t> </a:t>
            </a:r>
            <a:r>
              <a:rPr lang="sv-SE" sz="2400" dirty="0" err="1"/>
              <a:t>their</a:t>
            </a:r>
            <a:r>
              <a:rPr lang="sv-SE" sz="2400" dirty="0"/>
              <a:t> PROs and </a:t>
            </a:r>
            <a:r>
              <a:rPr lang="sv-SE" sz="2400" dirty="0" err="1"/>
              <a:t>CONs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One</a:t>
            </a:r>
            <a:r>
              <a:rPr lang="sv-SE" sz="2400" dirty="0"/>
              <a:t> </a:t>
            </a:r>
            <a:r>
              <a:rPr lang="sv-SE" sz="2400" dirty="0" err="1"/>
              <a:t>technology</a:t>
            </a:r>
            <a:r>
              <a:rPr lang="sv-SE" sz="2400" dirty="0"/>
              <a:t> </a:t>
            </a:r>
            <a:r>
              <a:rPr lang="sv-SE" sz="2400" dirty="0" err="1"/>
              <a:t>does</a:t>
            </a:r>
            <a:r>
              <a:rPr lang="sv-SE" sz="2400" dirty="0"/>
              <a:t> not </a:t>
            </a:r>
            <a:r>
              <a:rPr lang="sv-SE" sz="2400" dirty="0" err="1"/>
              <a:t>suit</a:t>
            </a:r>
            <a:r>
              <a:rPr lang="sv-SE" sz="2400" dirty="0"/>
              <a:t> all the </a:t>
            </a:r>
            <a:r>
              <a:rPr lang="sv-SE" sz="2400" dirty="0" err="1"/>
              <a:t>applications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In </a:t>
            </a:r>
            <a:r>
              <a:rPr lang="sv-SE" sz="2400" dirty="0" err="1"/>
              <a:t>some</a:t>
            </a:r>
            <a:r>
              <a:rPr lang="sv-SE" sz="2400" dirty="0"/>
              <a:t> </a:t>
            </a:r>
            <a:r>
              <a:rPr lang="sv-SE" sz="2400" dirty="0" err="1"/>
              <a:t>projects</a:t>
            </a:r>
            <a:r>
              <a:rPr lang="sv-SE" sz="2400" dirty="0"/>
              <a:t>, </a:t>
            </a:r>
            <a:r>
              <a:rPr lang="sv-SE" sz="2400" dirty="0" err="1"/>
              <a:t>several</a:t>
            </a:r>
            <a:r>
              <a:rPr lang="sv-SE" sz="2400" dirty="0"/>
              <a:t> </a:t>
            </a:r>
            <a:r>
              <a:rPr lang="sv-SE" sz="2400" dirty="0" err="1"/>
              <a:t>technologies</a:t>
            </a:r>
            <a:r>
              <a:rPr lang="sv-SE" sz="2400" dirty="0"/>
              <a:t> </a:t>
            </a:r>
            <a:r>
              <a:rPr lang="sv-SE" sz="2400" dirty="0" err="1"/>
              <a:t>should</a:t>
            </a:r>
            <a:r>
              <a:rPr lang="sv-SE" sz="2400" dirty="0"/>
              <a:t> be </a:t>
            </a:r>
            <a:r>
              <a:rPr lang="sv-SE" sz="2400" dirty="0" err="1"/>
              <a:t>combined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116507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0118" y="1880409"/>
            <a:ext cx="8174930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 sense of genomics data: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Understanding sequencing bias</a:t>
            </a:r>
          </a:p>
        </p:txBody>
      </p:sp>
    </p:spTree>
    <p:extLst>
      <p:ext uri="{BB962C8B-B14F-4D97-AF65-F5344CB8AC3E}">
        <p14:creationId xmlns:p14="http://schemas.microsoft.com/office/powerpoint/2010/main" val="482093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7032" y="169631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2" y="3181143"/>
            <a:ext cx="2632344" cy="259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032" y="1977339"/>
            <a:ext cx="2737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textbook tells you: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8625" y="1977339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Brutal reality:</a:t>
            </a:r>
          </a:p>
        </p:txBody>
      </p:sp>
      <p:pic>
        <p:nvPicPr>
          <p:cNvPr id="2052" name="Picture 4" descr="ildresultat för DNA in chromoso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476750"/>
            <a:ext cx="4905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2235" y="1106664"/>
            <a:ext cx="7785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Sequencing a representative, completely randomized subsample:</a:t>
            </a:r>
          </a:p>
          <a:p>
            <a:r>
              <a:rPr lang="en-US" sz="2200" b="1" dirty="0">
                <a:solidFill>
                  <a:srgbClr val="7030A0"/>
                </a:solidFill>
              </a:rPr>
              <a:t>it starts with input material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4D25A7-9EA9-704C-9217-429EB2E8B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5" y="2407656"/>
            <a:ext cx="2915210" cy="193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185" y="1383773"/>
            <a:ext cx="3850570" cy="5474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032" y="169631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3508" y="1062165"/>
            <a:ext cx="8480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Sequencing a representative, completely randomized subsample: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continues with library preparation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2" y="2197123"/>
            <a:ext cx="3130722" cy="1590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08" y="4530472"/>
            <a:ext cx="2903575" cy="1771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5521" y="3895618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917" y="6425317"/>
            <a:ext cx="272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Shearing and size-selection</a:t>
            </a:r>
          </a:p>
        </p:txBody>
      </p:sp>
      <p:sp>
        <p:nvSpPr>
          <p:cNvPr id="4" name="Down Arrow 3"/>
          <p:cNvSpPr/>
          <p:nvPr/>
        </p:nvSpPr>
        <p:spPr>
          <a:xfrm>
            <a:off x="4734550" y="2311995"/>
            <a:ext cx="196995" cy="35365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2974538" y="3895617"/>
            <a:ext cx="302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Loosing molecules all the </a:t>
            </a:r>
            <a:r>
              <a:rPr lang="en-US"/>
              <a:t>way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9305" y="6425317"/>
            <a:ext cx="408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material -&gt; more amplification cycles</a:t>
            </a:r>
          </a:p>
        </p:txBody>
      </p:sp>
    </p:spTree>
    <p:extLst>
      <p:ext uri="{BB962C8B-B14F-4D97-AF65-F5344CB8AC3E}">
        <p14:creationId xmlns:p14="http://schemas.microsoft.com/office/powerpoint/2010/main" val="1715452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8224" y="1210235"/>
            <a:ext cx="680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PCR bias – important source of sequencing artefacts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032" y="169631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224" y="2223207"/>
            <a:ext cx="701602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PCR steps involved in any NGS but </a:t>
            </a:r>
            <a:r>
              <a:rPr lang="en-US" sz="2000" b="1" dirty="0" err="1"/>
              <a:t>PacBio</a:t>
            </a:r>
            <a:r>
              <a:rPr lang="en-US" sz="2000" b="1" dirty="0"/>
              <a:t> and Oxford </a:t>
            </a:r>
            <a:r>
              <a:rPr lang="en-US" sz="2000" b="1" dirty="0" err="1"/>
              <a:t>Nanopore</a:t>
            </a:r>
            <a:r>
              <a:rPr lang="en-US" sz="2000" b="1" dirty="0"/>
              <a:t>:</a:t>
            </a:r>
          </a:p>
          <a:p>
            <a:endParaRPr lang="en-US" sz="2000" b="1" dirty="0"/>
          </a:p>
          <a:p>
            <a:pPr marL="342900" indent="-342900">
              <a:buAutoNum type="arabicPeriod"/>
            </a:pPr>
            <a:r>
              <a:rPr lang="en-US" dirty="0"/>
              <a:t>Library amplification</a:t>
            </a:r>
          </a:p>
          <a:p>
            <a:pPr marL="342900" indent="-342900">
              <a:buAutoNum type="arabicPeriod"/>
            </a:pPr>
            <a:r>
              <a:rPr lang="en-US" dirty="0"/>
              <a:t>Amplification during templating (Illumina – on glass; Ion – </a:t>
            </a:r>
            <a:r>
              <a:rPr lang="en-US" dirty="0" err="1"/>
              <a:t>emPCR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224" y="4217919"/>
            <a:ext cx="782137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Main PCR bias: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1. Size: shorter fragments amplify faster -&gt; higher sequencing signal and coverage</a:t>
            </a:r>
          </a:p>
          <a:p>
            <a:r>
              <a:rPr lang="en-US" dirty="0"/>
              <a:t>2. Polymerase errors </a:t>
            </a:r>
          </a:p>
          <a:p>
            <a:r>
              <a:rPr lang="en-US" dirty="0"/>
              <a:t>	slippage in low complexity regions </a:t>
            </a:r>
          </a:p>
          <a:p>
            <a:r>
              <a:rPr lang="en-US" dirty="0"/>
              <a:t>	incorporation of erroneous bases &amp; </a:t>
            </a:r>
            <a:r>
              <a:rPr lang="en-US" dirty="0" err="1"/>
              <a:t>indels</a:t>
            </a:r>
            <a:endParaRPr lang="en-US" dirty="0"/>
          </a:p>
          <a:p>
            <a:r>
              <a:rPr lang="en-US" dirty="0"/>
              <a:t>3. GC-bias (fragments with low GC diminish to 1/10</a:t>
            </a:r>
            <a:r>
              <a:rPr lang="en-US" baseline="30000" dirty="0"/>
              <a:t>th</a:t>
            </a:r>
            <a:r>
              <a:rPr lang="en-US" dirty="0"/>
              <a:t> from initial amount)</a:t>
            </a:r>
          </a:p>
        </p:txBody>
      </p:sp>
    </p:spTree>
    <p:extLst>
      <p:ext uri="{BB962C8B-B14F-4D97-AF65-F5344CB8AC3E}">
        <p14:creationId xmlns:p14="http://schemas.microsoft.com/office/powerpoint/2010/main" val="113979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76" y="111686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330" y="3858915"/>
            <a:ext cx="7121908" cy="2631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9712" y="6439592"/>
            <a:ext cx="245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Heavily </a:t>
            </a:r>
            <a:r>
              <a:rPr lang="en-US"/>
              <a:t>amplified library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5408" y="6439592"/>
            <a:ext cx="165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PCR-free library</a:t>
            </a:r>
          </a:p>
        </p:txBody>
      </p:sp>
      <p:pic>
        <p:nvPicPr>
          <p:cNvPr id="5122" name="Picture 2" descr="elaterad b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6" y="1627685"/>
            <a:ext cx="3432512" cy="19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07576" y="3601960"/>
            <a:ext cx="8795124" cy="454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38662" y="2041800"/>
            <a:ext cx="4553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Clusters with shorter fragments grow faster -&gt; </a:t>
            </a:r>
          </a:p>
          <a:p>
            <a:r>
              <a:rPr lang="en-US" dirty="0"/>
              <a:t>quality signal from smaller clusters worsens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946" y="3937521"/>
            <a:ext cx="1846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GC bias &amp; </a:t>
            </a:r>
          </a:p>
          <a:p>
            <a:r>
              <a:rPr lang="en-US" dirty="0"/>
              <a:t>genome coverage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76" y="897138"/>
            <a:ext cx="680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PCR bias – important source of sequencing artefacts</a:t>
            </a:r>
          </a:p>
        </p:txBody>
      </p:sp>
    </p:spTree>
    <p:extLst>
      <p:ext uri="{BB962C8B-B14F-4D97-AF65-F5344CB8AC3E}">
        <p14:creationId xmlns:p14="http://schemas.microsoft.com/office/powerpoint/2010/main" val="1072216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037" y="1807980"/>
            <a:ext cx="3857975" cy="25415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5270" y="152777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pic>
        <p:nvPicPr>
          <p:cNvPr id="6146" name="Picture 2" descr="ildresultat för huntington's rep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2" y="2954438"/>
            <a:ext cx="4059064" cy="299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5270" y="1807980"/>
            <a:ext cx="4470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Polymerase slippage – low complexity regions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5468" y="4449527"/>
            <a:ext cx="41375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Huntington’s disease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Inherited disorder resulting in brain cell death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Decline of motoric and cognitive functions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Common onset: 30-50 years of 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No cure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Causative genetic variant: CAG-repeat expansion in </a:t>
            </a:r>
            <a:r>
              <a:rPr lang="en-US" sz="1600" i="1" dirty="0"/>
              <a:t>HTT</a:t>
            </a:r>
            <a:r>
              <a:rPr lang="en-US" sz="1600" dirty="0"/>
              <a:t> gene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032" y="974117"/>
            <a:ext cx="680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PCR bias – important source of sequencing artefacts</a:t>
            </a:r>
          </a:p>
        </p:txBody>
      </p:sp>
    </p:spTree>
    <p:extLst>
      <p:ext uri="{BB962C8B-B14F-4D97-AF65-F5344CB8AC3E}">
        <p14:creationId xmlns:p14="http://schemas.microsoft.com/office/powerpoint/2010/main" val="140091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21"/>
            <a:ext cx="9144000" cy="450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2" y="7261"/>
            <a:ext cx="8593503" cy="18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7" y="758223"/>
            <a:ext cx="2370111" cy="7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4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FC001-A241-D944-9E8E-8FEA8A8861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414" y="397763"/>
            <a:ext cx="6773424" cy="1223853"/>
          </a:xfrm>
        </p:spPr>
        <p:txBody>
          <a:bodyPr/>
          <a:lstStyle/>
          <a:p>
            <a:r>
              <a:rPr lang="sv-SE" dirty="0" err="1"/>
              <a:t>Sequencing</a:t>
            </a:r>
            <a:r>
              <a:rPr lang="sv-SE" dirty="0"/>
              <a:t> bias: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93FAC-ED22-514D-A6D7-925065708C8E}"/>
              </a:ext>
            </a:extLst>
          </p:cNvPr>
          <p:cNvSpPr txBox="1"/>
          <p:nvPr/>
        </p:nvSpPr>
        <p:spPr>
          <a:xfrm>
            <a:off x="632011" y="2541494"/>
            <a:ext cx="65478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Keep</a:t>
            </a:r>
            <a:r>
              <a:rPr lang="sv-SE" sz="2400" dirty="0"/>
              <a:t> in mind </a:t>
            </a:r>
            <a:r>
              <a:rPr lang="sv-SE" sz="2400" dirty="0" err="1"/>
              <a:t>that</a:t>
            </a:r>
            <a:r>
              <a:rPr lang="sv-SE" sz="2400" dirty="0"/>
              <a:t> </a:t>
            </a:r>
            <a:r>
              <a:rPr lang="sv-SE" sz="2400" dirty="0" err="1"/>
              <a:t>they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there</a:t>
            </a:r>
            <a:endParaRPr lang="sv-SE" sz="2400" dirty="0"/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Coverage</a:t>
            </a:r>
            <a:r>
              <a:rPr lang="sv-SE" sz="2400" dirty="0"/>
              <a:t> </a:t>
            </a:r>
            <a:r>
              <a:rPr lang="sv-SE" sz="2400" dirty="0" err="1"/>
              <a:t>varies</a:t>
            </a:r>
            <a:r>
              <a:rPr lang="sv-SE" sz="2400" dirty="0"/>
              <a:t> </a:t>
            </a:r>
            <a:r>
              <a:rPr lang="sv-SE" sz="2400" dirty="0" err="1"/>
              <a:t>across</a:t>
            </a:r>
            <a:r>
              <a:rPr lang="sv-SE" sz="2400" dirty="0"/>
              <a:t> the </a:t>
            </a:r>
            <a:r>
              <a:rPr lang="sv-SE" sz="2400" dirty="0" err="1"/>
              <a:t>genome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One</a:t>
            </a:r>
            <a:r>
              <a:rPr lang="sv-SE" sz="2400" dirty="0"/>
              <a:t> </a:t>
            </a:r>
            <a:r>
              <a:rPr lang="sv-SE" sz="2400" dirty="0" err="1"/>
              <a:t>technology</a:t>
            </a:r>
            <a:r>
              <a:rPr lang="sv-SE" sz="2400" dirty="0"/>
              <a:t> </a:t>
            </a:r>
            <a:r>
              <a:rPr lang="sv-SE" sz="2400" dirty="0" err="1"/>
              <a:t>does</a:t>
            </a:r>
            <a:r>
              <a:rPr lang="sv-SE" sz="2400" dirty="0"/>
              <a:t> not </a:t>
            </a:r>
            <a:r>
              <a:rPr lang="sv-SE" sz="2400" dirty="0" err="1"/>
              <a:t>suit</a:t>
            </a:r>
            <a:r>
              <a:rPr lang="sv-SE" sz="2400" dirty="0"/>
              <a:t> all the </a:t>
            </a:r>
            <a:r>
              <a:rPr lang="sv-SE" sz="2400" dirty="0" err="1"/>
              <a:t>applications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958000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21" y="1785006"/>
            <a:ext cx="7980379" cy="2089265"/>
          </a:xfrm>
        </p:spPr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8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21" y="1785006"/>
            <a:ext cx="7980379" cy="2089265"/>
          </a:xfrm>
        </p:spPr>
        <p:txBody>
          <a:bodyPr/>
          <a:lstStyle/>
          <a:p>
            <a:r>
              <a:rPr lang="en-US" dirty="0"/>
              <a:t>SAMPLE QUALITY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69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3" y="2070559"/>
            <a:ext cx="8229600" cy="185124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800" dirty="0"/>
            </a:br>
            <a:r>
              <a:rPr lang="en-US" sz="4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Garbage in – garbage out:</a:t>
            </a:r>
            <a:br>
              <a:rPr lang="en-US" sz="49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br>
              <a:rPr lang="en-US" sz="4900" b="1" dirty="0"/>
            </a:br>
            <a:r>
              <a:rPr lang="en-US" sz="4000" dirty="0"/>
              <a:t>Sequencing success always depends on the </a:t>
            </a:r>
            <a:r>
              <a:rPr lang="en-US" sz="4000" b="1" dirty="0"/>
              <a:t>sample quality</a:t>
            </a:r>
            <a:r>
              <a:rPr lang="en-US" sz="4000" dirty="0"/>
              <a:t>.</a:t>
            </a:r>
            <a:br>
              <a:rPr lang="en-US" dirty="0"/>
            </a:br>
            <a:br>
              <a:rPr lang="en-US" sz="1600" dirty="0"/>
            </a:b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NGS-quality DNA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PCR-quality DNA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 two completely different things.</a:t>
            </a:r>
          </a:p>
        </p:txBody>
      </p:sp>
    </p:spTree>
    <p:extLst>
      <p:ext uri="{BB962C8B-B14F-4D97-AF65-F5344CB8AC3E}">
        <p14:creationId xmlns:p14="http://schemas.microsoft.com/office/powerpoint/2010/main" val="510673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884C7A-EE66-C849-A9CB-71289A3F97FA}"/>
              </a:ext>
            </a:extLst>
          </p:cNvPr>
          <p:cNvGrpSpPr/>
          <p:nvPr/>
        </p:nvGrpSpPr>
        <p:grpSpPr>
          <a:xfrm>
            <a:off x="376518" y="510989"/>
            <a:ext cx="8243046" cy="5997388"/>
            <a:chOff x="1143000" y="857249"/>
            <a:chExt cx="6864627" cy="51435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4E63FE-9865-644A-A4AD-DCCCAEF77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857249"/>
              <a:ext cx="1968778" cy="158443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276F04-6E52-A94C-9F52-332922048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5221" y="4294366"/>
              <a:ext cx="3266903" cy="969407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947267E-4E36-F848-9A26-61F860EC3E91}"/>
                </a:ext>
              </a:extLst>
            </p:cNvPr>
            <p:cNvGrpSpPr/>
            <p:nvPr/>
          </p:nvGrpSpPr>
          <p:grpSpPr>
            <a:xfrm>
              <a:off x="3111777" y="1488970"/>
              <a:ext cx="4895850" cy="2103380"/>
              <a:chOff x="391073" y="3868463"/>
              <a:chExt cx="6527800" cy="28045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3457628-A4D8-1143-A9D8-F744D4235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073" y="3868463"/>
                <a:ext cx="6527800" cy="1485900"/>
              </a:xfrm>
              <a:prstGeom prst="rect">
                <a:avLst/>
              </a:prstGeom>
            </p:spPr>
          </p:pic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6AA5816-C71C-EB49-9D32-EB6C75078255}"/>
                  </a:ext>
                </a:extLst>
              </p:cNvPr>
              <p:cNvSpPr/>
              <p:nvPr/>
            </p:nvSpPr>
            <p:spPr>
              <a:xfrm>
                <a:off x="391074" y="4075385"/>
                <a:ext cx="6527799" cy="536028"/>
              </a:xfrm>
              <a:prstGeom prst="round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8BA89A7-F56A-4344-A74A-2F7FD47BA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1073" y="5354363"/>
                <a:ext cx="6527800" cy="1239776"/>
              </a:xfrm>
              <a:prstGeom prst="rect">
                <a:avLst/>
              </a:prstGeom>
            </p:spPr>
          </p:pic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9E68762-7726-014A-8C10-6651C815EABF}"/>
                  </a:ext>
                </a:extLst>
              </p:cNvPr>
              <p:cNvSpPr/>
              <p:nvPr/>
            </p:nvSpPr>
            <p:spPr>
              <a:xfrm>
                <a:off x="1308540" y="6314944"/>
                <a:ext cx="1324302" cy="358025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 dirty="0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DB691A-3823-1544-9E9E-F72EA8901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3128" y="3592350"/>
              <a:ext cx="3277873" cy="2408400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133DC14-E407-054C-9F35-FD5F6415E103}"/>
                </a:ext>
              </a:extLst>
            </p:cNvPr>
            <p:cNvSpPr/>
            <p:nvPr/>
          </p:nvSpPr>
          <p:spPr>
            <a:xfrm>
              <a:off x="4786477" y="5400170"/>
              <a:ext cx="3214523" cy="36990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</p:grpSp>
    </p:spTree>
    <p:extLst>
      <p:ext uri="{BB962C8B-B14F-4D97-AF65-F5344CB8AC3E}">
        <p14:creationId xmlns:p14="http://schemas.microsoft.com/office/powerpoint/2010/main" val="3564222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818278-FD76-134E-AD96-6B06955E40DB}"/>
              </a:ext>
            </a:extLst>
          </p:cNvPr>
          <p:cNvGrpSpPr/>
          <p:nvPr/>
        </p:nvGrpSpPr>
        <p:grpSpPr>
          <a:xfrm>
            <a:off x="363071" y="295835"/>
            <a:ext cx="8458200" cy="6373906"/>
            <a:chOff x="1305098" y="1031819"/>
            <a:chExt cx="6695902" cy="49609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1FFB12B-C0BF-1D4C-BBD4-170DE117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3055" y="1468126"/>
              <a:ext cx="3491345" cy="115914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56C986-40BC-8B48-A3C6-59A663FE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5100" y="1834824"/>
              <a:ext cx="3037955" cy="17840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8EA0B1-EA0B-AA47-9557-ABF0C430974A}"/>
                </a:ext>
              </a:extLst>
            </p:cNvPr>
            <p:cNvSpPr txBox="1"/>
            <p:nvPr/>
          </p:nvSpPr>
          <p:spPr>
            <a:xfrm>
              <a:off x="1305099" y="1031819"/>
              <a:ext cx="1639377" cy="359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400" b="1" dirty="0"/>
                <a:t>1983: P C R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E38811-FFDB-3442-A9E2-F7C2962B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8073" y="3119152"/>
              <a:ext cx="3625648" cy="9994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5368BA-F3F1-2449-B6AB-67B5E097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5098" y="4350405"/>
              <a:ext cx="3470372" cy="1158812"/>
            </a:xfrm>
            <a:prstGeom prst="rect">
              <a:avLst/>
            </a:prstGeom>
          </p:spPr>
        </p:pic>
        <p:pic>
          <p:nvPicPr>
            <p:cNvPr id="1026" name="Picture 2" descr="Bildresultat för qiaquick">
              <a:extLst>
                <a:ext uri="{FF2B5EF4-FFF2-40B4-BE49-F238E27FC236}">
                  <a16:creationId xmlns:a16="http://schemas.microsoft.com/office/drawing/2014/main" id="{C8271632-F43D-DB4F-ADC1-F8E576EC1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08" y="4610447"/>
              <a:ext cx="2457492" cy="138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7411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ECCF32-A0AF-2B4E-8AB2-05D6E217055A}"/>
              </a:ext>
            </a:extLst>
          </p:cNvPr>
          <p:cNvGrpSpPr/>
          <p:nvPr/>
        </p:nvGrpSpPr>
        <p:grpSpPr>
          <a:xfrm>
            <a:off x="403411" y="295836"/>
            <a:ext cx="8323729" cy="6212540"/>
            <a:chOff x="1258932" y="929144"/>
            <a:chExt cx="6606318" cy="5050789"/>
          </a:xfrm>
        </p:grpSpPr>
        <p:sp>
          <p:nvSpPr>
            <p:cNvPr id="5" name="Mission statement"/>
            <p:cNvSpPr txBox="1"/>
            <p:nvPr/>
          </p:nvSpPr>
          <p:spPr>
            <a:xfrm>
              <a:off x="1258932" y="929144"/>
              <a:ext cx="2276374" cy="6658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>
              <a:lvl1pPr>
                <a:defRPr sz="3200"/>
              </a:lvl1pPr>
            </a:lstStyle>
            <a:p>
              <a:r>
                <a:rPr lang="en-US" sz="2100" dirty="0"/>
                <a:t>2013: a wake-up call</a:t>
              </a:r>
            </a:p>
            <a:p>
              <a:endParaRPr sz="1875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1035" y="5652700"/>
              <a:ext cx="5040913" cy="3000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For Long Reads one needs to have </a:t>
              </a:r>
              <a:r>
                <a:rPr lang="en-US" sz="1350" b="1" i="1" dirty="0">
                  <a:solidFill>
                    <a:srgbClr val="FF0000"/>
                  </a:solidFill>
                </a:rPr>
                <a:t>long and pure </a:t>
              </a:r>
              <a:r>
                <a:rPr lang="en-US" sz="1350" b="1" dirty="0">
                  <a:solidFill>
                    <a:srgbClr val="FF0000"/>
                  </a:solidFill>
                </a:rPr>
                <a:t>DNA</a:t>
              </a:r>
            </a:p>
          </p:txBody>
        </p:sp>
        <p:pic>
          <p:nvPicPr>
            <p:cNvPr id="14" name="Picture 13" descr="G:\Gel pics\2014-06-19  pacbio 4715 9crt85 short ru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9" r="54935"/>
            <a:stretch/>
          </p:blipFill>
          <p:spPr bwMode="auto">
            <a:xfrm>
              <a:off x="1329577" y="1736098"/>
              <a:ext cx="610580" cy="15828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975" y="1736098"/>
              <a:ext cx="2152005" cy="17691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6395" y="2476501"/>
              <a:ext cx="3462482" cy="4738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4594" y="3700097"/>
              <a:ext cx="610580" cy="1849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5975" y="3700096"/>
              <a:ext cx="2152005" cy="17876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46396" y="4228834"/>
              <a:ext cx="3487097" cy="4218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1313" y="4849058"/>
              <a:ext cx="742586" cy="56729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9106" y="4811176"/>
              <a:ext cx="488287" cy="692213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266825" y="1371600"/>
              <a:ext cx="6524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88C514-5EE9-D04A-809B-4DFBA34A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7296" y="5663905"/>
              <a:ext cx="977954" cy="316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307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8" y="26082"/>
            <a:ext cx="904701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DNA quality and inhibition </a:t>
            </a:r>
            <a:r>
              <a:rPr lang="en-US"/>
              <a:t>of sequencing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510" y="2415322"/>
            <a:ext cx="4404290" cy="3334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7540" y="5775877"/>
            <a:ext cx="348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hlinkClick r:id="rId3" tooltip="Link to journal home page"/>
              </a:rPr>
              <a:t>Hamilton &amp; Arya, Nat. Prod. Rep.</a:t>
            </a:r>
            <a:r>
              <a:rPr lang="en-US" sz="1200" i="1" dirty="0"/>
              <a:t>, 2012, </a:t>
            </a:r>
            <a:r>
              <a:rPr lang="en-US" sz="1200" b="1" i="1" dirty="0"/>
              <a:t>29</a:t>
            </a:r>
            <a:r>
              <a:rPr lang="en-US" sz="1200" i="1" dirty="0"/>
              <a:t>, 134-143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766" y="2124305"/>
            <a:ext cx="37497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DNA-binders: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Proteins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Polyphenols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Secondary metabolites (e.g. toxins)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Pigments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Polysaccharides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Polymerase inhibitors: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Salts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Phenol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Alcohols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Physical inhibiting factors – debris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481" y="1147242"/>
            <a:ext cx="8007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Short-read technologies: PCR inhibition</a:t>
            </a:r>
          </a:p>
          <a:p>
            <a:r>
              <a:rPr lang="en-US" sz="2000" dirty="0"/>
              <a:t>Long-read technologies are PCR-free, but one sequences native DNA “as is”.</a:t>
            </a:r>
          </a:p>
        </p:txBody>
      </p:sp>
    </p:spTree>
    <p:extLst>
      <p:ext uri="{BB962C8B-B14F-4D97-AF65-F5344CB8AC3E}">
        <p14:creationId xmlns:p14="http://schemas.microsoft.com/office/powerpoint/2010/main" val="2033150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08"/>
            <a:ext cx="8229600" cy="1143000"/>
          </a:xfrm>
        </p:spPr>
        <p:txBody>
          <a:bodyPr/>
          <a:lstStyle/>
          <a:p>
            <a:r>
              <a:rPr lang="en-US" dirty="0"/>
              <a:t>The DNA extraction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657" y="1219408"/>
            <a:ext cx="1587521" cy="1996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031" y="2347313"/>
            <a:ext cx="1505539" cy="1038787"/>
          </a:xfrm>
          <a:prstGeom prst="rect">
            <a:avLst/>
          </a:prstGeom>
        </p:spPr>
      </p:pic>
      <p:sp>
        <p:nvSpPr>
          <p:cNvPr id="7" name="Curved Down Arrow 6"/>
          <p:cNvSpPr/>
          <p:nvPr/>
        </p:nvSpPr>
        <p:spPr>
          <a:xfrm>
            <a:off x="2447178" y="1613469"/>
            <a:ext cx="1827637" cy="60409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55" y="3663469"/>
            <a:ext cx="2287734" cy="2940532"/>
          </a:xfrm>
          <a:prstGeom prst="rect">
            <a:avLst/>
          </a:prstGeom>
        </p:spPr>
      </p:pic>
      <p:sp>
        <p:nvSpPr>
          <p:cNvPr id="10" name="Curved Down Arrow 9"/>
          <p:cNvSpPr/>
          <p:nvPr/>
        </p:nvSpPr>
        <p:spPr>
          <a:xfrm>
            <a:off x="4739469" y="1593558"/>
            <a:ext cx="1827637" cy="60409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106" y="2197651"/>
            <a:ext cx="1366721" cy="1025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11" y="5168771"/>
            <a:ext cx="1957199" cy="15962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946" y="3663468"/>
            <a:ext cx="2524342" cy="1505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894" y="5175791"/>
            <a:ext cx="1873676" cy="14282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361" y="3906256"/>
            <a:ext cx="2336272" cy="12625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19234" y="190832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02458" y="186185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5834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507811" cy="1143000"/>
          </a:xfrm>
        </p:spPr>
        <p:txBody>
          <a:bodyPr>
            <a:normAutofit/>
          </a:bodyPr>
          <a:lstStyle/>
          <a:p>
            <a:r>
              <a:rPr lang="en-US" dirty="0"/>
              <a:t>Sample prep: genomic DNA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95" y="2571300"/>
            <a:ext cx="2834677" cy="201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1143000"/>
            <a:ext cx="83024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Treat DNA as a crystal vase: it is fragile when in solution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As soon as DNA is released from the cells – it becomes vulnerable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Limit pipetting to minimum</a:t>
            </a:r>
          </a:p>
          <a:p>
            <a:r>
              <a:rPr lang="en-US" sz="2400" dirty="0"/>
              <a:t>Always use RNase!</a:t>
            </a:r>
          </a:p>
          <a:p>
            <a:r>
              <a:rPr lang="en-US" sz="2400" dirty="0"/>
              <a:t>Never vortex!</a:t>
            </a:r>
          </a:p>
          <a:p>
            <a:r>
              <a:rPr lang="en-US" sz="2400" dirty="0"/>
              <a:t>Do not heat above 65°C</a:t>
            </a:r>
          </a:p>
          <a:p>
            <a:r>
              <a:rPr lang="en-US" sz="2400" dirty="0"/>
              <a:t>Reduce amount of freeze-thaw cycles to minimum</a:t>
            </a:r>
          </a:p>
          <a:p>
            <a:r>
              <a:rPr lang="en-US" sz="2400" dirty="0"/>
              <a:t>DNA degrades even in -20°C! </a:t>
            </a:r>
          </a:p>
        </p:txBody>
      </p:sp>
    </p:spTree>
    <p:extLst>
      <p:ext uri="{BB962C8B-B14F-4D97-AF65-F5344CB8AC3E}">
        <p14:creationId xmlns:p14="http://schemas.microsoft.com/office/powerpoint/2010/main" val="92188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331" y="4011303"/>
            <a:ext cx="2142189" cy="1347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3296"/>
            <a:ext cx="2002118" cy="772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720" y="4661685"/>
            <a:ext cx="2507274" cy="1827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383" y="411240"/>
            <a:ext cx="2913381" cy="1723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15" y="2393764"/>
            <a:ext cx="5929226" cy="185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6" y="4085578"/>
            <a:ext cx="1449755" cy="113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7294" y="4176537"/>
            <a:ext cx="1516706" cy="205108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13383" y="767763"/>
            <a:ext cx="2913381" cy="95530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762" y="289272"/>
            <a:ext cx="2834312" cy="160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038" y="2412788"/>
            <a:ext cx="1823962" cy="126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002" y="289273"/>
            <a:ext cx="1455615" cy="1948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622" y="6275295"/>
            <a:ext cx="1763378" cy="569840"/>
          </a:xfrm>
          <a:prstGeom prst="rect">
            <a:avLst/>
          </a:prstGeom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AC6C5A38-209B-1E43-B043-09F1FD2702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2485" t="1284" r="4487" b="1113"/>
          <a:stretch>
            <a:fillRect/>
          </a:stretch>
        </p:blipFill>
        <p:spPr>
          <a:xfrm>
            <a:off x="6073051" y="2393832"/>
            <a:ext cx="1246987" cy="1494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96" extrusionOk="0">
                <a:moveTo>
                  <a:pt x="10679" y="0"/>
                </a:moveTo>
                <a:cubicBezTo>
                  <a:pt x="8287" y="0"/>
                  <a:pt x="6308" y="18"/>
                  <a:pt x="6281" y="40"/>
                </a:cubicBezTo>
                <a:cubicBezTo>
                  <a:pt x="6255" y="63"/>
                  <a:pt x="6229" y="875"/>
                  <a:pt x="6221" y="1844"/>
                </a:cubicBezTo>
                <a:lnTo>
                  <a:pt x="6204" y="3606"/>
                </a:lnTo>
                <a:lnTo>
                  <a:pt x="5354" y="3619"/>
                </a:lnTo>
                <a:lnTo>
                  <a:pt x="4504" y="3633"/>
                </a:lnTo>
                <a:lnTo>
                  <a:pt x="4504" y="5334"/>
                </a:lnTo>
                <a:cubicBezTo>
                  <a:pt x="4504" y="6539"/>
                  <a:pt x="4522" y="7055"/>
                  <a:pt x="4569" y="7093"/>
                </a:cubicBezTo>
                <a:cubicBezTo>
                  <a:pt x="4670" y="7178"/>
                  <a:pt x="4581" y="7300"/>
                  <a:pt x="4419" y="7300"/>
                </a:cubicBezTo>
                <a:cubicBezTo>
                  <a:pt x="4274" y="7300"/>
                  <a:pt x="4273" y="7305"/>
                  <a:pt x="4273" y="7707"/>
                </a:cubicBezTo>
                <a:cubicBezTo>
                  <a:pt x="4273" y="8023"/>
                  <a:pt x="4291" y="8119"/>
                  <a:pt x="4358" y="8141"/>
                </a:cubicBezTo>
                <a:cubicBezTo>
                  <a:pt x="4479" y="8179"/>
                  <a:pt x="4479" y="8597"/>
                  <a:pt x="4358" y="8636"/>
                </a:cubicBezTo>
                <a:cubicBezTo>
                  <a:pt x="4282" y="8660"/>
                  <a:pt x="4273" y="9386"/>
                  <a:pt x="4273" y="14767"/>
                </a:cubicBezTo>
                <a:lnTo>
                  <a:pt x="4273" y="20871"/>
                </a:lnTo>
                <a:lnTo>
                  <a:pt x="4488" y="20884"/>
                </a:lnTo>
                <a:cubicBezTo>
                  <a:pt x="4692" y="20898"/>
                  <a:pt x="4706" y="20909"/>
                  <a:pt x="4723" y="21081"/>
                </a:cubicBezTo>
                <a:lnTo>
                  <a:pt x="4739" y="21264"/>
                </a:lnTo>
                <a:lnTo>
                  <a:pt x="5083" y="21264"/>
                </a:lnTo>
                <a:cubicBezTo>
                  <a:pt x="5342" y="21264"/>
                  <a:pt x="5437" y="21281"/>
                  <a:pt x="5463" y="21338"/>
                </a:cubicBezTo>
                <a:cubicBezTo>
                  <a:pt x="5483" y="21380"/>
                  <a:pt x="5475" y="21434"/>
                  <a:pt x="5447" y="21457"/>
                </a:cubicBezTo>
                <a:cubicBezTo>
                  <a:pt x="5419" y="21480"/>
                  <a:pt x="4215" y="21505"/>
                  <a:pt x="2771" y="21511"/>
                </a:cubicBezTo>
                <a:cubicBezTo>
                  <a:pt x="1327" y="21517"/>
                  <a:pt x="81" y="21536"/>
                  <a:pt x="1" y="21555"/>
                </a:cubicBezTo>
                <a:cubicBezTo>
                  <a:pt x="-78" y="21575"/>
                  <a:pt x="4733" y="21593"/>
                  <a:pt x="10691" y="21596"/>
                </a:cubicBezTo>
                <a:cubicBezTo>
                  <a:pt x="17807" y="21599"/>
                  <a:pt x="21522" y="21583"/>
                  <a:pt x="21522" y="21552"/>
                </a:cubicBezTo>
                <a:cubicBezTo>
                  <a:pt x="21522" y="21521"/>
                  <a:pt x="20539" y="21502"/>
                  <a:pt x="18769" y="21494"/>
                </a:cubicBezTo>
                <a:cubicBezTo>
                  <a:pt x="16057" y="21482"/>
                  <a:pt x="16011" y="21477"/>
                  <a:pt x="16011" y="21382"/>
                </a:cubicBezTo>
                <a:cubicBezTo>
                  <a:pt x="16011" y="21298"/>
                  <a:pt x="16054" y="21286"/>
                  <a:pt x="16368" y="21274"/>
                </a:cubicBezTo>
                <a:lnTo>
                  <a:pt x="16728" y="21257"/>
                </a:lnTo>
                <a:lnTo>
                  <a:pt x="16744" y="21081"/>
                </a:lnTo>
                <a:cubicBezTo>
                  <a:pt x="16760" y="20918"/>
                  <a:pt x="16780" y="20898"/>
                  <a:pt x="16951" y="20884"/>
                </a:cubicBezTo>
                <a:lnTo>
                  <a:pt x="17137" y="20871"/>
                </a:lnTo>
                <a:lnTo>
                  <a:pt x="17137" y="14763"/>
                </a:lnTo>
                <a:cubicBezTo>
                  <a:pt x="17137" y="10745"/>
                  <a:pt x="17118" y="8648"/>
                  <a:pt x="17080" y="8629"/>
                </a:cubicBezTo>
                <a:cubicBezTo>
                  <a:pt x="16985" y="8580"/>
                  <a:pt x="17009" y="8173"/>
                  <a:pt x="17109" y="8141"/>
                </a:cubicBezTo>
                <a:cubicBezTo>
                  <a:pt x="17176" y="8119"/>
                  <a:pt x="17194" y="8023"/>
                  <a:pt x="17194" y="7707"/>
                </a:cubicBezTo>
                <a:cubicBezTo>
                  <a:pt x="17194" y="7348"/>
                  <a:pt x="17185" y="7300"/>
                  <a:pt x="17092" y="7300"/>
                </a:cubicBezTo>
                <a:cubicBezTo>
                  <a:pt x="17035" y="7300"/>
                  <a:pt x="16935" y="7269"/>
                  <a:pt x="16874" y="7229"/>
                </a:cubicBezTo>
                <a:cubicBezTo>
                  <a:pt x="16767" y="7160"/>
                  <a:pt x="16769" y="7153"/>
                  <a:pt x="16866" y="7090"/>
                </a:cubicBezTo>
                <a:cubicBezTo>
                  <a:pt x="16960" y="7029"/>
                  <a:pt x="16965" y="6899"/>
                  <a:pt x="16951" y="5338"/>
                </a:cubicBezTo>
                <a:lnTo>
                  <a:pt x="16934" y="3653"/>
                </a:lnTo>
                <a:lnTo>
                  <a:pt x="16129" y="3640"/>
                </a:lnTo>
                <a:cubicBezTo>
                  <a:pt x="15684" y="3632"/>
                  <a:pt x="15286" y="3617"/>
                  <a:pt x="15246" y="3606"/>
                </a:cubicBezTo>
                <a:cubicBezTo>
                  <a:pt x="15190" y="3590"/>
                  <a:pt x="15177" y="3200"/>
                  <a:pt x="15177" y="1877"/>
                </a:cubicBezTo>
                <a:cubicBezTo>
                  <a:pt x="15177" y="563"/>
                  <a:pt x="15157" y="150"/>
                  <a:pt x="15100" y="85"/>
                </a:cubicBezTo>
                <a:cubicBezTo>
                  <a:pt x="15031" y="5"/>
                  <a:pt x="14761" y="-1"/>
                  <a:pt x="1067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" name="Picture 4" descr="Bildresultat för PromethION">
            <a:extLst>
              <a:ext uri="{FF2B5EF4-FFF2-40B4-BE49-F238E27FC236}">
                <a16:creationId xmlns:a16="http://schemas.microsoft.com/office/drawing/2014/main" id="{8422B3A5-DFC7-244F-B228-B6192751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42" y="5346845"/>
            <a:ext cx="1765625" cy="141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Bildresultat för ONT MinION no background">
            <a:extLst>
              <a:ext uri="{FF2B5EF4-FFF2-40B4-BE49-F238E27FC236}">
                <a16:creationId xmlns:a16="http://schemas.microsoft.com/office/drawing/2014/main" id="{32022789-4B31-3047-8D89-5D97FA03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36" y="5248477"/>
            <a:ext cx="1842763" cy="80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52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3"/>
            <a:ext cx="8229600" cy="1143000"/>
          </a:xfrm>
        </p:spPr>
        <p:txBody>
          <a:bodyPr/>
          <a:lstStyle/>
          <a:p>
            <a:r>
              <a:rPr lang="en-US" dirty="0"/>
              <a:t>What do absorption ratios tell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214"/>
            <a:ext cx="8445554" cy="5306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Pure DNA </a:t>
            </a:r>
            <a:r>
              <a:rPr lang="en-US" sz="2400" b="1" u="sng" dirty="0">
                <a:solidFill>
                  <a:srgbClr val="FF0000"/>
                </a:solidFill>
              </a:rPr>
              <a:t>260</a:t>
            </a:r>
            <a:r>
              <a:rPr lang="en-US" sz="2400" b="1" dirty="0">
                <a:solidFill>
                  <a:srgbClr val="FF0000"/>
                </a:solidFill>
              </a:rPr>
              <a:t>/280: 1.8 – 2.0</a:t>
            </a:r>
          </a:p>
          <a:p>
            <a:pPr marL="0" indent="0">
              <a:buNone/>
            </a:pPr>
            <a:r>
              <a:rPr lang="en-US" sz="1800" b="1" dirty="0"/>
              <a:t>&lt; 1.8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 Too little DNA compared to other components of the solution; presence of organic contaminants: proteins and phenol; glycogen - </a:t>
            </a:r>
            <a:r>
              <a:rPr lang="en-US" sz="1800" b="1" dirty="0">
                <a:solidFill>
                  <a:srgbClr val="0000FF"/>
                </a:solidFill>
              </a:rPr>
              <a:t>absorb at 280 nm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b="1" dirty="0"/>
              <a:t>&gt; 2.0</a:t>
            </a:r>
            <a:r>
              <a:rPr lang="en-US" sz="1800" dirty="0"/>
              <a:t>: </a:t>
            </a:r>
          </a:p>
          <a:p>
            <a:pPr marL="0" indent="0">
              <a:buNone/>
            </a:pPr>
            <a:r>
              <a:rPr lang="en-US" sz="1800" dirty="0"/>
              <a:t>High share of RNA.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Pure DNA </a:t>
            </a:r>
            <a:r>
              <a:rPr lang="en-US" sz="2400" b="1" u="sng" dirty="0">
                <a:solidFill>
                  <a:srgbClr val="FF0000"/>
                </a:solidFill>
              </a:rPr>
              <a:t>260</a:t>
            </a:r>
            <a:r>
              <a:rPr lang="en-US" sz="2400" b="1" dirty="0">
                <a:solidFill>
                  <a:srgbClr val="FF0000"/>
                </a:solidFill>
              </a:rPr>
              <a:t>/230: 2.0 – 2.2</a:t>
            </a:r>
          </a:p>
          <a:p>
            <a:pPr marL="0" indent="0">
              <a:buNone/>
            </a:pPr>
            <a:r>
              <a:rPr lang="en-US" sz="1800" b="1" dirty="0"/>
              <a:t>&lt;2.0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Salt contamination, </a:t>
            </a:r>
            <a:r>
              <a:rPr lang="en-US" sz="1800" dirty="0" err="1"/>
              <a:t>humic</a:t>
            </a:r>
            <a:r>
              <a:rPr lang="en-US" sz="1800" dirty="0"/>
              <a:t> acids, peptides, aromatic compounds, polyphenols, urea, guanidine, </a:t>
            </a:r>
            <a:r>
              <a:rPr lang="en-US" sz="1800" dirty="0" err="1"/>
              <a:t>thiocyanates</a:t>
            </a:r>
            <a:r>
              <a:rPr lang="en-US" sz="1800" dirty="0"/>
              <a:t> (latter three are common kit components) – </a:t>
            </a:r>
            <a:r>
              <a:rPr lang="en-US" sz="1800" b="1" dirty="0">
                <a:solidFill>
                  <a:srgbClr val="0000FF"/>
                </a:solidFill>
              </a:rPr>
              <a:t>absorb at 230 nm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b="1" dirty="0"/>
              <a:t>&gt;2.2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High share of RNA, very high share of phenol, </a:t>
            </a:r>
            <a:r>
              <a:rPr lang="en-US" sz="1800" b="1" dirty="0"/>
              <a:t>high turbidity, </a:t>
            </a:r>
            <a:r>
              <a:rPr lang="en-US" sz="1800" dirty="0"/>
              <a:t>dirty instrument, wrong blank.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 err="1"/>
              <a:t>Photometrically</a:t>
            </a:r>
            <a:r>
              <a:rPr lang="en-US" sz="1800" i="1" dirty="0"/>
              <a:t> active contaminants: </a:t>
            </a:r>
          </a:p>
          <a:p>
            <a:pPr marL="0" indent="0" algn="r">
              <a:buNone/>
            </a:pPr>
            <a:r>
              <a:rPr lang="en-US" sz="1800" i="1" dirty="0"/>
              <a:t>phenol, polyphenols, EDTA, </a:t>
            </a:r>
            <a:r>
              <a:rPr lang="en-US" sz="1800" i="1" dirty="0" err="1"/>
              <a:t>thiocyanate</a:t>
            </a:r>
            <a:r>
              <a:rPr lang="en-US" sz="1800" i="1" dirty="0"/>
              <a:t>, protein, </a:t>
            </a:r>
          </a:p>
          <a:p>
            <a:pPr marL="0" indent="0" algn="r">
              <a:buNone/>
            </a:pPr>
            <a:r>
              <a:rPr lang="en-US" sz="1800" i="1" dirty="0"/>
              <a:t>RNA, nucleotides (fragments below 5 </a:t>
            </a:r>
            <a:r>
              <a:rPr lang="en-US" sz="1800" i="1" dirty="0" err="1"/>
              <a:t>bp</a:t>
            </a:r>
            <a:r>
              <a:rPr lang="en-US" sz="1800" i="1" dirty="0"/>
              <a:t>)</a:t>
            </a:r>
          </a:p>
          <a:p>
            <a:pPr marL="0" indent="0" algn="r">
              <a:buNone/>
            </a:pP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310837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22492"/>
            <a:ext cx="5726437" cy="1204611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make a correct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88" y="1837025"/>
            <a:ext cx="7611310" cy="45498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Thaw DNA completely</a:t>
            </a:r>
          </a:p>
          <a:p>
            <a:r>
              <a:rPr lang="en-US" sz="2400" dirty="0"/>
              <a:t>Mix gently (</a:t>
            </a:r>
            <a:r>
              <a:rPr lang="en-US" sz="2400" b="1" dirty="0">
                <a:solidFill>
                  <a:srgbClr val="FF0000"/>
                </a:solidFill>
              </a:rPr>
              <a:t>never vortex!</a:t>
            </a:r>
            <a:r>
              <a:rPr lang="en-US" sz="2400" dirty="0"/>
              <a:t>)</a:t>
            </a:r>
          </a:p>
          <a:p>
            <a:r>
              <a:rPr lang="en-US" sz="2400" dirty="0"/>
              <a:t>Put the sample on a </a:t>
            </a:r>
            <a:r>
              <a:rPr lang="en-US" sz="2400" dirty="0" err="1"/>
              <a:t>thermoblock</a:t>
            </a:r>
            <a:r>
              <a:rPr lang="en-US" sz="2400" dirty="0"/>
              <a:t>: 37°C, 15-30 min</a:t>
            </a:r>
          </a:p>
          <a:p>
            <a:r>
              <a:rPr lang="en-US" sz="2400" dirty="0"/>
              <a:t>Mix gently </a:t>
            </a:r>
          </a:p>
          <a:p>
            <a:r>
              <a:rPr lang="en-US" sz="2400" b="1" dirty="0"/>
              <a:t>Dilute 1:100 </a:t>
            </a:r>
            <a:r>
              <a:rPr lang="en-US" sz="2400" dirty="0"/>
              <a:t>(if HMW)</a:t>
            </a:r>
          </a:p>
          <a:p>
            <a:r>
              <a:rPr lang="en-US" sz="2400" dirty="0"/>
              <a:t>Mix gently</a:t>
            </a:r>
          </a:p>
          <a:p>
            <a:r>
              <a:rPr lang="en-US" sz="2400" dirty="0"/>
              <a:t>Make a measurement with an appropriate blank</a:t>
            </a:r>
          </a:p>
          <a:p>
            <a:endParaRPr lang="en-US" sz="2400" dirty="0"/>
          </a:p>
          <a:p>
            <a:r>
              <a:rPr lang="en-US" sz="2400" b="1" dirty="0"/>
              <a:t>NANODROP is Bad</a:t>
            </a:r>
            <a:r>
              <a:rPr lang="en-US" sz="2400" dirty="0"/>
              <a:t>. Point. </a:t>
            </a:r>
          </a:p>
          <a:p>
            <a:r>
              <a:rPr lang="en-US" sz="2400" dirty="0"/>
              <a:t>Use </a:t>
            </a:r>
            <a:r>
              <a:rPr lang="en-US" sz="2400" dirty="0" err="1"/>
              <a:t>Qubit</a:t>
            </a:r>
            <a:r>
              <a:rPr lang="en-US" sz="2400" dirty="0"/>
              <a:t>, or </a:t>
            </a:r>
            <a:r>
              <a:rPr lang="en-US" sz="2400" dirty="0" err="1"/>
              <a:t>PicoGreen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6F3C13-935E-8A4D-9034-418DF6E5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874" y="746293"/>
            <a:ext cx="2388611" cy="16834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31D362-9E04-1F42-9D0C-F94C19B91DB2}"/>
              </a:ext>
            </a:extLst>
          </p:cNvPr>
          <p:cNvSpPr txBox="1"/>
          <p:nvPr/>
        </p:nvSpPr>
        <p:spPr>
          <a:xfrm>
            <a:off x="5417874" y="2464900"/>
            <a:ext cx="95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LMW-DNA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54EA2C-3C54-E74D-AF28-250D376CC0BF}"/>
              </a:ext>
            </a:extLst>
          </p:cNvPr>
          <p:cNvGrpSpPr/>
          <p:nvPr/>
        </p:nvGrpSpPr>
        <p:grpSpPr>
          <a:xfrm>
            <a:off x="8011895" y="746293"/>
            <a:ext cx="988091" cy="2026384"/>
            <a:chOff x="6817136" y="1259109"/>
            <a:chExt cx="988091" cy="2026384"/>
          </a:xfrm>
        </p:grpSpPr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1915EF69-D43F-ED4A-BC87-FBE17E63D9B2}"/>
                </a:ext>
              </a:extLst>
            </p:cNvPr>
            <p:cNvSpPr/>
            <p:nvPr/>
          </p:nvSpPr>
          <p:spPr>
            <a:xfrm>
              <a:off x="6938125" y="1259109"/>
              <a:ext cx="746115" cy="1492852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AEEC53D3-2AE2-EF40-8805-785F7B967789}"/>
                </a:ext>
              </a:extLst>
            </p:cNvPr>
            <p:cNvSpPr/>
            <p:nvPr/>
          </p:nvSpPr>
          <p:spPr>
            <a:xfrm>
              <a:off x="6938125" y="1854200"/>
              <a:ext cx="746115" cy="897761"/>
            </a:xfrm>
            <a:prstGeom prst="can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gradFill flip="none" rotWithShape="1">
                <a:gsLst>
                  <a:gs pos="2900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  <a:gs pos="64000">
                    <a:schemeClr val="accent1">
                      <a:shade val="95000"/>
                      <a:satMod val="10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DD1EBE-592A-1A45-AB02-AE9F85927B69}"/>
                </a:ext>
              </a:extLst>
            </p:cNvPr>
            <p:cNvSpPr txBox="1"/>
            <p:nvPr/>
          </p:nvSpPr>
          <p:spPr>
            <a:xfrm>
              <a:off x="6817136" y="2977716"/>
              <a:ext cx="98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HMW-DNA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863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Bildresultat för dna icon">
            <a:extLst>
              <a:ext uri="{FF2B5EF4-FFF2-40B4-BE49-F238E27FC236}">
                <a16:creationId xmlns:a16="http://schemas.microsoft.com/office/drawing/2014/main" id="{8AC9D857-1AFD-2749-A437-7E2898A0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42879" y="856743"/>
            <a:ext cx="4356037" cy="7646481"/>
          </a:xfrm>
          <a:prstGeom prst="rect">
            <a:avLst/>
          </a:prstGeom>
          <a:blipFill dpi="0" rotWithShape="1">
            <a:blip r:embed="rId4">
              <a:lum bright="70000" contrast="-70000"/>
              <a:alphaModFix amt="35000"/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063803-6560-5C46-BB7C-22D0199B76FF}"/>
              </a:ext>
            </a:extLst>
          </p:cNvPr>
          <p:cNvCxnSpPr/>
          <p:nvPr/>
        </p:nvCxnSpPr>
        <p:spPr>
          <a:xfrm>
            <a:off x="165100" y="853420"/>
            <a:ext cx="869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B64DF3A-DCC7-B14A-B6EF-EFA78BD74F13}"/>
              </a:ext>
            </a:extLst>
          </p:cNvPr>
          <p:cNvSpPr txBox="1"/>
          <p:nvPr/>
        </p:nvSpPr>
        <p:spPr>
          <a:xfrm>
            <a:off x="165100" y="203200"/>
            <a:ext cx="7571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/>
              <a:t>Earth </a:t>
            </a:r>
            <a:r>
              <a:rPr lang="sv-SE" sz="2800" b="1" dirty="0" err="1"/>
              <a:t>Biogenome</a:t>
            </a:r>
            <a:r>
              <a:rPr lang="sv-SE" sz="2800" b="1" dirty="0"/>
              <a:t> Project: VGP </a:t>
            </a:r>
            <a:r>
              <a:rPr lang="sv-SE" sz="2800" b="1" dirty="0" err="1"/>
              <a:t>sample</a:t>
            </a:r>
            <a:r>
              <a:rPr lang="sv-SE" sz="2800" b="1" dirty="0"/>
              <a:t> </a:t>
            </a:r>
            <a:r>
              <a:rPr lang="sv-SE" sz="2800" b="1" dirty="0" err="1"/>
              <a:t>prep</a:t>
            </a:r>
            <a:r>
              <a:rPr lang="sv-SE" sz="2800" b="1" dirty="0"/>
              <a:t> </a:t>
            </a:r>
            <a:r>
              <a:rPr lang="sv-SE" sz="2800" b="1" dirty="0" err="1"/>
              <a:t>group</a:t>
            </a:r>
            <a:endParaRPr lang="sv-SE" sz="2800" b="1" dirty="0"/>
          </a:p>
        </p:txBody>
      </p:sp>
      <p:pic>
        <p:nvPicPr>
          <p:cNvPr id="1026" name="Picture 2" descr="Bildresultat för rockefeller university">
            <a:extLst>
              <a:ext uri="{FF2B5EF4-FFF2-40B4-BE49-F238E27FC236}">
                <a16:creationId xmlns:a16="http://schemas.microsoft.com/office/drawing/2014/main" id="{B7118D3A-81D9-574E-B4B9-325E0512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2" y="1360064"/>
            <a:ext cx="1310338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resultat för max planck institute">
            <a:extLst>
              <a:ext uri="{FF2B5EF4-FFF2-40B4-BE49-F238E27FC236}">
                <a16:creationId xmlns:a16="http://schemas.microsoft.com/office/drawing/2014/main" id="{54B4F435-8525-1E49-94A6-6E27759C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00" y="1360064"/>
            <a:ext cx="1810471" cy="14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resultat för Sanger intitute&quot;">
            <a:extLst>
              <a:ext uri="{FF2B5EF4-FFF2-40B4-BE49-F238E27FC236}">
                <a16:creationId xmlns:a16="http://schemas.microsoft.com/office/drawing/2014/main" id="{D51F3FE4-428A-2247-9673-30BC37C0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521" y="1555326"/>
            <a:ext cx="2760279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567EDE-C2BC-DD46-BEBD-78F4E52736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660" y="1849292"/>
            <a:ext cx="1346308" cy="435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BAC382-9DAA-C34A-86E2-2BABF8958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8798" y="0"/>
            <a:ext cx="1335202" cy="66486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6DD6BD8-BCF3-A942-B70C-EB85C15A6610}"/>
              </a:ext>
            </a:extLst>
          </p:cNvPr>
          <p:cNvSpPr/>
          <p:nvPr/>
        </p:nvSpPr>
        <p:spPr>
          <a:xfrm>
            <a:off x="355600" y="1274338"/>
            <a:ext cx="6057900" cy="15544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C487413-DC45-D941-B8A1-4F6FF1E9E262}"/>
              </a:ext>
            </a:extLst>
          </p:cNvPr>
          <p:cNvSpPr/>
          <p:nvPr/>
        </p:nvSpPr>
        <p:spPr>
          <a:xfrm>
            <a:off x="6667060" y="1775621"/>
            <a:ext cx="1477079" cy="5087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F8CC747-4057-4147-8D43-F7C2AC191A86}"/>
              </a:ext>
            </a:extLst>
          </p:cNvPr>
          <p:cNvSpPr/>
          <p:nvPr/>
        </p:nvSpPr>
        <p:spPr>
          <a:xfrm>
            <a:off x="307800" y="1147465"/>
            <a:ext cx="8089900" cy="18939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F43992-461F-EA45-9F5A-A0D97075C081}"/>
              </a:ext>
            </a:extLst>
          </p:cNvPr>
          <p:cNvGrpSpPr/>
          <p:nvPr/>
        </p:nvGrpSpPr>
        <p:grpSpPr>
          <a:xfrm>
            <a:off x="3169436" y="3429001"/>
            <a:ext cx="2521552" cy="2619843"/>
            <a:chOff x="935911" y="3720410"/>
            <a:chExt cx="1601690" cy="15953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A7AD2C-757E-B04D-8F6C-9213DE99E0A9}"/>
                </a:ext>
              </a:extLst>
            </p:cNvPr>
            <p:cNvSpPr txBox="1"/>
            <p:nvPr/>
          </p:nvSpPr>
          <p:spPr>
            <a:xfrm>
              <a:off x="935911" y="3833969"/>
              <a:ext cx="1601690" cy="1405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dirty="0" err="1"/>
                <a:t>Tissues</a:t>
              </a:r>
              <a:endParaRPr lang="sv-SE" sz="2400" dirty="0"/>
            </a:p>
            <a:p>
              <a:pPr algn="ctr"/>
              <a:r>
                <a:rPr lang="sv-SE" sz="2400" dirty="0"/>
                <a:t>Collection </a:t>
              </a:r>
              <a:r>
                <a:rPr lang="sv-SE" sz="2400" dirty="0" err="1"/>
                <a:t>method</a:t>
              </a:r>
              <a:endParaRPr lang="sv-SE" sz="2400" dirty="0"/>
            </a:p>
            <a:p>
              <a:pPr algn="ctr"/>
              <a:r>
                <a:rPr lang="sv-SE" sz="2400" dirty="0" err="1"/>
                <a:t>Preservation</a:t>
              </a:r>
              <a:endParaRPr lang="sv-SE" sz="2400" dirty="0"/>
            </a:p>
            <a:p>
              <a:pPr algn="ctr"/>
              <a:r>
                <a:rPr lang="sv-SE" sz="2400" dirty="0" err="1"/>
                <a:t>Extraction</a:t>
              </a:r>
              <a:endParaRPr lang="sv-SE" dirty="0"/>
            </a:p>
            <a:p>
              <a:pPr algn="ctr"/>
              <a:r>
                <a:rPr lang="sv-SE" sz="2400" dirty="0"/>
                <a:t>QC</a:t>
              </a:r>
            </a:p>
            <a:p>
              <a:pPr algn="ctr"/>
              <a:r>
                <a:rPr lang="sv-SE" sz="2400" dirty="0" err="1"/>
                <a:t>Storage</a:t>
              </a:r>
              <a:endParaRPr lang="sv-SE" sz="2400" dirty="0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675BC8B-5556-B14E-ABB9-9252B4844904}"/>
                </a:ext>
              </a:extLst>
            </p:cNvPr>
            <p:cNvSpPr/>
            <p:nvPr/>
          </p:nvSpPr>
          <p:spPr>
            <a:xfrm>
              <a:off x="950595" y="3720410"/>
              <a:ext cx="1558294" cy="159531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7CB4A2A-8B08-5748-92A9-E057E087D49F}"/>
              </a:ext>
            </a:extLst>
          </p:cNvPr>
          <p:cNvSpPr/>
          <p:nvPr/>
        </p:nvSpPr>
        <p:spPr>
          <a:xfrm>
            <a:off x="6004493" y="3864809"/>
            <a:ext cx="2904465" cy="1748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32" name="Picture 8" descr="Bildresultat för bird icon">
            <a:extLst>
              <a:ext uri="{FF2B5EF4-FFF2-40B4-BE49-F238E27FC236}">
                <a16:creationId xmlns:a16="http://schemas.microsoft.com/office/drawing/2014/main" id="{A383F665-D58D-2942-8031-9BDE4014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0" y="3429001"/>
            <a:ext cx="706702" cy="7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resultat för frog icon">
            <a:extLst>
              <a:ext uri="{FF2B5EF4-FFF2-40B4-BE49-F238E27FC236}">
                <a16:creationId xmlns:a16="http://schemas.microsoft.com/office/drawing/2014/main" id="{3F6559EE-E8A0-7541-BDD4-926AAEF8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15" y="3740790"/>
            <a:ext cx="723298" cy="72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ldresultat för lizard icon">
            <a:extLst>
              <a:ext uri="{FF2B5EF4-FFF2-40B4-BE49-F238E27FC236}">
                <a16:creationId xmlns:a16="http://schemas.microsoft.com/office/drawing/2014/main" id="{4FA467F1-3649-6B4B-85E4-D1FC9936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3" y="4337578"/>
            <a:ext cx="823689" cy="82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ildresultat för mouse animal icon">
            <a:extLst>
              <a:ext uri="{FF2B5EF4-FFF2-40B4-BE49-F238E27FC236}">
                <a16:creationId xmlns:a16="http://schemas.microsoft.com/office/drawing/2014/main" id="{20A90812-7324-544E-804B-043FC2FE6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7" y="4769650"/>
            <a:ext cx="838097" cy="43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ldresultat för fish icon">
            <a:extLst>
              <a:ext uri="{FF2B5EF4-FFF2-40B4-BE49-F238E27FC236}">
                <a16:creationId xmlns:a16="http://schemas.microsoft.com/office/drawing/2014/main" id="{C4F69A8A-A750-FF44-89DE-401169CE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0" y="5511970"/>
            <a:ext cx="706702" cy="5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ldresultat för turtle icon">
            <a:extLst>
              <a:ext uri="{FF2B5EF4-FFF2-40B4-BE49-F238E27FC236}">
                <a16:creationId xmlns:a16="http://schemas.microsoft.com/office/drawing/2014/main" id="{125072C8-1FAE-F04D-AEC9-594FADA4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05" y="5506310"/>
            <a:ext cx="823689" cy="82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239900-3F55-224B-AF40-D385A0A9B2EB}"/>
              </a:ext>
            </a:extLst>
          </p:cNvPr>
          <p:cNvSpPr/>
          <p:nvPr/>
        </p:nvSpPr>
        <p:spPr>
          <a:xfrm>
            <a:off x="5993376" y="5114967"/>
            <a:ext cx="297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3.4.2.QV40 PHASED METRICS</a:t>
            </a:r>
            <a:endParaRPr lang="sv-SE" dirty="0"/>
          </a:p>
        </p:txBody>
      </p:sp>
      <p:pic>
        <p:nvPicPr>
          <p:cNvPr id="1048" name="Picture 24" descr="Bildresultat för Vertebrate genome project">
            <a:extLst>
              <a:ext uri="{FF2B5EF4-FFF2-40B4-BE49-F238E27FC236}">
                <a16:creationId xmlns:a16="http://schemas.microsoft.com/office/drawing/2014/main" id="{516714C4-D1AD-4F40-A05B-010D31188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21" y="4152026"/>
            <a:ext cx="2373049" cy="7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08DE3A-B1C9-C846-BF5E-ADCD645E7F1F}"/>
              </a:ext>
            </a:extLst>
          </p:cNvPr>
          <p:cNvSpPr txBox="1"/>
          <p:nvPr/>
        </p:nvSpPr>
        <p:spPr>
          <a:xfrm>
            <a:off x="4896660" y="6334780"/>
            <a:ext cx="4406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i="1" dirty="0"/>
              <a:t>NGI is </a:t>
            </a:r>
            <a:r>
              <a:rPr lang="sv-SE" sz="2800" b="1" i="1" dirty="0" err="1"/>
              <a:t>collecting</a:t>
            </a:r>
            <a:r>
              <a:rPr lang="sv-SE" sz="2800" b="1" i="1" dirty="0"/>
              <a:t> meta-data</a:t>
            </a:r>
          </a:p>
        </p:txBody>
      </p:sp>
    </p:spTree>
    <p:extLst>
      <p:ext uri="{BB962C8B-B14F-4D97-AF65-F5344CB8AC3E}">
        <p14:creationId xmlns:p14="http://schemas.microsoft.com/office/powerpoint/2010/main" val="2868453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err="1"/>
              <a:t>Transcriptome</a:t>
            </a:r>
            <a:r>
              <a:rPr lang="en-US" dirty="0"/>
              <a:t> sequencing </a:t>
            </a:r>
            <a:br>
              <a:rPr lang="en-US" dirty="0"/>
            </a:br>
            <a:r>
              <a:rPr lang="en-US" dirty="0"/>
              <a:t>(RNA-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186140" y="1937137"/>
            <a:ext cx="2195851" cy="5845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6697" y="200362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TOTAL RNA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058082"/>
            <a:ext cx="1809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mRNA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Dif.ex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Annotation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9930" y="35977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miRNA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5220" y="3613407"/>
            <a:ext cx="171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</a:t>
            </a:r>
            <a:r>
              <a:rPr lang="en-US" b="1" dirty="0" err="1"/>
              <a:t>codingRNA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9222" y="3108465"/>
            <a:ext cx="1788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Splice isoforms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48440" y="2612113"/>
            <a:ext cx="1861892" cy="304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52591" y="2612257"/>
            <a:ext cx="401694" cy="10011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0"/>
          </p:cNvCxnSpPr>
          <p:nvPr/>
        </p:nvCxnSpPr>
        <p:spPr>
          <a:xfrm>
            <a:off x="4294197" y="2612257"/>
            <a:ext cx="171491" cy="985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81989" y="2612257"/>
            <a:ext cx="1226122" cy="39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9"/>
            <a:ext cx="1974604" cy="130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02" y="3665890"/>
            <a:ext cx="3224276" cy="12897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5220" y="399751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Transcriptional regulation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" y="4607963"/>
            <a:ext cx="3079174" cy="18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1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7811" cy="1143000"/>
          </a:xfrm>
        </p:spPr>
        <p:txBody>
          <a:bodyPr>
            <a:normAutofit/>
          </a:bodyPr>
          <a:lstStyle/>
          <a:p>
            <a:r>
              <a:rPr lang="en-US" dirty="0"/>
              <a:t>Sample prep: RNA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728" y="1191288"/>
            <a:ext cx="86422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/>
              <a:t>mRNA degrades FAST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Freeze sample or place it in RNA-later within 30 sec </a:t>
            </a:r>
            <a:r>
              <a:rPr lang="en-US" sz="1600" i="1" dirty="0"/>
              <a:t>(if possible) </a:t>
            </a:r>
          </a:p>
          <a:p>
            <a:endParaRPr lang="en-US" sz="2400" dirty="0"/>
          </a:p>
          <a:p>
            <a:r>
              <a:rPr lang="en-US" sz="2400" dirty="0"/>
              <a:t>Chose a correct kit for your particular application!</a:t>
            </a:r>
          </a:p>
          <a:p>
            <a:r>
              <a:rPr lang="en-US" sz="2400" dirty="0"/>
              <a:t>Always treat samples with </a:t>
            </a:r>
            <a:r>
              <a:rPr lang="en-US" sz="2400" dirty="0" err="1"/>
              <a:t>DNase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Differential expression, miRNA – </a:t>
            </a:r>
            <a:r>
              <a:rPr lang="en-US" sz="2400" b="1" dirty="0">
                <a:solidFill>
                  <a:srgbClr val="FF0000"/>
                </a:solidFill>
              </a:rPr>
              <a:t>RIN value over 8.0</a:t>
            </a:r>
            <a:endParaRPr lang="en-US" sz="2400" dirty="0"/>
          </a:p>
          <a:p>
            <a:r>
              <a:rPr lang="en-US" sz="2400" dirty="0"/>
              <a:t>Aim for 4 biological replicates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D4B8C-8FC4-EC44-AE9A-58808E7F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47" y="5042647"/>
            <a:ext cx="8078154" cy="17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6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FC001-A241-D944-9E8E-8FEA8A8861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414" y="397763"/>
            <a:ext cx="6773424" cy="1223853"/>
          </a:xfrm>
        </p:spPr>
        <p:txBody>
          <a:bodyPr/>
          <a:lstStyle/>
          <a:p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prep</a:t>
            </a:r>
            <a:r>
              <a:rPr lang="sv-SE" dirty="0"/>
              <a:t>: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93FAC-ED22-514D-A6D7-925065708C8E}"/>
              </a:ext>
            </a:extLst>
          </p:cNvPr>
          <p:cNvSpPr txBox="1"/>
          <p:nvPr/>
        </p:nvSpPr>
        <p:spPr>
          <a:xfrm>
            <a:off x="632011" y="2541494"/>
            <a:ext cx="73966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Sequencing</a:t>
            </a:r>
            <a:r>
              <a:rPr lang="sv-SE" sz="2400" dirty="0"/>
              <a:t> </a:t>
            </a:r>
            <a:r>
              <a:rPr lang="sv-SE" sz="2400" dirty="0" err="1"/>
              <a:t>success</a:t>
            </a:r>
            <a:r>
              <a:rPr lang="sv-SE" sz="2400" dirty="0"/>
              <a:t> </a:t>
            </a:r>
            <a:r>
              <a:rPr lang="sv-SE" sz="2400" dirty="0" err="1"/>
              <a:t>depends</a:t>
            </a:r>
            <a:r>
              <a:rPr lang="sv-SE" sz="2400" dirty="0"/>
              <a:t> on the </a:t>
            </a:r>
            <a:r>
              <a:rPr lang="sv-SE" sz="2400" dirty="0" err="1"/>
              <a:t>sample</a:t>
            </a:r>
            <a:r>
              <a:rPr lang="sv-SE" sz="2400" dirty="0"/>
              <a:t> </a:t>
            </a:r>
            <a:r>
              <a:rPr lang="sv-SE" sz="2400" dirty="0" err="1"/>
              <a:t>quality</a:t>
            </a:r>
            <a:endParaRPr lang="sv-SE" sz="2400" dirty="0"/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DNA </a:t>
            </a:r>
            <a:r>
              <a:rPr lang="sv-SE" sz="2400" dirty="0" err="1"/>
              <a:t>quality</a:t>
            </a:r>
            <a:r>
              <a:rPr lang="sv-SE" sz="2400" dirty="0"/>
              <a:t> is </a:t>
            </a:r>
            <a:r>
              <a:rPr lang="sv-SE" sz="2400" b="1" dirty="0" err="1"/>
              <a:t>essential</a:t>
            </a:r>
            <a:r>
              <a:rPr lang="sv-SE" sz="2400" dirty="0"/>
              <a:t> for </a:t>
            </a:r>
            <a:r>
              <a:rPr lang="sv-SE" sz="2400" dirty="0" err="1"/>
              <a:t>PacBio</a:t>
            </a:r>
            <a:r>
              <a:rPr lang="sv-SE" sz="2400" dirty="0"/>
              <a:t> and ONT </a:t>
            </a:r>
            <a:r>
              <a:rPr lang="sv-SE" sz="2400" dirty="0" err="1"/>
              <a:t>sequencing</a:t>
            </a:r>
            <a:endParaRPr lang="sv-SE" sz="2400" dirty="0"/>
          </a:p>
          <a:p>
            <a:r>
              <a:rPr lang="sv-SE" sz="2400" dirty="0"/>
              <a:t>	… as </a:t>
            </a:r>
            <a:r>
              <a:rPr lang="sv-SE" sz="2400" dirty="0" err="1"/>
              <a:t>well</a:t>
            </a:r>
            <a:r>
              <a:rPr lang="sv-SE" sz="2400" dirty="0"/>
              <a:t> as PCR-</a:t>
            </a:r>
            <a:r>
              <a:rPr lang="sv-SE" sz="2400" dirty="0" err="1"/>
              <a:t>free</a:t>
            </a:r>
            <a:r>
              <a:rPr lang="sv-SE" sz="2400" dirty="0"/>
              <a:t> </a:t>
            </a:r>
            <a:r>
              <a:rPr lang="sv-SE" sz="2400" dirty="0" err="1"/>
              <a:t>Illumina</a:t>
            </a:r>
            <a:r>
              <a:rPr lang="sv-SE" sz="2400" dirty="0"/>
              <a:t> </a:t>
            </a:r>
            <a:r>
              <a:rPr lang="sv-SE" sz="2400" dirty="0" err="1"/>
              <a:t>libraries</a:t>
            </a:r>
            <a:r>
              <a:rPr lang="sv-SE" sz="2400" dirty="0"/>
              <a:t> &amp; </a:t>
            </a:r>
            <a:r>
              <a:rPr lang="sv-SE" sz="2400" dirty="0" err="1"/>
              <a:t>linked</a:t>
            </a:r>
            <a:r>
              <a:rPr lang="sv-SE" sz="2400" dirty="0"/>
              <a:t> </a:t>
            </a:r>
            <a:r>
              <a:rPr lang="sv-SE" sz="2400" dirty="0" err="1"/>
              <a:t>reads</a:t>
            </a:r>
            <a:r>
              <a:rPr lang="sv-SE" sz="24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Basic </a:t>
            </a:r>
            <a:r>
              <a:rPr lang="sv-SE" sz="2400" dirty="0" err="1"/>
              <a:t>understanding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biochemistry</a:t>
            </a:r>
            <a:r>
              <a:rPr lang="sv-SE" sz="2400" dirty="0"/>
              <a:t> is </a:t>
            </a:r>
            <a:r>
              <a:rPr lang="sv-SE" sz="2400" dirty="0" err="1"/>
              <a:t>needed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460417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7032" y="376534"/>
            <a:ext cx="7109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Now, analysis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18" y="1560096"/>
            <a:ext cx="3327400" cy="4000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981" y="2026975"/>
            <a:ext cx="3938234" cy="35336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0987" y="5812877"/>
            <a:ext cx="4889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Severe shortage of </a:t>
            </a:r>
            <a:r>
              <a:rPr lang="en-US" sz="2400" b="1" dirty="0" err="1"/>
              <a:t>bioinformaticians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671" y="0"/>
            <a:ext cx="2483329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99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5431" y="1910375"/>
            <a:ext cx="845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Scaling up statistics &amp; Multiple testing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5477" y="2882872"/>
            <a:ext cx="53840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Microarrays: 10-100k SNPs</a:t>
            </a:r>
          </a:p>
          <a:p>
            <a:r>
              <a:rPr lang="en-US" sz="1600" i="1" dirty="0" err="1"/>
              <a:t>Bonferroni</a:t>
            </a:r>
            <a:r>
              <a:rPr lang="en-US" sz="1600" i="1" dirty="0"/>
              <a:t> correction = 0.05/10</a:t>
            </a:r>
            <a:r>
              <a:rPr lang="en-US" sz="1600" i="1" baseline="30000" dirty="0"/>
              <a:t>4</a:t>
            </a:r>
            <a:r>
              <a:rPr lang="en-US" sz="1600" i="1" dirty="0"/>
              <a:t> = 5*10</a:t>
            </a:r>
            <a:r>
              <a:rPr lang="en-US" sz="1600" i="1" baseline="30000" dirty="0"/>
              <a:t>-6</a:t>
            </a:r>
          </a:p>
          <a:p>
            <a:r>
              <a:rPr lang="en-US" sz="1600" i="1" dirty="0"/>
              <a:t>(max p-value for SNP to be significant)</a:t>
            </a:r>
          </a:p>
          <a:p>
            <a:endParaRPr lang="en-US" sz="2400" dirty="0"/>
          </a:p>
          <a:p>
            <a:r>
              <a:rPr lang="en-US" sz="2400" b="1" dirty="0"/>
              <a:t>Sequencing: 1-10 </a:t>
            </a:r>
            <a:r>
              <a:rPr lang="en-US" sz="2400" b="1" dirty="0" err="1"/>
              <a:t>mln</a:t>
            </a:r>
            <a:r>
              <a:rPr lang="en-US" sz="2400" b="1" dirty="0"/>
              <a:t> SNP</a:t>
            </a:r>
          </a:p>
          <a:p>
            <a:r>
              <a:rPr lang="en-US" sz="1600" i="1" dirty="0" err="1"/>
              <a:t>Bonferroni</a:t>
            </a:r>
            <a:r>
              <a:rPr lang="en-US" sz="1600" i="1" dirty="0"/>
              <a:t> correction = 0.05/(5*10</a:t>
            </a:r>
            <a:r>
              <a:rPr lang="en-US" sz="1600" i="1" baseline="30000" dirty="0"/>
              <a:t>6</a:t>
            </a:r>
            <a:r>
              <a:rPr lang="en-US" sz="1600" i="1" dirty="0"/>
              <a:t>) = 1*10</a:t>
            </a:r>
            <a:r>
              <a:rPr lang="en-US" sz="1600" i="1" baseline="30000" dirty="0"/>
              <a:t>-8</a:t>
            </a:r>
          </a:p>
          <a:p>
            <a:endParaRPr lang="en-US" sz="2400" dirty="0"/>
          </a:p>
          <a:p>
            <a:r>
              <a:rPr lang="en-US" sz="2400" dirty="0"/>
              <a:t>=&gt; With more information we lose statistical power</a:t>
            </a:r>
          </a:p>
        </p:txBody>
      </p:sp>
      <p:sp>
        <p:nvSpPr>
          <p:cNvPr id="2" name="Rectangle 1"/>
          <p:cNvSpPr/>
          <p:nvPr/>
        </p:nvSpPr>
        <p:spPr>
          <a:xfrm>
            <a:off x="345431" y="238056"/>
            <a:ext cx="83548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Making statistically-significant sense out of data</a:t>
            </a:r>
          </a:p>
        </p:txBody>
      </p:sp>
      <p:pic>
        <p:nvPicPr>
          <p:cNvPr id="2052" name="Picture 4" descr="ildresultat för mendel p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9" y="3022029"/>
            <a:ext cx="2662177" cy="161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847" y="5474825"/>
            <a:ext cx="1949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 SNP = 1 trait</a:t>
            </a:r>
          </a:p>
          <a:p>
            <a:pPr algn="ctr"/>
            <a:r>
              <a:rPr lang="en-US" dirty="0"/>
              <a:t>vs</a:t>
            </a:r>
          </a:p>
          <a:p>
            <a:pPr algn="ctr"/>
            <a:r>
              <a:rPr lang="en-US" dirty="0"/>
              <a:t>100 SNPs = 1 trait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57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007" y="329802"/>
            <a:ext cx="8354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Never forget: Correlation vs Causation</a:t>
            </a:r>
          </a:p>
        </p:txBody>
      </p:sp>
      <p:pic>
        <p:nvPicPr>
          <p:cNvPr id="7172" name="Picture 4" descr="ildresultat för correlation vs causation funny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92" y="1573596"/>
            <a:ext cx="5228460" cy="33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0114" y="5353676"/>
            <a:ext cx="8280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Reduction in export of fresh lemons from Mexico causes significant reduction </a:t>
            </a:r>
          </a:p>
          <a:p>
            <a:r>
              <a:rPr lang="en-US" sz="2000" dirty="0"/>
              <a:t>of highway traffic fatality rates in the US!</a:t>
            </a:r>
          </a:p>
        </p:txBody>
      </p:sp>
    </p:spTree>
    <p:extLst>
      <p:ext uri="{BB962C8B-B14F-4D97-AF65-F5344CB8AC3E}">
        <p14:creationId xmlns:p14="http://schemas.microsoft.com/office/powerpoint/2010/main" val="828109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44" y="1112304"/>
            <a:ext cx="2959100" cy="2959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00877" y="1253539"/>
            <a:ext cx="4710357" cy="2862323"/>
            <a:chOff x="3714324" y="782603"/>
            <a:chExt cx="4710357" cy="2862323"/>
          </a:xfrm>
        </p:grpSpPr>
        <p:sp>
          <p:nvSpPr>
            <p:cNvPr id="8" name="TextBox 7"/>
            <p:cNvSpPr txBox="1"/>
            <p:nvPr/>
          </p:nvSpPr>
          <p:spPr>
            <a:xfrm>
              <a:off x="3714324" y="782603"/>
              <a:ext cx="4710357" cy="286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Mutations in coding regions only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Transcriptional &amp; post-transcriptional regulation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Epigenetics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Proximity in chromosomes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457700" y="1193800"/>
              <a:ext cx="0" cy="27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457700" y="2019300"/>
              <a:ext cx="0" cy="27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457700" y="2857500"/>
              <a:ext cx="0" cy="27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" y="4581579"/>
            <a:ext cx="5024620" cy="22009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63251" y="4115862"/>
            <a:ext cx="3574116" cy="2666654"/>
            <a:chOff x="5222093" y="3663937"/>
            <a:chExt cx="3815274" cy="31185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8402" y="3663937"/>
              <a:ext cx="3258965" cy="3118579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5222093" y="5491547"/>
              <a:ext cx="474480" cy="381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293" y="107913"/>
            <a:ext cx="9177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Genome is not a linear string of bases!!</a:t>
            </a:r>
          </a:p>
        </p:txBody>
      </p:sp>
    </p:spTree>
    <p:extLst>
      <p:ext uri="{BB962C8B-B14F-4D97-AF65-F5344CB8AC3E}">
        <p14:creationId xmlns:p14="http://schemas.microsoft.com/office/powerpoint/2010/main" val="355607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12700" y="1"/>
            <a:ext cx="9105900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426768">
            <a:off x="705236" y="575928"/>
            <a:ext cx="7677960" cy="640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 are non-profit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We have technology and knowledge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We want to help you to do GREAT research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We do not want co-authorship</a:t>
            </a:r>
          </a:p>
          <a:p>
            <a:pPr algn="ctr"/>
            <a:endParaRPr lang="en-US" sz="3600" dirty="0">
              <a:solidFill>
                <a:srgbClr val="0000FF"/>
              </a:solidFill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</a:rPr>
              <a:t>Let us help YOU</a:t>
            </a:r>
          </a:p>
          <a:p>
            <a:pPr algn="ctr"/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675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585" y="259993"/>
            <a:ext cx="7109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Blind men &amp; an elephant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05" y="1686961"/>
            <a:ext cx="2709529" cy="1970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54" y="1889109"/>
            <a:ext cx="2414306" cy="1566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548" y="1807128"/>
            <a:ext cx="2228326" cy="1730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51162" y="4036891"/>
            <a:ext cx="8464712" cy="2342094"/>
            <a:chOff x="188926" y="4360982"/>
            <a:chExt cx="8464712" cy="23420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926" y="4434488"/>
              <a:ext cx="3761675" cy="1519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107" y="5153240"/>
              <a:ext cx="3068880" cy="15498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6848" y="4360982"/>
              <a:ext cx="2686790" cy="15845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75288" y="4924638"/>
              <a:ext cx="2312260" cy="1514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7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5431" y="177313"/>
            <a:ext cx="8354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NGS and its challenges: SUMMARY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431" y="1091485"/>
            <a:ext cx="854526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Technologies develop VERY FAST.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Beware of sequencing bias.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Sequencing result depends on sample quality.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Consult experts when it comes to experimental design and technology choice.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Think about statistics.</a:t>
            </a:r>
          </a:p>
          <a:p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Consider ethics.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Do nor forget the elephant…..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4136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486"/>
            <a:ext cx="82296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87485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4214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Current Technologies</a:t>
            </a:r>
          </a:p>
        </p:txBody>
      </p:sp>
    </p:spTree>
    <p:extLst>
      <p:ext uri="{BB962C8B-B14F-4D97-AF65-F5344CB8AC3E}">
        <p14:creationId xmlns:p14="http://schemas.microsoft.com/office/powerpoint/2010/main" val="393526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Leader">
            <a:extLst>
              <a:ext uri="{FF2B5EF4-FFF2-40B4-BE49-F238E27FC236}">
                <a16:creationId xmlns:a16="http://schemas.microsoft.com/office/drawing/2014/main" id="{B47CBF32-3107-A346-9405-588DA75C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17" y="5160698"/>
            <a:ext cx="1795016" cy="164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DA8F0F-F3E1-B24A-9798-DC0062BA5A2E}"/>
              </a:ext>
            </a:extLst>
          </p:cNvPr>
          <p:cNvSpPr txBox="1"/>
          <p:nvPr/>
        </p:nvSpPr>
        <p:spPr>
          <a:xfrm>
            <a:off x="297455" y="1642712"/>
            <a:ext cx="3381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err="1"/>
              <a:t>leader</a:t>
            </a:r>
            <a:r>
              <a:rPr lang="sv-SE" dirty="0"/>
              <a:t> on the NGS market</a:t>
            </a:r>
          </a:p>
          <a:p>
            <a:endParaRPr lang="sv-SE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8007F77-0696-5243-ADC5-F126FD98154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71500" y="2457614"/>
          <a:ext cx="78867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357064946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25783005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99373288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90214846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1074579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err="1"/>
                        <a:t>Run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time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Max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Max </a:t>
                      </a:r>
                      <a:r>
                        <a:rPr lang="sv-SE" dirty="0" err="1"/>
                        <a:t>reads</a:t>
                      </a:r>
                      <a:r>
                        <a:rPr lang="sv-SE" dirty="0"/>
                        <a:t>/</a:t>
                      </a:r>
                      <a:r>
                        <a:rPr lang="sv-SE" dirty="0" err="1"/>
                        <a:t>run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Max read </a:t>
                      </a:r>
                      <a:r>
                        <a:rPr lang="sv-SE" dirty="0" err="1"/>
                        <a:t>length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35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iSeq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9.5 – 19 </a:t>
                      </a:r>
                      <a:r>
                        <a:rPr lang="sv-SE" i="0" dirty="0" err="1"/>
                        <a:t>hrs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1.2 </a:t>
                      </a:r>
                      <a:r>
                        <a:rPr lang="sv-SE" i="0" dirty="0" err="1"/>
                        <a:t>Gb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4 </a:t>
                      </a:r>
                      <a:r>
                        <a:rPr lang="sv-SE" i="0" dirty="0" err="1"/>
                        <a:t>mln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PE 150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34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MiniSeq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4-24 </a:t>
                      </a:r>
                      <a:r>
                        <a:rPr lang="sv-SE" i="0" dirty="0" err="1"/>
                        <a:t>hrs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7.5 </a:t>
                      </a:r>
                      <a:r>
                        <a:rPr lang="sv-SE" i="0" dirty="0" err="1"/>
                        <a:t>Gb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25 </a:t>
                      </a:r>
                      <a:r>
                        <a:rPr lang="sv-SE" i="0" dirty="0" err="1"/>
                        <a:t>mln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PE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853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MiSeq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4-55 </a:t>
                      </a:r>
                      <a:r>
                        <a:rPr lang="sv-SE" i="0" dirty="0" err="1"/>
                        <a:t>hours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15 </a:t>
                      </a:r>
                      <a:r>
                        <a:rPr lang="sv-SE" i="0" dirty="0" err="1"/>
                        <a:t>Gb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25 </a:t>
                      </a:r>
                      <a:r>
                        <a:rPr lang="sv-SE" i="0" dirty="0" err="1"/>
                        <a:t>mln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PE 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08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NextSeq</a:t>
                      </a:r>
                      <a:r>
                        <a:rPr lang="sv-SE" dirty="0"/>
                        <a:t>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12-48 </a:t>
                      </a:r>
                      <a:r>
                        <a:rPr lang="sv-SE" i="0" dirty="0" err="1"/>
                        <a:t>hours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120-300 </a:t>
                      </a:r>
                      <a:r>
                        <a:rPr lang="sv-SE" i="0" dirty="0" err="1"/>
                        <a:t>Gb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0.4 – 1 </a:t>
                      </a:r>
                      <a:r>
                        <a:rPr lang="sv-SE" i="0" dirty="0" err="1"/>
                        <a:t>bln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PE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358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NovaSeq</a:t>
                      </a:r>
                      <a:r>
                        <a:rPr lang="sv-SE" dirty="0"/>
                        <a:t> 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13-44 </a:t>
                      </a:r>
                      <a:r>
                        <a:rPr lang="sv-SE" i="0" dirty="0" err="1"/>
                        <a:t>hours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6 </a:t>
                      </a:r>
                      <a:r>
                        <a:rPr lang="sv-SE" i="0" dirty="0" err="1"/>
                        <a:t>Tb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20 </a:t>
                      </a:r>
                      <a:r>
                        <a:rPr lang="sv-SE" i="0" dirty="0" err="1"/>
                        <a:t>bln</a:t>
                      </a:r>
                      <a:endParaRPr lang="sv-S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i="0" dirty="0"/>
                        <a:t>PE 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9066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9884192-397A-DB44-880A-03A6022C593B}"/>
              </a:ext>
            </a:extLst>
          </p:cNvPr>
          <p:cNvSpPr txBox="1"/>
          <p:nvPr/>
        </p:nvSpPr>
        <p:spPr>
          <a:xfrm>
            <a:off x="297455" y="5289035"/>
            <a:ext cx="2638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RIP: </a:t>
            </a:r>
            <a:r>
              <a:rPr lang="sv-SE" dirty="0" err="1"/>
              <a:t>HiSeq</a:t>
            </a:r>
            <a:r>
              <a:rPr lang="sv-SE" dirty="0"/>
              <a:t> 2500 &amp; </a:t>
            </a:r>
            <a:r>
              <a:rPr lang="sv-SE" dirty="0" err="1"/>
              <a:t>HiSeq</a:t>
            </a:r>
            <a:r>
              <a:rPr lang="sv-SE" dirty="0"/>
              <a:t> X</a:t>
            </a:r>
          </a:p>
          <a:p>
            <a:endParaRPr lang="sv-SE" dirty="0"/>
          </a:p>
          <a:p>
            <a:r>
              <a:rPr lang="sv-SE" dirty="0" err="1"/>
              <a:t>Used</a:t>
            </a:r>
            <a:r>
              <a:rPr lang="sv-SE" dirty="0"/>
              <a:t> for </a:t>
            </a:r>
            <a:r>
              <a:rPr lang="sv-SE" dirty="0" err="1"/>
              <a:t>everything</a:t>
            </a:r>
            <a:endParaRPr lang="sv-SE" dirty="0"/>
          </a:p>
        </p:txBody>
      </p:sp>
      <p:pic>
        <p:nvPicPr>
          <p:cNvPr id="1028" name="Picture 4" descr="Bildresultat för Illumina">
            <a:extLst>
              <a:ext uri="{FF2B5EF4-FFF2-40B4-BE49-F238E27FC236}">
                <a16:creationId xmlns:a16="http://schemas.microsoft.com/office/drawing/2014/main" id="{AF105192-EA24-3349-9E0A-27E38D2F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83721"/>
            <a:ext cx="3850847" cy="8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A0A55F-8C05-0A4F-9DC0-69548CEF9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789" y="0"/>
            <a:ext cx="1805701" cy="8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51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resultat för illumina two color chemistry">
            <a:extLst>
              <a:ext uri="{FF2B5EF4-FFF2-40B4-BE49-F238E27FC236}">
                <a16:creationId xmlns:a16="http://schemas.microsoft.com/office/drawing/2014/main" id="{54FCD951-BC7E-8B4E-8DD5-5FB43296F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6" y="4292096"/>
            <a:ext cx="3684494" cy="27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7" name="Title 1"/>
          <p:cNvSpPr>
            <a:spLocks noGrp="1"/>
          </p:cNvSpPr>
          <p:nvPr>
            <p:ph type="title"/>
          </p:nvPr>
        </p:nvSpPr>
        <p:spPr bwMode="auto">
          <a:xfrm>
            <a:off x="336176" y="254625"/>
            <a:ext cx="8229600" cy="6445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sv-SE" b="1" dirty="0" err="1">
                <a:ea typeface="ＭＳ Ｐゴシック" pitchFamily="34" charset="-128"/>
              </a:rPr>
              <a:t>Illumina</a:t>
            </a:r>
            <a:r>
              <a:rPr lang="en-US" altLang="sv-SE" dirty="0">
                <a:ea typeface="ＭＳ Ｐゴシック" pitchFamily="34" charset="-128"/>
              </a:rPr>
              <a:t>: bridge amplification</a:t>
            </a:r>
            <a:endParaRPr lang="sv-SE" altLang="sv-SE" dirty="0">
              <a:ea typeface="ＭＳ Ｐゴシック" pitchFamily="34" charset="-128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79" y="2225659"/>
            <a:ext cx="5988621" cy="215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6" y="1397272"/>
            <a:ext cx="4686049" cy="113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1917B-BE2D-FE49-B0AE-67BE68160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299" y="0"/>
            <a:ext cx="1805701" cy="899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6DDA9B-FC49-6347-96F1-374BA973C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679" y="4646056"/>
            <a:ext cx="4985392" cy="17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6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6FFD-4143-1546-8CC8-3B5A1C68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Illumina</a:t>
            </a:r>
            <a:r>
              <a:rPr lang="sv-SE" dirty="0"/>
              <a:t> </a:t>
            </a:r>
            <a:r>
              <a:rPr lang="sv-SE" dirty="0" err="1"/>
              <a:t>sequencing</a:t>
            </a:r>
            <a:r>
              <a:rPr lang="sv-SE" dirty="0"/>
              <a:t>: </a:t>
            </a:r>
            <a:r>
              <a:rPr lang="sv-SE" dirty="0" err="1"/>
              <a:t>before</a:t>
            </a:r>
            <a:r>
              <a:rPr lang="sv-SE" dirty="0"/>
              <a:t> vs </a:t>
            </a:r>
            <a:r>
              <a:rPr lang="sv-SE" dirty="0" err="1"/>
              <a:t>now</a:t>
            </a:r>
            <a:endParaRPr lang="sv-SE" dirty="0"/>
          </a:p>
        </p:txBody>
      </p:sp>
      <p:pic>
        <p:nvPicPr>
          <p:cNvPr id="1026" name="Picture 2" descr="Bildresultat för illumina patterned flow cells">
            <a:extLst>
              <a:ext uri="{FF2B5EF4-FFF2-40B4-BE49-F238E27FC236}">
                <a16:creationId xmlns:a16="http://schemas.microsoft.com/office/drawing/2014/main" id="{7CE5FB85-F3E6-F541-86FB-2073B9E71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1806"/>
            <a:ext cx="3483484" cy="22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5B9FC-1460-0B4A-A15A-AB3FBD66BE57}"/>
              </a:ext>
            </a:extLst>
          </p:cNvPr>
          <p:cNvSpPr txBox="1"/>
          <p:nvPr/>
        </p:nvSpPr>
        <p:spPr>
          <a:xfrm>
            <a:off x="457200" y="1516478"/>
            <a:ext cx="620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/>
              <a:t>Patterned</a:t>
            </a:r>
            <a:r>
              <a:rPr lang="sv-SE" b="1" dirty="0"/>
              <a:t> </a:t>
            </a:r>
            <a:r>
              <a:rPr lang="sv-SE" b="1" dirty="0" err="1"/>
              <a:t>flow</a:t>
            </a:r>
            <a:r>
              <a:rPr lang="sv-SE" b="1" dirty="0"/>
              <a:t> cells </a:t>
            </a:r>
            <a:r>
              <a:rPr lang="sv-SE" dirty="0" err="1"/>
              <a:t>introduced</a:t>
            </a:r>
            <a:r>
              <a:rPr lang="sv-SE" dirty="0"/>
              <a:t> on </a:t>
            </a:r>
            <a:r>
              <a:rPr lang="sv-SE" dirty="0" err="1"/>
              <a:t>HiSeq</a:t>
            </a:r>
            <a:r>
              <a:rPr lang="sv-SE" dirty="0"/>
              <a:t> X and </a:t>
            </a:r>
            <a:r>
              <a:rPr lang="sv-SE" dirty="0" err="1"/>
              <a:t>NextSeq</a:t>
            </a:r>
            <a:r>
              <a:rPr lang="sv-SE" dirty="0"/>
              <a:t> systems</a:t>
            </a:r>
          </a:p>
        </p:txBody>
      </p:sp>
      <p:pic>
        <p:nvPicPr>
          <p:cNvPr id="1028" name="Picture 4" descr="Bildresultat för illumina patterned flow cells">
            <a:extLst>
              <a:ext uri="{FF2B5EF4-FFF2-40B4-BE49-F238E27FC236}">
                <a16:creationId xmlns:a16="http://schemas.microsoft.com/office/drawing/2014/main" id="{1A81C4DC-233D-ED46-BAF8-52E4F091E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77" y="2299937"/>
            <a:ext cx="5715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7B3731-9333-3242-9430-DF9B8B6B29D6}"/>
              </a:ext>
            </a:extLst>
          </p:cNvPr>
          <p:cNvSpPr txBox="1"/>
          <p:nvPr/>
        </p:nvSpPr>
        <p:spPr>
          <a:xfrm>
            <a:off x="632012" y="5419164"/>
            <a:ext cx="422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MiSeq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cells still do not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patterm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8596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1634</Words>
  <Application>Microsoft Macintosh PowerPoint</Application>
  <PresentationFormat>On-screen Show (4:3)</PresentationFormat>
  <Paragraphs>415</Paragraphs>
  <Slides>52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ＭＳ Ｐゴシック</vt:lpstr>
      <vt:lpstr>Arial</vt:lpstr>
      <vt:lpstr>ArialMT</vt:lpstr>
      <vt:lpstr>Calibri</vt:lpstr>
      <vt:lpstr>Helvetica Light</vt:lpstr>
      <vt:lpstr>Tahoma</vt:lpstr>
      <vt:lpstr>Office Theme</vt:lpstr>
      <vt:lpstr>NGS: technologies and challenges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Illumina: bridge amplification</vt:lpstr>
      <vt:lpstr>Illumina sequencing: before vs now</vt:lpstr>
      <vt:lpstr>PowerPoint Presentation</vt:lpstr>
      <vt:lpstr>Ion Torrent: H+ ion-sensitive field effect transistors </vt:lpstr>
      <vt:lpstr>PowerPoint Presentation</vt:lpstr>
      <vt:lpstr>PacBio: SMRT - technology</vt:lpstr>
      <vt:lpstr>PowerPoint Presentation</vt:lpstr>
      <vt:lpstr>PacBio</vt:lpstr>
      <vt:lpstr>PowerPoint Presentation</vt:lpstr>
      <vt:lpstr>ONT: DNA + Motor + Pore</vt:lpstr>
      <vt:lpstr>Main advantages of ONT:  SPEED and PORTABILITY</vt:lpstr>
      <vt:lpstr>PowerPoint Presentation</vt:lpstr>
      <vt:lpstr>Hi-C: linking reads to chromosomes</vt:lpstr>
      <vt:lpstr>BioNano: optical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</vt:lpstr>
      <vt:lpstr>SAMPLE QUALITY REQUIREMENTS</vt:lpstr>
      <vt:lpstr> Garbage in – garbage out:  Sequencing success always depends on the sample quality.   NGS-quality DNA and  PCR-quality DNA  are two completely different things.</vt:lpstr>
      <vt:lpstr>PowerPoint Presentation</vt:lpstr>
      <vt:lpstr>PowerPoint Presentation</vt:lpstr>
      <vt:lpstr>PowerPoint Presentation</vt:lpstr>
      <vt:lpstr>DNA quality and inhibition of sequencing</vt:lpstr>
      <vt:lpstr>The DNA extraction process</vt:lpstr>
      <vt:lpstr>Sample prep: genomic DNA</vt:lpstr>
      <vt:lpstr>What do absorption ratios tell us?</vt:lpstr>
      <vt:lpstr>How to make a correct measurement</vt:lpstr>
      <vt:lpstr>PowerPoint Presentation</vt:lpstr>
      <vt:lpstr>Transcriptome sequencing  (RNA-seq)</vt:lpstr>
      <vt:lpstr>Sample prep: 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SciLife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challenges</dc:title>
  <dc:creator>Olga Vinnere Pettersson</dc:creator>
  <cp:lastModifiedBy>Microsoft Office User</cp:lastModifiedBy>
  <cp:revision>102</cp:revision>
  <cp:lastPrinted>2018-01-24T07:10:26Z</cp:lastPrinted>
  <dcterms:created xsi:type="dcterms:W3CDTF">2015-11-05T10:26:37Z</dcterms:created>
  <dcterms:modified xsi:type="dcterms:W3CDTF">2020-01-28T09:51:33Z</dcterms:modified>
</cp:coreProperties>
</file>