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slideLayouts/slideLayout24.xml" ContentType="application/vnd.openxmlformats-officedocument.presentationml.slideLayout+xml"/>
  <Override PartName="/ppt/theme/theme7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6" r:id="rId2"/>
    <p:sldMasterId id="2147483669" r:id="rId3"/>
    <p:sldMasterId id="2147483671" r:id="rId4"/>
    <p:sldMasterId id="2147483680" r:id="rId5"/>
    <p:sldMasterId id="2147483686" r:id="rId6"/>
    <p:sldMasterId id="2147483689" r:id="rId7"/>
    <p:sldMasterId id="2147483691" r:id="rId8"/>
  </p:sldMasterIdLst>
  <p:sldIdLst>
    <p:sldId id="338" r:id="rId9"/>
    <p:sldId id="342" r:id="rId10"/>
    <p:sldId id="34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20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3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" Target="slides/slide1.xml"/><Relationship Id="rId10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18-11-14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307886" y="207284"/>
            <a:ext cx="6648434" cy="57208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smtClean="0"/>
              <a:t>Click to edit Master title style</a:t>
            </a:r>
            <a:endParaRPr lang="sv-SE" dirty="0"/>
          </a:p>
        </p:txBody>
      </p:sp>
      <p:sp>
        <p:nvSpPr>
          <p:cNvPr id="8" name="Platshållare för text 2"/>
          <p:cNvSpPr>
            <a:spLocks noGrp="1"/>
          </p:cNvSpPr>
          <p:nvPr>
            <p:ph idx="1" hasCustomPrompt="1"/>
          </p:nvPr>
        </p:nvSpPr>
        <p:spPr>
          <a:xfrm>
            <a:off x="307886" y="1173870"/>
            <a:ext cx="8543861" cy="49522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endParaRPr lang="sv-SE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41748" y="1231602"/>
            <a:ext cx="4038600" cy="4894561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73273" y="1231602"/>
            <a:ext cx="4038600" cy="4894561"/>
          </a:xfrm>
        </p:spPr>
        <p:txBody>
          <a:bodyPr lIns="0" t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18-11-14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298547" cy="365125"/>
          </a:xfrm>
          <a:prstGeom prst="rect">
            <a:avLst/>
          </a:prstGeom>
        </p:spPr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307885" y="202060"/>
            <a:ext cx="6212889" cy="119311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3200" b="1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307975" y="1808163"/>
            <a:ext cx="6213475" cy="2520950"/>
          </a:xfrm>
          <a:prstGeom prst="rect">
            <a:avLst/>
          </a:prstGeom>
        </p:spPr>
        <p:txBody>
          <a:bodyPr vert="horz" lIns="0" tIns="0" rIns="0" bIns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4CFA-45CE-584A-8B62-052D61CCBF25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18-11-14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5359156" y="265016"/>
            <a:ext cx="3492590" cy="79339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r">
              <a:defRPr sz="1500"/>
            </a:lvl1pPr>
          </a:lstStyle>
          <a:p>
            <a:r>
              <a:rPr lang="en-GB" smtClean="0"/>
              <a:t>Click to edit Master title style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3"/>
          </p:nvPr>
        </p:nvSpPr>
        <p:spPr>
          <a:xfrm>
            <a:off x="307975" y="1782810"/>
            <a:ext cx="6773424" cy="1223853"/>
          </a:xfrm>
        </p:spPr>
        <p:txBody>
          <a:bodyPr>
            <a:noAutofit/>
          </a:bodyPr>
          <a:lstStyle>
            <a:lvl1pPr marL="0">
              <a:buNone/>
              <a:defRPr sz="3200" b="1"/>
            </a:lvl1pPr>
            <a:lvl2pPr marL="0">
              <a:buNone/>
              <a:defRPr sz="3200" b="1"/>
            </a:lvl2pPr>
            <a:lvl3pPr marL="0">
              <a:buNone/>
              <a:defRPr sz="3200" b="1"/>
            </a:lvl3pPr>
            <a:lvl4pPr marL="0">
              <a:buNone/>
              <a:defRPr sz="3200" b="1"/>
            </a:lvl4pPr>
            <a:lvl5pPr marL="0">
              <a:buNone/>
              <a:defRPr sz="3200" b="1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307975" y="3283795"/>
            <a:ext cx="6773863" cy="23764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4616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4CFA-45CE-584A-8B62-052D61CCBF25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18-11-14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 hasCustomPrompt="1"/>
          </p:nvPr>
        </p:nvSpPr>
        <p:spPr>
          <a:xfrm>
            <a:off x="307974" y="1879297"/>
            <a:ext cx="4541843" cy="1898294"/>
          </a:xfrm>
        </p:spPr>
        <p:txBody>
          <a:bodyPr wrap="square">
            <a:noAutofit/>
          </a:bodyPr>
          <a:lstStyle>
            <a:lvl1pPr marL="0" indent="0" algn="l" rtl="0">
              <a:spcBef>
                <a:spcPts val="0"/>
              </a:spcBef>
              <a:buNone/>
              <a:defRPr lang="sv-SE" sz="2400" b="0" strike="noStrike" cap="none" baseline="0" smtClean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SciLifeLab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has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been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created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by the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coordinated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br>
              <a:rPr lang="sv-SE" sz="2000" baseline="30000" dirty="0" smtClean="0">
                <a:solidFill>
                  <a:srgbClr val="000000"/>
                </a:solidFill>
                <a:latin typeface="ArialMT"/>
              </a:rPr>
            </a:b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effort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of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four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universities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in Stockholm and Uppsala: Stockholm University, the Karolinska Institutet, KTH Royal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Institute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of Technology and Uppsala University.</a:t>
            </a:r>
          </a:p>
        </p:txBody>
      </p:sp>
      <p:pic>
        <p:nvPicPr>
          <p:cNvPr id="8" name="Bildobjekt 7" descr="universitet_logotyper_liggand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1485" y="332810"/>
            <a:ext cx="3222111" cy="61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87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298547" cy="365125"/>
          </a:xfrm>
          <a:prstGeom prst="rect">
            <a:avLst/>
          </a:prstGeom>
        </p:spPr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46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7885" y="207284"/>
            <a:ext cx="8543861" cy="63514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18-11-14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298547" cy="365125"/>
          </a:xfrm>
          <a:prstGeom prst="rect">
            <a:avLst/>
          </a:prstGeom>
        </p:spPr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41748" y="1231602"/>
            <a:ext cx="4038600" cy="4894561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73273" y="1231602"/>
            <a:ext cx="4038600" cy="4894561"/>
          </a:xfrm>
        </p:spPr>
        <p:txBody>
          <a:bodyPr lIns="0" t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18-11-14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298547" cy="365125"/>
          </a:xfrm>
          <a:prstGeom prst="rect">
            <a:avLst/>
          </a:prstGeom>
        </p:spPr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1263-415E-F842-A2D0-D498F08AEC56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18-11-14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D537-10C4-8C40-8E87-51060FF4536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307886" y="207284"/>
            <a:ext cx="6648434" cy="57208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smtClean="0"/>
              <a:t>Click to edit Master title style</a:t>
            </a:r>
            <a:endParaRPr lang="sv-SE" dirty="0"/>
          </a:p>
        </p:txBody>
      </p:sp>
      <p:sp>
        <p:nvSpPr>
          <p:cNvPr id="8" name="Platshållare för text 2"/>
          <p:cNvSpPr>
            <a:spLocks noGrp="1"/>
          </p:cNvSpPr>
          <p:nvPr>
            <p:ph idx="1" hasCustomPrompt="1"/>
          </p:nvPr>
        </p:nvSpPr>
        <p:spPr>
          <a:xfrm>
            <a:off x="307886" y="1173870"/>
            <a:ext cx="8543861" cy="49522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endParaRPr lang="sv-SE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7885" y="207284"/>
            <a:ext cx="8543861" cy="63514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18-11-14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41748" y="1231602"/>
            <a:ext cx="4038600" cy="4894561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73273" y="1231602"/>
            <a:ext cx="4038600" cy="4894561"/>
          </a:xfrm>
        </p:spPr>
        <p:txBody>
          <a:bodyPr lIns="0" t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18-11-14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7885" y="207284"/>
            <a:ext cx="8543861" cy="63514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18-11-14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1263-415E-F842-A2D0-D498F08AEC56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18-11-14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D537-10C4-8C40-8E87-51060FF4536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298547" cy="365125"/>
          </a:xfrm>
          <a:prstGeom prst="rect">
            <a:avLst/>
          </a:prstGeom>
        </p:spPr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46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4CFA-45CE-584A-8B62-052D61CCBF25}" type="datetime1">
              <a:rPr lang="sv-SE" smtClean="0"/>
              <a:pPr/>
              <a:t>18-11-14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5359156" y="265016"/>
            <a:ext cx="3492590" cy="79339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r">
              <a:defRPr sz="1500"/>
            </a:lvl1pPr>
          </a:lstStyle>
          <a:p>
            <a:r>
              <a:rPr lang="en-GB" smtClean="0"/>
              <a:t>Click to edit Master title style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3"/>
          </p:nvPr>
        </p:nvSpPr>
        <p:spPr>
          <a:xfrm>
            <a:off x="307975" y="1782810"/>
            <a:ext cx="6773424" cy="1223853"/>
          </a:xfrm>
        </p:spPr>
        <p:txBody>
          <a:bodyPr>
            <a:noAutofit/>
          </a:bodyPr>
          <a:lstStyle>
            <a:lvl1pPr marL="0">
              <a:buNone/>
              <a:defRPr sz="3200" b="1"/>
            </a:lvl1pPr>
            <a:lvl2pPr marL="0">
              <a:buNone/>
              <a:defRPr sz="3200" b="1"/>
            </a:lvl2pPr>
            <a:lvl3pPr marL="0">
              <a:buNone/>
              <a:defRPr sz="3200" b="1"/>
            </a:lvl3pPr>
            <a:lvl4pPr marL="0">
              <a:buNone/>
              <a:defRPr sz="3200" b="1"/>
            </a:lvl4pPr>
            <a:lvl5pPr marL="0">
              <a:buNone/>
              <a:defRPr sz="3200" b="1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307975" y="3283795"/>
            <a:ext cx="6773863" cy="23764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4CFA-45CE-584A-8B62-052D61CCBF25}" type="datetime1">
              <a:rPr lang="sv-SE" smtClean="0"/>
              <a:pPr/>
              <a:t>18-11-14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 hasCustomPrompt="1"/>
          </p:nvPr>
        </p:nvSpPr>
        <p:spPr>
          <a:xfrm>
            <a:off x="307974" y="1879297"/>
            <a:ext cx="4541843" cy="1898294"/>
          </a:xfrm>
        </p:spPr>
        <p:txBody>
          <a:bodyPr wrap="square">
            <a:noAutofit/>
          </a:bodyPr>
          <a:lstStyle>
            <a:lvl1pPr marL="0" indent="0" algn="l" rtl="0">
              <a:spcBef>
                <a:spcPts val="0"/>
              </a:spcBef>
              <a:buNone/>
              <a:defRPr lang="sv-SE" sz="2400" b="0" strike="noStrike" cap="none" baseline="0" smtClean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SciLifeLab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has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been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created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by the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coordinated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br>
              <a:rPr lang="sv-SE" sz="2000" baseline="30000" dirty="0" smtClean="0">
                <a:solidFill>
                  <a:srgbClr val="000000"/>
                </a:solidFill>
                <a:latin typeface="ArialMT"/>
              </a:rPr>
            </a:b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effort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of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four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universities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in Stockholm and Uppsala: Stockholm University, the Karolinska Institutet, KTH Royal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Institute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of Technology and Uppsala University.</a:t>
            </a:r>
          </a:p>
        </p:txBody>
      </p:sp>
      <p:pic>
        <p:nvPicPr>
          <p:cNvPr id="8" name="Bildobjekt 7" descr="universitet_logotyper_liggand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1485" y="332810"/>
            <a:ext cx="3222111" cy="6162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307885" y="202060"/>
            <a:ext cx="6212889" cy="119311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3200" b="1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307975" y="1808163"/>
            <a:ext cx="6213475" cy="2520950"/>
          </a:xfrm>
          <a:prstGeom prst="rect">
            <a:avLst/>
          </a:prstGeom>
        </p:spPr>
        <p:txBody>
          <a:bodyPr vert="horz" lIns="0" tIns="0" rIns="0" bIns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4CFA-45CE-584A-8B62-052D61CCBF25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18-11-14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5359156" y="265016"/>
            <a:ext cx="3492590" cy="79339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r">
              <a:defRPr sz="1500"/>
            </a:lvl1pPr>
          </a:lstStyle>
          <a:p>
            <a:r>
              <a:rPr lang="en-GB" smtClean="0"/>
              <a:t>Click to edit Master title style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3"/>
          </p:nvPr>
        </p:nvSpPr>
        <p:spPr>
          <a:xfrm>
            <a:off x="307975" y="1782810"/>
            <a:ext cx="6773424" cy="1223853"/>
          </a:xfrm>
        </p:spPr>
        <p:txBody>
          <a:bodyPr>
            <a:noAutofit/>
          </a:bodyPr>
          <a:lstStyle>
            <a:lvl1pPr marL="0">
              <a:buNone/>
              <a:defRPr sz="3200" b="1"/>
            </a:lvl1pPr>
            <a:lvl2pPr marL="0">
              <a:buNone/>
              <a:defRPr sz="3200" b="1"/>
            </a:lvl2pPr>
            <a:lvl3pPr marL="0">
              <a:buNone/>
              <a:defRPr sz="3200" b="1"/>
            </a:lvl3pPr>
            <a:lvl4pPr marL="0">
              <a:buNone/>
              <a:defRPr sz="3200" b="1"/>
            </a:lvl4pPr>
            <a:lvl5pPr marL="0">
              <a:buNone/>
              <a:defRPr sz="3200" b="1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307975" y="3283795"/>
            <a:ext cx="6773863" cy="23764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4616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4CFA-45CE-584A-8B62-052D61CCBF25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18-11-14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 hasCustomPrompt="1"/>
          </p:nvPr>
        </p:nvSpPr>
        <p:spPr>
          <a:xfrm>
            <a:off x="307974" y="1879297"/>
            <a:ext cx="4541843" cy="1898294"/>
          </a:xfrm>
        </p:spPr>
        <p:txBody>
          <a:bodyPr wrap="square">
            <a:noAutofit/>
          </a:bodyPr>
          <a:lstStyle>
            <a:lvl1pPr marL="0" indent="0" algn="l" rtl="0">
              <a:spcBef>
                <a:spcPts val="0"/>
              </a:spcBef>
              <a:buNone/>
              <a:defRPr lang="sv-SE" sz="2400" b="0" strike="noStrike" cap="none" baseline="0" smtClean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SciLifeLab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has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been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created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by the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coordinated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br>
              <a:rPr lang="sv-SE" sz="2000" baseline="30000" dirty="0" smtClean="0">
                <a:solidFill>
                  <a:srgbClr val="000000"/>
                </a:solidFill>
                <a:latin typeface="ArialMT"/>
              </a:rPr>
            </a:b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effort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of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four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universities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in Stockholm and Uppsala: Stockholm University, the Karolinska Institutet, KTH Royal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Institute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of Technology and Uppsala University.</a:t>
            </a:r>
          </a:p>
        </p:txBody>
      </p:sp>
      <p:pic>
        <p:nvPicPr>
          <p:cNvPr id="8" name="Bildobjekt 7" descr="universitet_logotyper_liggand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1485" y="332810"/>
            <a:ext cx="3222111" cy="61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87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41748" y="1231602"/>
            <a:ext cx="4038600" cy="4894561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73273" y="1231602"/>
            <a:ext cx="4038600" cy="4894561"/>
          </a:xfrm>
        </p:spPr>
        <p:txBody>
          <a:bodyPr lIns="0" t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18-11-14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18-11-14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46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4CFA-45CE-584A-8B62-052D61CCBF25}" type="datetime1">
              <a:rPr lang="sv-SE" smtClean="0"/>
              <a:pPr/>
              <a:t>18-11-14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5359156" y="265016"/>
            <a:ext cx="3492590" cy="79339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r">
              <a:defRPr sz="1500"/>
            </a:lvl1pPr>
          </a:lstStyle>
          <a:p>
            <a:r>
              <a:rPr lang="en-GB" smtClean="0"/>
              <a:t>Click to edit Master title style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3"/>
          </p:nvPr>
        </p:nvSpPr>
        <p:spPr>
          <a:xfrm>
            <a:off x="307975" y="1782810"/>
            <a:ext cx="6773424" cy="1223853"/>
          </a:xfrm>
        </p:spPr>
        <p:txBody>
          <a:bodyPr>
            <a:noAutofit/>
          </a:bodyPr>
          <a:lstStyle>
            <a:lvl1pPr marL="0">
              <a:buNone/>
              <a:defRPr sz="3200" b="1"/>
            </a:lvl1pPr>
            <a:lvl2pPr marL="0">
              <a:buNone/>
              <a:defRPr sz="3200" b="1"/>
            </a:lvl2pPr>
            <a:lvl3pPr marL="0">
              <a:buNone/>
              <a:defRPr sz="3200" b="1"/>
            </a:lvl3pPr>
            <a:lvl4pPr marL="0">
              <a:buNone/>
              <a:defRPr sz="3200" b="1"/>
            </a:lvl4pPr>
            <a:lvl5pPr marL="0">
              <a:buNone/>
              <a:defRPr sz="3200" b="1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307975" y="3283795"/>
            <a:ext cx="6773863" cy="23764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4CFA-45CE-584A-8B62-052D61CCBF25}" type="datetime1">
              <a:rPr lang="sv-SE" smtClean="0"/>
              <a:pPr/>
              <a:t>18-11-14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 hasCustomPrompt="1"/>
          </p:nvPr>
        </p:nvSpPr>
        <p:spPr>
          <a:xfrm>
            <a:off x="307974" y="1879297"/>
            <a:ext cx="4541843" cy="1898294"/>
          </a:xfrm>
        </p:spPr>
        <p:txBody>
          <a:bodyPr wrap="square">
            <a:noAutofit/>
          </a:bodyPr>
          <a:lstStyle>
            <a:lvl1pPr marL="0" indent="0" algn="l" rtl="0">
              <a:spcBef>
                <a:spcPts val="0"/>
              </a:spcBef>
              <a:buNone/>
              <a:defRPr lang="sv-SE" sz="2400" b="0" strike="noStrike" cap="none" baseline="0" smtClean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SciLifeLab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has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been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created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by the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coordinated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br>
              <a:rPr lang="sv-SE" sz="2000" baseline="30000" dirty="0" smtClean="0">
                <a:solidFill>
                  <a:srgbClr val="000000"/>
                </a:solidFill>
                <a:latin typeface="ArialMT"/>
              </a:rPr>
            </a:b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effort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of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four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universities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in Stockholm and Uppsala: Stockholm University, the Karolinska Institutet, KTH Royal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Institute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of Technology and Uppsala University.</a:t>
            </a:r>
          </a:p>
        </p:txBody>
      </p:sp>
      <p:pic>
        <p:nvPicPr>
          <p:cNvPr id="8" name="Bildobjekt 7" descr="universitet_logotyper_liggand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1485" y="332810"/>
            <a:ext cx="3222111" cy="6162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298547" cy="365125"/>
          </a:xfrm>
          <a:prstGeom prst="rect">
            <a:avLst/>
          </a:prstGeom>
        </p:spPr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4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7885" y="207284"/>
            <a:ext cx="8543861" cy="63514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18-11-14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298547" cy="365125"/>
          </a:xfrm>
          <a:prstGeom prst="rect">
            <a:avLst/>
          </a:prstGeom>
        </p:spPr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7" Type="http://schemas.openxmlformats.org/officeDocument/2006/relationships/image" Target="../media/image2.png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7" Type="http://schemas.openxmlformats.org/officeDocument/2006/relationships/image" Target="../media/image2.png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07886" y="207284"/>
            <a:ext cx="6245313" cy="57208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07886" y="1173870"/>
            <a:ext cx="8543861" cy="49522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07886" y="6356350"/>
            <a:ext cx="2282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4B9720D4-D7AF-7847-888A-53A6BBEAF218}" type="datetimeFigureOut">
              <a:rPr lang="en-US" smtClean="0"/>
              <a:t>18-11-14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199" y="6356350"/>
            <a:ext cx="2298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Rak 10"/>
          <p:cNvCxnSpPr/>
          <p:nvPr/>
        </p:nvCxnSpPr>
        <p:spPr>
          <a:xfrm>
            <a:off x="307886" y="974117"/>
            <a:ext cx="8543861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Bildobjekt 11" descr="SciLifeLab_logotyp_gree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2532" y="233737"/>
            <a:ext cx="1799214" cy="5814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pattern_star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835062"/>
            <a:ext cx="9144000" cy="4022938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07885" y="1785007"/>
            <a:ext cx="6773513" cy="120461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07887" y="2989617"/>
            <a:ext cx="6773512" cy="29905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07886" y="6356350"/>
            <a:ext cx="2282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87D81263-415E-F842-A2D0-D498F08AEC56}" type="datetime1">
              <a:rPr lang="sv-SE" smtClean="0"/>
              <a:pPr/>
              <a:t>18-11-14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sv-SE" dirty="0"/>
          </a:p>
        </p:txBody>
      </p:sp>
      <p:cxnSp>
        <p:nvCxnSpPr>
          <p:cNvPr id="8" name="Rak 7"/>
          <p:cNvCxnSpPr/>
          <p:nvPr/>
        </p:nvCxnSpPr>
        <p:spPr>
          <a:xfrm>
            <a:off x="307886" y="1649586"/>
            <a:ext cx="8543861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dobjekt 8" descr="SciLifeLab_logotyp_gree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887" y="358772"/>
            <a:ext cx="3152812" cy="1018840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5695907" y="413741"/>
            <a:ext cx="270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4" r:id="rId3"/>
    <p:sldLayoutId id="2147483675" r:id="rId4"/>
    <p:sldLayoutId id="2147483676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0" y="-38266"/>
            <a:ext cx="9144000" cy="6896265"/>
          </a:xfrm>
          <a:prstGeom prst="rect">
            <a:avLst/>
          </a:prstGeom>
          <a:solidFill>
            <a:srgbClr val="88C9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" name="Rak 7"/>
          <p:cNvCxnSpPr/>
          <p:nvPr/>
        </p:nvCxnSpPr>
        <p:spPr>
          <a:xfrm>
            <a:off x="307886" y="1521741"/>
            <a:ext cx="8543861" cy="1588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ruta 11"/>
          <p:cNvSpPr txBox="1"/>
          <p:nvPr/>
        </p:nvSpPr>
        <p:spPr>
          <a:xfrm>
            <a:off x="5695907" y="413741"/>
            <a:ext cx="270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17" name="Bildobjekt 16" descr="SciLifeLab_logotyp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531" y="233737"/>
            <a:ext cx="1799215" cy="581421"/>
          </a:xfrm>
          <a:prstGeom prst="rect">
            <a:avLst/>
          </a:prstGeom>
        </p:spPr>
      </p:pic>
      <p:pic>
        <p:nvPicPr>
          <p:cNvPr id="19" name="Bildobjekt 18" descr="pattern_DNA.png"/>
          <p:cNvPicPr>
            <a:picLocks noChangeAspect="1"/>
          </p:cNvPicPr>
          <p:nvPr/>
        </p:nvPicPr>
        <p:blipFill>
          <a:blip r:embed="rId4"/>
          <a:srcRect l="16309" r="52907" b="38300"/>
          <a:stretch>
            <a:fillRect/>
          </a:stretch>
        </p:blipFill>
        <p:spPr>
          <a:xfrm>
            <a:off x="0" y="2262966"/>
            <a:ext cx="9144000" cy="45950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pattern_star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835062"/>
            <a:ext cx="9144000" cy="4022938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07885" y="1785007"/>
            <a:ext cx="6773513" cy="120461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07887" y="2989617"/>
            <a:ext cx="6773512" cy="29905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07886" y="6356350"/>
            <a:ext cx="2282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87D81263-415E-F842-A2D0-D498F08AEC56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18-11-14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Rak 7"/>
          <p:cNvCxnSpPr/>
          <p:nvPr/>
        </p:nvCxnSpPr>
        <p:spPr>
          <a:xfrm>
            <a:off x="307886" y="1649586"/>
            <a:ext cx="8543861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dobjekt 8" descr="SciLifeLab_logotyp_gree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887" y="358772"/>
            <a:ext cx="3152812" cy="1018840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5695907" y="413741"/>
            <a:ext cx="270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758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7" r:id="rId3"/>
    <p:sldLayoutId id="2147483678" r:id="rId4"/>
    <p:sldLayoutId id="2147483679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07886" y="207284"/>
            <a:ext cx="6245313" cy="57208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07886" y="1173870"/>
            <a:ext cx="8543861" cy="49522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07886" y="6356350"/>
            <a:ext cx="2282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4B9720D4-D7AF-7847-888A-53A6BBEAF218}" type="datetimeFigureOut">
              <a:rPr lang="en-US" smtClean="0"/>
              <a:t>18-11-14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199" y="6356350"/>
            <a:ext cx="2298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Rak 10"/>
          <p:cNvCxnSpPr/>
          <p:nvPr/>
        </p:nvCxnSpPr>
        <p:spPr>
          <a:xfrm>
            <a:off x="307886" y="974117"/>
            <a:ext cx="8543861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Bildobjekt 11" descr="SciLifeLab_logotyp_gree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2532" y="233737"/>
            <a:ext cx="1799214" cy="5814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pattern_star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35062"/>
            <a:ext cx="9144000" cy="4022938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07885" y="1785007"/>
            <a:ext cx="6773513" cy="120461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07887" y="2989617"/>
            <a:ext cx="6773512" cy="29905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07886" y="6356350"/>
            <a:ext cx="2282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87D81263-415E-F842-A2D0-D498F08AEC56}" type="datetime1">
              <a:rPr lang="sv-SE" smtClean="0"/>
              <a:pPr/>
              <a:t>18-11-14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sv-SE" dirty="0"/>
          </a:p>
        </p:txBody>
      </p:sp>
      <p:cxnSp>
        <p:nvCxnSpPr>
          <p:cNvPr id="8" name="Rak 7"/>
          <p:cNvCxnSpPr/>
          <p:nvPr/>
        </p:nvCxnSpPr>
        <p:spPr>
          <a:xfrm>
            <a:off x="307886" y="1649586"/>
            <a:ext cx="8543861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dobjekt 8" descr="SciLifeLab_logotyp_gree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887" y="358772"/>
            <a:ext cx="3152812" cy="1018840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5695907" y="413741"/>
            <a:ext cx="270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0" y="-38266"/>
            <a:ext cx="9144000" cy="6896265"/>
          </a:xfrm>
          <a:prstGeom prst="rect">
            <a:avLst/>
          </a:prstGeom>
          <a:solidFill>
            <a:srgbClr val="88C9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" name="Rak 7"/>
          <p:cNvCxnSpPr/>
          <p:nvPr/>
        </p:nvCxnSpPr>
        <p:spPr>
          <a:xfrm>
            <a:off x="307886" y="1521741"/>
            <a:ext cx="8543861" cy="1588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ruta 11"/>
          <p:cNvSpPr txBox="1"/>
          <p:nvPr/>
        </p:nvSpPr>
        <p:spPr>
          <a:xfrm>
            <a:off x="5695907" y="413741"/>
            <a:ext cx="270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17" name="Bildobjekt 16" descr="SciLifeLab_logotyp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531" y="233737"/>
            <a:ext cx="1799215" cy="581421"/>
          </a:xfrm>
          <a:prstGeom prst="rect">
            <a:avLst/>
          </a:prstGeom>
        </p:spPr>
      </p:pic>
      <p:pic>
        <p:nvPicPr>
          <p:cNvPr id="19" name="Bildobjekt 18" descr="pattern_DNA.png"/>
          <p:cNvPicPr>
            <a:picLocks noChangeAspect="1"/>
          </p:cNvPicPr>
          <p:nvPr/>
        </p:nvPicPr>
        <p:blipFill>
          <a:blip r:embed="rId4"/>
          <a:srcRect l="16309" r="52907" b="38300"/>
          <a:stretch>
            <a:fillRect/>
          </a:stretch>
        </p:blipFill>
        <p:spPr>
          <a:xfrm>
            <a:off x="0" y="2262966"/>
            <a:ext cx="9144000" cy="45950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pattern_star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35062"/>
            <a:ext cx="9144000" cy="4022938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07885" y="1785007"/>
            <a:ext cx="6773513" cy="120461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07887" y="2989617"/>
            <a:ext cx="6773512" cy="29905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07886" y="6356350"/>
            <a:ext cx="2282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87D81263-415E-F842-A2D0-D498F08AEC56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18-11-14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Rak 7"/>
          <p:cNvCxnSpPr/>
          <p:nvPr/>
        </p:nvCxnSpPr>
        <p:spPr>
          <a:xfrm>
            <a:off x="307886" y="1649586"/>
            <a:ext cx="8543861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dobjekt 8" descr="SciLifeLab_logotyp_gree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887" y="358772"/>
            <a:ext cx="3152812" cy="1018840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5695907" y="413741"/>
            <a:ext cx="270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758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13095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Genome </a:t>
            </a:r>
            <a:r>
              <a:rPr lang="en-US" sz="4400" dirty="0" smtClean="0"/>
              <a:t>Assembly</a:t>
            </a:r>
            <a:endParaRPr lang="en-US" sz="4400" dirty="0"/>
          </a:p>
        </p:txBody>
      </p:sp>
      <p:pic>
        <p:nvPicPr>
          <p:cNvPr id="4" name="Picture 3" descr="logga blå tex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838" y="363292"/>
            <a:ext cx="1808029" cy="935708"/>
          </a:xfrm>
          <a:prstGeom prst="rect">
            <a:avLst/>
          </a:prstGeom>
        </p:spPr>
      </p:pic>
      <p:pic>
        <p:nvPicPr>
          <p:cNvPr id="5" name="Picture 4" descr="Excelerate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48" y="5590399"/>
            <a:ext cx="2706624" cy="1066800"/>
          </a:xfrm>
          <a:prstGeom prst="rect">
            <a:avLst/>
          </a:prstGeom>
        </p:spPr>
      </p:pic>
      <p:pic>
        <p:nvPicPr>
          <p:cNvPr id="6" name="Picture 5" descr="Elixir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84" y="5596023"/>
            <a:ext cx="1409700" cy="106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97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enome </a:t>
            </a:r>
            <a:r>
              <a:rPr lang="en-US" dirty="0" smtClean="0"/>
              <a:t>assembly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41748" y="1231602"/>
            <a:ext cx="2853006" cy="4894561"/>
          </a:xfrm>
        </p:spPr>
        <p:txBody>
          <a:bodyPr/>
          <a:lstStyle/>
          <a:p>
            <a:r>
              <a:rPr lang="en-US" dirty="0" err="1" smtClean="0"/>
              <a:t>Illumina</a:t>
            </a:r>
            <a:endParaRPr lang="en-US" dirty="0" smtClean="0"/>
          </a:p>
          <a:p>
            <a:pPr lvl="1"/>
            <a:r>
              <a:rPr lang="en-US" dirty="0" smtClean="0"/>
              <a:t>Subsample</a:t>
            </a:r>
          </a:p>
          <a:p>
            <a:pPr lvl="1"/>
            <a:r>
              <a:rPr lang="en-US" dirty="0" smtClean="0"/>
              <a:t>Summarize</a:t>
            </a:r>
            <a:endParaRPr lang="en-US" dirty="0" smtClean="0"/>
          </a:p>
          <a:p>
            <a:pPr lvl="1"/>
            <a:r>
              <a:rPr lang="en-US" dirty="0" smtClean="0"/>
              <a:t>Assemble</a:t>
            </a:r>
          </a:p>
          <a:p>
            <a:pPr lvl="1"/>
            <a:r>
              <a:rPr lang="en-US" dirty="0" smtClean="0"/>
              <a:t>Polish</a:t>
            </a:r>
          </a:p>
          <a:p>
            <a:pPr lvl="1"/>
            <a:r>
              <a:rPr lang="en-US" dirty="0" smtClean="0"/>
              <a:t>Evaluate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Evaluate </a:t>
            </a:r>
            <a:r>
              <a:rPr lang="en-US" dirty="0" smtClean="0"/>
              <a:t>unpolished</a:t>
            </a:r>
          </a:p>
          <a:p>
            <a:endParaRPr lang="en-US" dirty="0"/>
          </a:p>
          <a:p>
            <a:r>
              <a:rPr lang="en-US" dirty="0" smtClean="0"/>
              <a:t>Hybrid assembly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050728" y="1231602"/>
            <a:ext cx="2860093" cy="4894561"/>
          </a:xfrm>
        </p:spPr>
        <p:txBody>
          <a:bodyPr/>
          <a:lstStyle/>
          <a:p>
            <a:r>
              <a:rPr lang="en-US" dirty="0" err="1" smtClean="0"/>
              <a:t>Pacbio</a:t>
            </a:r>
            <a:r>
              <a:rPr lang="en-US" dirty="0" smtClean="0"/>
              <a:t>	</a:t>
            </a:r>
          </a:p>
          <a:p>
            <a:pPr lvl="1"/>
            <a:r>
              <a:rPr lang="en-US" dirty="0" smtClean="0"/>
              <a:t>Subsample</a:t>
            </a:r>
          </a:p>
          <a:p>
            <a:pPr lvl="1"/>
            <a:r>
              <a:rPr lang="en-US" dirty="0" smtClean="0"/>
              <a:t>Summarize</a:t>
            </a:r>
            <a:endParaRPr lang="en-US" dirty="0" smtClean="0"/>
          </a:p>
          <a:p>
            <a:pPr lvl="1"/>
            <a:r>
              <a:rPr lang="en-US" dirty="0" smtClean="0"/>
              <a:t>Assemble</a:t>
            </a:r>
          </a:p>
          <a:p>
            <a:pPr lvl="1"/>
            <a:r>
              <a:rPr lang="en-US" dirty="0" smtClean="0"/>
              <a:t>Polish</a:t>
            </a:r>
          </a:p>
          <a:p>
            <a:pPr lvl="1"/>
            <a:r>
              <a:rPr lang="en-US" dirty="0" smtClean="0"/>
              <a:t>Evaluate</a:t>
            </a:r>
          </a:p>
          <a:p>
            <a:pPr lvl="1"/>
            <a:endParaRPr lang="en-US" dirty="0"/>
          </a:p>
          <a:p>
            <a:r>
              <a:rPr lang="en-US" dirty="0" smtClean="0"/>
              <a:t>Evaluate </a:t>
            </a:r>
            <a:r>
              <a:rPr lang="en-US" dirty="0" smtClean="0"/>
              <a:t>polished</a:t>
            </a:r>
          </a:p>
          <a:p>
            <a:endParaRPr lang="en-US" dirty="0"/>
          </a:p>
          <a:p>
            <a:r>
              <a:rPr lang="en-US" dirty="0" smtClean="0"/>
              <a:t>Parameter exploration</a:t>
            </a:r>
            <a:endParaRPr lang="en-US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6058265" y="1231602"/>
            <a:ext cx="2860093" cy="48945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Nanopore</a:t>
            </a:r>
            <a:endParaRPr lang="en-US" dirty="0" smtClean="0"/>
          </a:p>
          <a:p>
            <a:pPr lvl="1"/>
            <a:r>
              <a:rPr lang="en-US" dirty="0" smtClean="0"/>
              <a:t>Subsample</a:t>
            </a:r>
          </a:p>
          <a:p>
            <a:pPr lvl="1"/>
            <a:r>
              <a:rPr lang="en-US" dirty="0" smtClean="0"/>
              <a:t>Summarize</a:t>
            </a:r>
            <a:endParaRPr lang="en-US" dirty="0" smtClean="0"/>
          </a:p>
          <a:p>
            <a:pPr lvl="1"/>
            <a:r>
              <a:rPr lang="en-US" dirty="0" smtClean="0"/>
              <a:t>Assemble</a:t>
            </a:r>
          </a:p>
          <a:p>
            <a:pPr lvl="1"/>
            <a:r>
              <a:rPr lang="en-US" dirty="0" smtClean="0"/>
              <a:t>Polish</a:t>
            </a:r>
          </a:p>
          <a:p>
            <a:pPr lvl="1"/>
            <a:r>
              <a:rPr lang="en-US" dirty="0" smtClean="0"/>
              <a:t>Evaluate</a:t>
            </a:r>
          </a:p>
          <a:p>
            <a:pPr lvl="1"/>
            <a:endParaRPr lang="en-US" dirty="0"/>
          </a:p>
          <a:p>
            <a:r>
              <a:rPr lang="en-US" dirty="0" smtClean="0"/>
              <a:t>Evaluate coverage</a:t>
            </a:r>
          </a:p>
          <a:p>
            <a:endParaRPr lang="en-US" dirty="0"/>
          </a:p>
          <a:p>
            <a:r>
              <a:rPr lang="en-US" dirty="0" smtClean="0"/>
              <a:t>Strategy choice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853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enome </a:t>
            </a:r>
            <a:r>
              <a:rPr lang="en-US" dirty="0" smtClean="0"/>
              <a:t>assembly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322" y="1459077"/>
            <a:ext cx="3148990" cy="23912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283" y="1459079"/>
            <a:ext cx="2134462" cy="23912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322" y="4316541"/>
            <a:ext cx="3148990" cy="19385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8370" y="4316540"/>
            <a:ext cx="2389657" cy="19385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45676" y="1089747"/>
            <a:ext cx="766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Turtle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09934" y="108974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Wolf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45676" y="6259591"/>
            <a:ext cx="787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Rhino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56740" y="6259591"/>
            <a:ext cx="99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Rooster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258287"/>
      </p:ext>
    </p:extLst>
  </p:cSld>
  <p:clrMapOvr>
    <a:masterClrMapping/>
  </p:clrMapOvr>
</p:sld>
</file>

<file path=ppt/theme/theme1.xml><?xml version="1.0" encoding="utf-8"?>
<a:theme xmlns:a="http://schemas.openxmlformats.org/drawingml/2006/main" name="SciLifeLab">
  <a:themeElements>
    <a:clrScheme name="SciLifeLab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98C000"/>
      </a:accent1>
      <a:accent2>
        <a:srgbClr val="009AC5"/>
      </a:accent2>
      <a:accent3>
        <a:srgbClr val="EE79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tema">
  <a:themeElements>
    <a:clrScheme name="SciLifeLab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98C000"/>
      </a:accent1>
      <a:accent2>
        <a:srgbClr val="009AC5"/>
      </a:accent2>
      <a:accent3>
        <a:srgbClr val="EE79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-tema">
  <a:themeElements>
    <a:clrScheme name="SciLifeLab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98C000"/>
      </a:accent1>
      <a:accent2>
        <a:srgbClr val="009AC5"/>
      </a:accent2>
      <a:accent3>
        <a:srgbClr val="EE79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-tema">
  <a:themeElements>
    <a:clrScheme name="SciLifeLab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98C000"/>
      </a:accent1>
      <a:accent2>
        <a:srgbClr val="009AC5"/>
      </a:accent2>
      <a:accent3>
        <a:srgbClr val="EE79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SciLifeLab">
  <a:themeElements>
    <a:clrScheme name="SciLifeLab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98C000"/>
      </a:accent1>
      <a:accent2>
        <a:srgbClr val="009AC5"/>
      </a:accent2>
      <a:accent3>
        <a:srgbClr val="EE79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Office-tema">
  <a:themeElements>
    <a:clrScheme name="SciLifeLab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98C000"/>
      </a:accent1>
      <a:accent2>
        <a:srgbClr val="009AC5"/>
      </a:accent2>
      <a:accent3>
        <a:srgbClr val="EE79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Office-tema">
  <a:themeElements>
    <a:clrScheme name="SciLifeLab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98C000"/>
      </a:accent1>
      <a:accent2>
        <a:srgbClr val="009AC5"/>
      </a:accent2>
      <a:accent3>
        <a:srgbClr val="EE79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Office-tema">
  <a:themeElements>
    <a:clrScheme name="SciLifeLab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98C000"/>
      </a:accent1>
      <a:accent2>
        <a:srgbClr val="009AC5"/>
      </a:accent2>
      <a:accent3>
        <a:srgbClr val="EE79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SciLifeLab.thmx</Template>
  <TotalTime>104102</TotalTime>
  <Words>31</Words>
  <Application>Microsoft Macintosh PowerPoint</Application>
  <PresentationFormat>On-screen Show (4:3)</PresentationFormat>
  <Paragraphs>37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SciLifeLab</vt:lpstr>
      <vt:lpstr>1_Office-tema</vt:lpstr>
      <vt:lpstr>2_Office-tema</vt:lpstr>
      <vt:lpstr>3_Office-tema</vt:lpstr>
      <vt:lpstr>1_SciLifeLab</vt:lpstr>
      <vt:lpstr>4_Office-tema</vt:lpstr>
      <vt:lpstr>5_Office-tema</vt:lpstr>
      <vt:lpstr>6_Office-tema</vt:lpstr>
      <vt:lpstr>Genome Assembly</vt:lpstr>
      <vt:lpstr>Genome assembly</vt:lpstr>
      <vt:lpstr>Genome assembly</vt:lpstr>
    </vt:vector>
  </TitlesOfParts>
  <Company>BILS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Assessment of sequencing data</dc:title>
  <dc:creator>Mahesh Panchal</dc:creator>
  <cp:lastModifiedBy>Mahesh Panchal</cp:lastModifiedBy>
  <cp:revision>338</cp:revision>
  <dcterms:created xsi:type="dcterms:W3CDTF">2016-08-17T14:19:15Z</dcterms:created>
  <dcterms:modified xsi:type="dcterms:W3CDTF">2018-11-20T22:54:09Z</dcterms:modified>
</cp:coreProperties>
</file>