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69" r:id="rId3"/>
    <p:sldMasterId id="2147483671" r:id="rId4"/>
    <p:sldMasterId id="2147483680" r:id="rId5"/>
    <p:sldMasterId id="2147483686" r:id="rId6"/>
    <p:sldMasterId id="2147483689" r:id="rId7"/>
    <p:sldMasterId id="2147483691" r:id="rId8"/>
  </p:sldMasterIdLst>
  <p:sldIdLst>
    <p:sldId id="397" r:id="rId9"/>
    <p:sldId id="322" r:id="rId10"/>
    <p:sldId id="368" r:id="rId11"/>
    <p:sldId id="369" r:id="rId12"/>
    <p:sldId id="370" r:id="rId13"/>
    <p:sldId id="371" r:id="rId14"/>
    <p:sldId id="328" r:id="rId15"/>
    <p:sldId id="329" r:id="rId16"/>
    <p:sldId id="342" r:id="rId17"/>
    <p:sldId id="330" r:id="rId18"/>
    <p:sldId id="372" r:id="rId19"/>
    <p:sldId id="331" r:id="rId20"/>
    <p:sldId id="332" r:id="rId21"/>
    <p:sldId id="373" r:id="rId22"/>
    <p:sldId id="333" r:id="rId23"/>
    <p:sldId id="334" r:id="rId24"/>
    <p:sldId id="374" r:id="rId25"/>
    <p:sldId id="356" r:id="rId26"/>
    <p:sldId id="3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18-11-09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18-11-09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D537-10C4-8C40-8E87-51060FF4536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07885" y="202060"/>
            <a:ext cx="6212889" cy="11931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200"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07975" y="1808163"/>
            <a:ext cx="6213475" cy="2520950"/>
          </a:xfrm>
          <a:prstGeom prst="rect">
            <a:avLst/>
          </a:prstGeom>
        </p:spPr>
        <p:txBody>
          <a:bodyPr vert="horz" lIns="0" tIns="0" rIns="0" bIns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616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/>
              <a:pPr/>
              <a:t>18-11-09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7" Type="http://schemas.openxmlformats.org/officeDocument/2006/relationships/image" Target="../media/image2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18-11-09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  <p:sldLayoutId id="214748367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/>
              <a:t>18-11-09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/>
              <a:pPr/>
              <a:t>18-11-09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0" y="-38266"/>
            <a:ext cx="9144000" cy="6896265"/>
          </a:xfrm>
          <a:prstGeom prst="rect">
            <a:avLst/>
          </a:prstGeom>
          <a:solidFill>
            <a:srgbClr val="88C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>
            <a:off x="307886" y="1521741"/>
            <a:ext cx="8543861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7" name="Bildobjekt 16" descr="SciLifeLab_logoty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31" y="233737"/>
            <a:ext cx="1799215" cy="581421"/>
          </a:xfrm>
          <a:prstGeom prst="rect">
            <a:avLst/>
          </a:prstGeom>
        </p:spPr>
      </p:pic>
      <p:pic>
        <p:nvPicPr>
          <p:cNvPr id="19" name="Bildobjekt 18" descr="pattern_DNA.png"/>
          <p:cNvPicPr>
            <a:picLocks noChangeAspect="1"/>
          </p:cNvPicPr>
          <p:nvPr/>
        </p:nvPicPr>
        <p:blipFill>
          <a:blip r:embed="rId4"/>
          <a:srcRect l="16309" r="52907" b="38300"/>
          <a:stretch>
            <a:fillRect/>
          </a:stretch>
        </p:blipFill>
        <p:spPr>
          <a:xfrm>
            <a:off x="0" y="2262966"/>
            <a:ext cx="9144000" cy="45950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18-11-09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5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eqanswers.com" TargetMode="External"/><Relationship Id="rId4" Type="http://schemas.openxmlformats.org/officeDocument/2006/relationships/hyperlink" Target="https://www.biostars.org" TargetMode="External"/><Relationship Id="rId5" Type="http://schemas.openxmlformats.org/officeDocument/2006/relationships/hyperlink" Target="https://bioinformatics.stackexchang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quencing.qcf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309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Sequence Quality Assessment</a:t>
            </a:r>
            <a:endParaRPr lang="en-US" sz="4400" dirty="0"/>
          </a:p>
        </p:txBody>
      </p:sp>
      <p:pic>
        <p:nvPicPr>
          <p:cNvPr id="4" name="Picture 3" descr="logga blå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8" y="363292"/>
            <a:ext cx="1808029" cy="935708"/>
          </a:xfrm>
          <a:prstGeom prst="rect">
            <a:avLst/>
          </a:prstGeom>
        </p:spPr>
      </p:pic>
      <p:pic>
        <p:nvPicPr>
          <p:cNvPr id="5" name="Picture 4" descr="Excelerat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8" y="5590399"/>
            <a:ext cx="2706624" cy="1066800"/>
          </a:xfrm>
          <a:prstGeom prst="rect">
            <a:avLst/>
          </a:prstGeom>
        </p:spPr>
      </p:pic>
      <p:pic>
        <p:nvPicPr>
          <p:cNvPr id="6" name="Picture 5" descr="Elixi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4" y="5596023"/>
            <a:ext cx="1409700" cy="10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Content in depth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GC Bias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979"/>
            <a:ext cx="4550832" cy="341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832" y="2002979"/>
            <a:ext cx="4593166" cy="3444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33647"/>
            <a:ext cx="159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0833" y="1632068"/>
            <a:ext cx="366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 bias in Standard </a:t>
            </a:r>
            <a:r>
              <a:rPr lang="en-US" dirty="0" err="1" smtClean="0"/>
              <a:t>Illumina</a:t>
            </a:r>
            <a:r>
              <a:rPr lang="en-US" dirty="0" smtClean="0"/>
              <a:t> protocol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832" y="5416103"/>
            <a:ext cx="3883811" cy="1441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899834"/>
            <a:ext cx="364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ACTCAGGATTA  GC=4 Count=1</a:t>
            </a:r>
          </a:p>
          <a:p>
            <a:r>
              <a:rPr lang="en-US" dirty="0" smtClean="0">
                <a:latin typeface="Courier"/>
                <a:cs typeface="Courier"/>
              </a:rPr>
              <a:t>AATAGCCGGGG  GC=7 Count=2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3605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Content in depth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GC Bias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979"/>
            <a:ext cx="4550832" cy="341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832" y="2002979"/>
            <a:ext cx="4593166" cy="3444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33647"/>
            <a:ext cx="159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0833" y="1632068"/>
            <a:ext cx="366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 bias in Standard </a:t>
            </a:r>
            <a:r>
              <a:rPr lang="en-US" dirty="0" err="1" smtClean="0"/>
              <a:t>Illumina</a:t>
            </a:r>
            <a:r>
              <a:rPr lang="en-US" dirty="0" smtClean="0"/>
              <a:t> protocol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832" y="5416103"/>
            <a:ext cx="3883811" cy="1441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899834"/>
            <a:ext cx="364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ACTCAGGATTA  GC=4 Count=1</a:t>
            </a:r>
          </a:p>
          <a:p>
            <a:r>
              <a:rPr lang="en-US" dirty="0" smtClean="0">
                <a:latin typeface="Courier"/>
                <a:cs typeface="Courier"/>
              </a:rPr>
              <a:t>AATAGCCGGGG  GC=7 Count=2</a:t>
            </a:r>
            <a:endParaRPr lang="en-US" dirty="0">
              <a:latin typeface="Courier"/>
              <a:cs typeface="Courier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2865567"/>
            <a:ext cx="3089658" cy="154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56307" y="2741651"/>
            <a:ext cx="3256443" cy="4491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56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Content in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Uncover contamination</a:t>
            </a:r>
          </a:p>
          <a:p>
            <a:pPr lvl="1"/>
            <a:r>
              <a:rPr lang="en-US" dirty="0" smtClean="0"/>
              <a:t>Separate bacteria from eukaryote</a:t>
            </a:r>
          </a:p>
          <a:p>
            <a:pPr lvl="1"/>
            <a:r>
              <a:rPr lang="en-US" dirty="0" smtClean="0"/>
              <a:t>Separate organelle from nuclear genome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7201"/>
            <a:ext cx="4519083" cy="3389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56" y="2342691"/>
            <a:ext cx="4501444" cy="33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9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k-</a:t>
            </a:r>
            <a:r>
              <a:rPr lang="en-US" dirty="0" err="1" smtClean="0"/>
              <a:t>mers</a:t>
            </a:r>
            <a:r>
              <a:rPr lang="en-US" dirty="0" smtClean="0"/>
              <a:t>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k-</a:t>
            </a:r>
            <a:r>
              <a:rPr lang="en-US" dirty="0" err="1" smtClean="0"/>
              <a:t>mer</a:t>
            </a:r>
            <a:r>
              <a:rPr lang="en-US" dirty="0" smtClean="0"/>
              <a:t> counts between data reveals biases</a:t>
            </a:r>
          </a:p>
          <a:p>
            <a:pPr lvl="1"/>
            <a:r>
              <a:rPr lang="en-US" dirty="0" smtClean="0"/>
              <a:t>R1 </a:t>
            </a:r>
            <a:r>
              <a:rPr lang="en-US" dirty="0" err="1" smtClean="0"/>
              <a:t>vs</a:t>
            </a:r>
            <a:r>
              <a:rPr lang="en-US" dirty="0" smtClean="0"/>
              <a:t> R2</a:t>
            </a:r>
          </a:p>
          <a:p>
            <a:pPr lvl="1"/>
            <a:r>
              <a:rPr lang="en-US" dirty="0" smtClean="0"/>
              <a:t>Lib1 </a:t>
            </a:r>
            <a:r>
              <a:rPr lang="en-US" dirty="0" err="1" smtClean="0"/>
              <a:t>vs</a:t>
            </a:r>
            <a:r>
              <a:rPr lang="en-US" dirty="0" smtClean="0"/>
              <a:t> Lib2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64" y="1474685"/>
            <a:ext cx="3965792" cy="297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64" y="4568375"/>
            <a:ext cx="3285345" cy="2292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94375" y="1949755"/>
            <a:ext cx="3100019" cy="21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0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k-</a:t>
            </a:r>
            <a:r>
              <a:rPr lang="en-US" dirty="0" err="1" smtClean="0"/>
              <a:t>mers</a:t>
            </a:r>
            <a:r>
              <a:rPr lang="en-US" dirty="0" smtClean="0"/>
              <a:t>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k-</a:t>
            </a:r>
            <a:r>
              <a:rPr lang="en-US" dirty="0" err="1" smtClean="0"/>
              <a:t>mer</a:t>
            </a:r>
            <a:r>
              <a:rPr lang="en-US" dirty="0" smtClean="0"/>
              <a:t> counts between data reveals biases</a:t>
            </a:r>
          </a:p>
          <a:p>
            <a:pPr lvl="1"/>
            <a:r>
              <a:rPr lang="en-US" dirty="0" smtClean="0"/>
              <a:t>R1 </a:t>
            </a:r>
            <a:r>
              <a:rPr lang="en-US" dirty="0" err="1" smtClean="0"/>
              <a:t>vs</a:t>
            </a:r>
            <a:r>
              <a:rPr lang="en-US" dirty="0" smtClean="0"/>
              <a:t> R2</a:t>
            </a:r>
          </a:p>
          <a:p>
            <a:pPr lvl="1"/>
            <a:r>
              <a:rPr lang="en-US" dirty="0" smtClean="0"/>
              <a:t>Lib1 </a:t>
            </a:r>
            <a:r>
              <a:rPr lang="en-US" dirty="0" err="1" smtClean="0"/>
              <a:t>vs</a:t>
            </a:r>
            <a:r>
              <a:rPr lang="en-US" dirty="0" smtClean="0"/>
              <a:t> Lib2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64" y="1474685"/>
            <a:ext cx="3965792" cy="297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64" y="4568375"/>
            <a:ext cx="3285345" cy="2292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94375" y="1949755"/>
            <a:ext cx="3100019" cy="21631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145648" y="1676036"/>
            <a:ext cx="2775770" cy="24747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4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0796" b="-3079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-30796" b="-30796"/>
          <a:stretch/>
        </p:blipFill>
        <p:spPr/>
      </p:pic>
      <p:sp>
        <p:nvSpPr>
          <p:cNvPr id="11" name="TextBox 10"/>
          <p:cNvSpPr txBox="1"/>
          <p:nvPr/>
        </p:nvSpPr>
        <p:spPr>
          <a:xfrm>
            <a:off x="764716" y="5802040"/>
            <a:ext cx="96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</a:t>
            </a:r>
            <a:r>
              <a:rPr lang="en-US" dirty="0" err="1" smtClean="0"/>
              <a:t>vs</a:t>
            </a:r>
            <a:r>
              <a:rPr lang="en-US" dirty="0" smtClean="0"/>
              <a:t> R2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74167" y="5566833"/>
            <a:ext cx="3712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</a:t>
            </a:r>
            <a:r>
              <a:rPr lang="en-US" dirty="0" err="1" smtClean="0"/>
              <a:t>vs</a:t>
            </a:r>
            <a:r>
              <a:rPr lang="en-US" dirty="0" smtClean="0"/>
              <a:t> PCR free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PCR free captures data missing in standard protocol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663" y="2356926"/>
            <a:ext cx="2841235" cy="2487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98021" y="2356926"/>
            <a:ext cx="2801956" cy="2487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8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0796" b="-30796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0796" b="-30796"/>
          <a:stretch>
            <a:fillRect/>
          </a:stretch>
        </p:blipFill>
        <p:spPr/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4"/>
          <a:srcRect t="-24712" b="-24712"/>
          <a:stretch>
            <a:fillRect/>
          </a:stretch>
        </p:blipFill>
        <p:spPr>
          <a:xfrm>
            <a:off x="609600" y="5074183"/>
            <a:ext cx="1591733" cy="178381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5"/>
          <a:srcRect t="-24712" b="-24712"/>
          <a:stretch/>
        </p:blipFill>
        <p:spPr>
          <a:xfrm>
            <a:off x="4800600" y="5074183"/>
            <a:ext cx="1591733" cy="17838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516163" y="4617202"/>
            <a:ext cx="1494788" cy="456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92333" y="5448167"/>
            <a:ext cx="304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proportion of k-</a:t>
            </a:r>
            <a:r>
              <a:rPr lang="en-US" dirty="0" err="1" smtClean="0"/>
              <a:t>mers</a:t>
            </a:r>
            <a:r>
              <a:rPr lang="en-US" dirty="0" smtClean="0"/>
              <a:t> present only in dataset 2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553199" y="5074183"/>
            <a:ext cx="820719" cy="3739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7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comparison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36262" r="-36262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85" y="1279709"/>
            <a:ext cx="1623434" cy="1623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886" y="989204"/>
            <a:ext cx="101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v R2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7885" y="3374703"/>
            <a:ext cx="162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quality dataset  = More N’s in the sequence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41043" y="2315216"/>
            <a:ext cx="31746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Increased prevalence of</a:t>
            </a:r>
          </a:p>
          <a:p>
            <a:r>
              <a:rPr lang="en-US" dirty="0" smtClean="0"/>
              <a:t>N’s in the sequence shift</a:t>
            </a:r>
            <a:br>
              <a:rPr lang="en-US" dirty="0" smtClean="0"/>
            </a:br>
            <a:r>
              <a:rPr lang="en-US" dirty="0" smtClean="0"/>
              <a:t>the distribution.</a:t>
            </a:r>
          </a:p>
          <a:p>
            <a:endParaRPr lang="en-US" dirty="0"/>
          </a:p>
          <a:p>
            <a:r>
              <a:rPr lang="en-US" dirty="0" smtClean="0"/>
              <a:t>These k-</a:t>
            </a:r>
            <a:r>
              <a:rPr lang="en-US" dirty="0" err="1" smtClean="0"/>
              <a:t>mers</a:t>
            </a:r>
            <a:r>
              <a:rPr lang="en-US" dirty="0"/>
              <a:t> </a:t>
            </a:r>
            <a:r>
              <a:rPr lang="en-US" dirty="0" smtClean="0"/>
              <a:t>have lower</a:t>
            </a:r>
            <a:br>
              <a:rPr lang="en-US" dirty="0" smtClean="0"/>
            </a:br>
            <a:r>
              <a:rPr lang="en-US" dirty="0" smtClean="0"/>
              <a:t>multiplicity and so increase</a:t>
            </a:r>
            <a:br>
              <a:rPr lang="en-US" dirty="0" smtClean="0"/>
            </a:br>
            <a:r>
              <a:rPr lang="en-US" dirty="0" smtClean="0"/>
              <a:t>the frequency of lower </a:t>
            </a:r>
            <a:br>
              <a:rPr lang="en-US" dirty="0" smtClean="0"/>
            </a:br>
            <a:r>
              <a:rPr lang="en-US" dirty="0" smtClean="0"/>
              <a:t>multiplicity k-</a:t>
            </a:r>
            <a:r>
              <a:rPr lang="en-US" dirty="0" err="1" smtClean="0"/>
              <a:t>mers</a:t>
            </a:r>
            <a:r>
              <a:rPr lang="en-US" dirty="0" smtClean="0"/>
              <a:t>. K-</a:t>
            </a:r>
            <a:r>
              <a:rPr lang="en-US" dirty="0" err="1" smtClean="0"/>
              <a:t>mers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N should not be counted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399650" y="2077079"/>
            <a:ext cx="2341393" cy="555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99650" y="2473973"/>
            <a:ext cx="674639" cy="1547061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33027" y="3598507"/>
            <a:ext cx="1508016" cy="4225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5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Illumina</a:t>
            </a:r>
            <a:endParaRPr lang="en-US" dirty="0" smtClean="0"/>
          </a:p>
          <a:p>
            <a:pPr lvl="1"/>
            <a:r>
              <a:rPr lang="en-US" dirty="0" smtClean="0"/>
              <a:t>Md5sum</a:t>
            </a:r>
          </a:p>
          <a:p>
            <a:pPr lvl="1"/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Data Quantity</a:t>
            </a:r>
          </a:p>
          <a:p>
            <a:pPr lvl="1"/>
            <a:r>
              <a:rPr lang="en-US" dirty="0" smtClean="0"/>
              <a:t>Quality Scores</a:t>
            </a:r>
          </a:p>
          <a:p>
            <a:pPr lvl="1"/>
            <a:r>
              <a:rPr lang="en-US" dirty="0" smtClean="0"/>
              <a:t>GC Content</a:t>
            </a:r>
          </a:p>
          <a:p>
            <a:pPr lvl="1"/>
            <a:r>
              <a:rPr lang="en-US" dirty="0" smtClean="0"/>
              <a:t>Nucleotide bias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Adapter content</a:t>
            </a:r>
          </a:p>
          <a:p>
            <a:pPr lvl="1"/>
            <a:r>
              <a:rPr lang="en-US" dirty="0" smtClean="0"/>
              <a:t>Genome complexity</a:t>
            </a:r>
          </a:p>
          <a:p>
            <a:pPr lvl="1"/>
            <a:r>
              <a:rPr lang="en-US" dirty="0" smtClean="0"/>
              <a:t>Library bias</a:t>
            </a:r>
          </a:p>
          <a:p>
            <a:pPr lvl="1"/>
            <a:r>
              <a:rPr lang="en-US" dirty="0" smtClean="0"/>
              <a:t>Contamination content</a:t>
            </a:r>
          </a:p>
          <a:p>
            <a:pPr lvl="1"/>
            <a:r>
              <a:rPr lang="en-US" dirty="0" smtClean="0"/>
              <a:t>Fragment distribution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PacBio</a:t>
            </a:r>
            <a:r>
              <a:rPr lang="en-US" dirty="0" smtClean="0"/>
              <a:t> / </a:t>
            </a:r>
            <a:r>
              <a:rPr lang="en-US" dirty="0" err="1" smtClean="0"/>
              <a:t>Nanopore</a:t>
            </a:r>
            <a:endParaRPr lang="en-US" dirty="0" smtClean="0"/>
          </a:p>
          <a:p>
            <a:pPr lvl="1"/>
            <a:r>
              <a:rPr lang="en-US" dirty="0" smtClean="0"/>
              <a:t>Md5sum</a:t>
            </a:r>
          </a:p>
          <a:p>
            <a:pPr lvl="1"/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Data Quantity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GC Content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Adapter &amp; Control check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Contamination content</a:t>
            </a:r>
          </a:p>
          <a:p>
            <a:pPr lvl="1"/>
            <a:r>
              <a:rPr lang="en-US" dirty="0" err="1" smtClean="0"/>
              <a:t>Subread</a:t>
            </a:r>
            <a:r>
              <a:rPr lang="en-US" dirty="0" smtClean="0"/>
              <a:t>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sequence QC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Sequencing Fail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https://sequencing.qcfail.com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SEQanswers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seqanswers.com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BioStar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www.biostars.org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Bioinformatics </a:t>
            </a:r>
            <a:r>
              <a:rPr lang="en-US" dirty="0" err="1" smtClean="0"/>
              <a:t>StackExchange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bioinformatics.stackexchange.com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mer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k-</a:t>
            </a:r>
            <a:r>
              <a:rPr lang="en-US" dirty="0" err="1" smtClean="0"/>
              <a:t>mer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k-</a:t>
            </a:r>
            <a:r>
              <a:rPr lang="en-US" dirty="0" err="1" smtClean="0"/>
              <a:t>mer</a:t>
            </a:r>
            <a:r>
              <a:rPr lang="en-US" dirty="0" smtClean="0"/>
              <a:t> is a sequence of nucleotides of length k.</a:t>
            </a:r>
          </a:p>
          <a:p>
            <a:pPr lvl="1"/>
            <a:r>
              <a:rPr lang="en-US" dirty="0" smtClean="0"/>
              <a:t>Examples of a 6-mer</a:t>
            </a:r>
          </a:p>
          <a:p>
            <a:pPr lvl="2"/>
            <a:r>
              <a:rPr lang="en-US" dirty="0" smtClean="0"/>
              <a:t>ACGTCT</a:t>
            </a:r>
          </a:p>
          <a:p>
            <a:pPr lvl="2"/>
            <a:r>
              <a:rPr lang="en-US" dirty="0" smtClean="0"/>
              <a:t>TGACTA</a:t>
            </a:r>
          </a:p>
          <a:p>
            <a:pPr lvl="2"/>
            <a:r>
              <a:rPr lang="en-US" dirty="0" smtClean="0"/>
              <a:t>GATCCC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read of length L has L-k+1 k-</a:t>
            </a:r>
            <a:r>
              <a:rPr lang="en-US" dirty="0" err="1" smtClean="0"/>
              <a:t>mers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75656" y="4629555"/>
            <a:ext cx="669674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4269515"/>
            <a:ext cx="842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 read:</a:t>
            </a:r>
          </a:p>
          <a:p>
            <a:r>
              <a:rPr lang="en-US" sz="1800" dirty="0" smtClean="0"/>
              <a:t>100 </a:t>
            </a:r>
            <a:r>
              <a:rPr lang="en-US" sz="1800" dirty="0" err="1" smtClean="0"/>
              <a:t>bp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1" y="4819269"/>
            <a:ext cx="147599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63685" y="4891277"/>
            <a:ext cx="147599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79709" y="4963285"/>
            <a:ext cx="147599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95733" y="5035293"/>
            <a:ext cx="147599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52393" y="5755373"/>
            <a:ext cx="147599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08377" y="5683365"/>
            <a:ext cx="147599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7027" y="5035293"/>
            <a:ext cx="76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231" y="4870651"/>
            <a:ext cx="23156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Kmers</a:t>
            </a:r>
            <a:r>
              <a:rPr lang="en-US" sz="1800" dirty="0" smtClean="0"/>
              <a:t>:</a:t>
            </a:r>
          </a:p>
          <a:p>
            <a:r>
              <a:rPr lang="en-US" sz="1800" dirty="0"/>
              <a:t>k</a:t>
            </a:r>
            <a:r>
              <a:rPr lang="en-US" sz="1800" dirty="0" smtClean="0"/>
              <a:t>=21bp</a:t>
            </a:r>
          </a:p>
          <a:p>
            <a:r>
              <a:rPr lang="en-US" sz="1800" dirty="0" smtClean="0"/>
              <a:t>N= (L </a:t>
            </a:r>
            <a:r>
              <a:rPr lang="en-US" sz="1800" dirty="0"/>
              <a:t>– </a:t>
            </a:r>
            <a:r>
              <a:rPr lang="en-US" sz="1800" dirty="0" smtClean="0"/>
              <a:t>k </a:t>
            </a:r>
            <a:r>
              <a:rPr lang="en-US" sz="1800" dirty="0"/>
              <a:t>+ 1)</a:t>
            </a:r>
          </a:p>
          <a:p>
            <a:r>
              <a:rPr lang="en-US" sz="1800" dirty="0" smtClean="0"/>
              <a:t>      (100bp – 21 </a:t>
            </a:r>
            <a:r>
              <a:rPr lang="en-US" sz="1800" dirty="0" err="1" smtClean="0"/>
              <a:t>bp</a:t>
            </a:r>
            <a:r>
              <a:rPr lang="en-US" sz="1800" dirty="0" smtClean="0"/>
              <a:t> + 1)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80</a:t>
            </a:r>
            <a:endParaRPr lang="en-US" sz="1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75929" y="5107301"/>
            <a:ext cx="147599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4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8" y="1659582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547537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Chr</a:t>
            </a:r>
            <a:r>
              <a:rPr lang="en-US" dirty="0" smtClean="0"/>
              <a:t> 1 of yeast strain s288c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aploid</a:t>
            </a:r>
          </a:p>
          <a:p>
            <a:pPr lvl="1"/>
            <a:r>
              <a:rPr lang="en-US" dirty="0" smtClean="0"/>
              <a:t>Linear, but plotted as circle</a:t>
            </a:r>
          </a:p>
          <a:p>
            <a:pPr lvl="1"/>
            <a:r>
              <a:rPr lang="en-US" dirty="0" smtClean="0"/>
              <a:t>Black: position along chromosome</a:t>
            </a:r>
          </a:p>
          <a:p>
            <a:pPr lvl="1"/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frequency in genome</a:t>
            </a:r>
          </a:p>
          <a:p>
            <a:pPr lvl="2"/>
            <a:r>
              <a:rPr lang="en-US" dirty="0" smtClean="0"/>
              <a:t>K=27</a:t>
            </a:r>
          </a:p>
          <a:p>
            <a:pPr lvl="2"/>
            <a:r>
              <a:rPr lang="en-US" dirty="0" smtClean="0"/>
              <a:t>Red: 1</a:t>
            </a:r>
          </a:p>
          <a:p>
            <a:pPr lvl="2"/>
            <a:r>
              <a:rPr lang="en-US" dirty="0" smtClean="0"/>
              <a:t>Purple: 2</a:t>
            </a:r>
          </a:p>
          <a:p>
            <a:pPr lvl="2"/>
            <a:r>
              <a:rPr lang="en-US" dirty="0" smtClean="0"/>
              <a:t>Green: 3</a:t>
            </a:r>
          </a:p>
          <a:p>
            <a:pPr lvl="2"/>
            <a:r>
              <a:rPr lang="en-US" dirty="0" smtClean="0"/>
              <a:t>Blue: 4</a:t>
            </a:r>
          </a:p>
          <a:p>
            <a:pPr lvl="2"/>
            <a:r>
              <a:rPr lang="en-US" dirty="0" smtClean="0"/>
              <a:t>Orange: 5</a:t>
            </a:r>
          </a:p>
          <a:p>
            <a:pPr lvl="2"/>
            <a:r>
              <a:rPr lang="en-US" dirty="0" smtClean="0"/>
              <a:t>Grey: 6+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Majority of k-</a:t>
            </a:r>
            <a:r>
              <a:rPr lang="en-US" dirty="0" err="1" smtClean="0"/>
              <a:t>mers</a:t>
            </a:r>
            <a:r>
              <a:rPr lang="en-US" dirty="0" smtClean="0"/>
              <a:t> are distinct.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54621" y="1738962"/>
            <a:ext cx="6427" cy="933460"/>
          </a:xfrm>
          <a:prstGeom prst="line">
            <a:avLst/>
          </a:prstGeom>
          <a:ln w="381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748" y="1198872"/>
            <a:ext cx="423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k-</a:t>
            </a:r>
            <a:r>
              <a:rPr lang="en-US" dirty="0" err="1" smtClean="0"/>
              <a:t>mers</a:t>
            </a:r>
            <a:r>
              <a:rPr lang="en-US" dirty="0" smtClean="0"/>
              <a:t> are distinct in your genome?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0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8" y="1659582"/>
            <a:ext cx="40386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0796" b="-3079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991261" y="1262581"/>
            <a:ext cx="2802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in the genome</a:t>
            </a:r>
            <a:br>
              <a:rPr lang="en-US" dirty="0" smtClean="0"/>
            </a:br>
            <a:r>
              <a:rPr lang="en-US" dirty="0" smtClean="0"/>
              <a:t>Haploid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0961" y="1256842"/>
            <a:ext cx="317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of those k-</a:t>
            </a:r>
            <a:r>
              <a:rPr lang="en-US" dirty="0" err="1" smtClean="0"/>
              <a:t>mers</a:t>
            </a:r>
            <a:r>
              <a:rPr lang="en-US" dirty="0" smtClean="0"/>
              <a:t> in</a:t>
            </a:r>
            <a:br>
              <a:rPr lang="en-US" dirty="0" smtClean="0"/>
            </a:br>
            <a:r>
              <a:rPr lang="en-US" dirty="0" smtClean="0"/>
              <a:t>the sequence data 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8769" y="5218007"/>
            <a:ext cx="2712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-axis: Frequency of the</a:t>
            </a:r>
            <a:br>
              <a:rPr lang="en-US" dirty="0" smtClean="0"/>
            </a:br>
            <a:r>
              <a:rPr lang="en-US" dirty="0" smtClean="0"/>
              <a:t>distinct k-</a:t>
            </a:r>
            <a:r>
              <a:rPr lang="en-US" dirty="0" err="1" smtClean="0"/>
              <a:t>mer</a:t>
            </a:r>
            <a:r>
              <a:rPr lang="en-US" dirty="0" smtClean="0"/>
              <a:t> in the data</a:t>
            </a:r>
            <a:br>
              <a:rPr lang="en-US" dirty="0" smtClean="0"/>
            </a:br>
            <a:r>
              <a:rPr lang="en-US" dirty="0" smtClean="0"/>
              <a:t>y-axis: Count of distinct</a:t>
            </a:r>
            <a:br>
              <a:rPr lang="en-US" dirty="0" smtClean="0"/>
            </a:br>
            <a:r>
              <a:rPr lang="en-US" dirty="0" smtClean="0"/>
              <a:t>k-</a:t>
            </a:r>
            <a:r>
              <a:rPr lang="en-US" dirty="0" err="1" smtClean="0"/>
              <a:t>mers</a:t>
            </a:r>
            <a:r>
              <a:rPr lang="en-US" dirty="0" smtClean="0"/>
              <a:t> with frequency x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54621" y="1738962"/>
            <a:ext cx="6427" cy="933460"/>
          </a:xfrm>
          <a:prstGeom prst="line">
            <a:avLst/>
          </a:prstGeom>
          <a:ln w="381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5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8" y="1659582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1261" y="1262581"/>
            <a:ext cx="2802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in the genome</a:t>
            </a:r>
            <a:br>
              <a:rPr lang="en-US" dirty="0" smtClean="0"/>
            </a:br>
            <a:r>
              <a:rPr lang="en-US" dirty="0" smtClean="0"/>
              <a:t>Diploid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0961" y="1256842"/>
            <a:ext cx="317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of those k-</a:t>
            </a:r>
            <a:r>
              <a:rPr lang="en-US" dirty="0" err="1" smtClean="0"/>
              <a:t>mers</a:t>
            </a:r>
            <a:r>
              <a:rPr lang="en-US" dirty="0" smtClean="0"/>
              <a:t> in</a:t>
            </a:r>
            <a:br>
              <a:rPr lang="en-US" dirty="0" smtClean="0"/>
            </a:br>
            <a:r>
              <a:rPr lang="en-US" dirty="0" smtClean="0"/>
              <a:t>the sequence data 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8769" y="5218007"/>
            <a:ext cx="2712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-axis: Frequency of the</a:t>
            </a:r>
            <a:br>
              <a:rPr lang="en-US" dirty="0" smtClean="0"/>
            </a:br>
            <a:r>
              <a:rPr lang="en-US" dirty="0" smtClean="0"/>
              <a:t>distinct k-</a:t>
            </a:r>
            <a:r>
              <a:rPr lang="en-US" dirty="0" err="1" smtClean="0"/>
              <a:t>mer</a:t>
            </a:r>
            <a:r>
              <a:rPr lang="en-US" dirty="0" smtClean="0"/>
              <a:t> in the data</a:t>
            </a:r>
            <a:br>
              <a:rPr lang="en-US" dirty="0" smtClean="0"/>
            </a:br>
            <a:r>
              <a:rPr lang="en-US" dirty="0" smtClean="0"/>
              <a:t>y-axis: Count of distinct</a:t>
            </a:r>
            <a:br>
              <a:rPr lang="en-US" dirty="0" smtClean="0"/>
            </a:br>
            <a:r>
              <a:rPr lang="en-US" dirty="0" smtClean="0"/>
              <a:t>k-</a:t>
            </a:r>
            <a:r>
              <a:rPr lang="en-US" dirty="0" err="1" smtClean="0"/>
              <a:t>mers</a:t>
            </a:r>
            <a:r>
              <a:rPr lang="en-US" dirty="0" smtClean="0"/>
              <a:t> with frequency x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0796" b="-30796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354621" y="1738962"/>
            <a:ext cx="6427" cy="933460"/>
          </a:xfrm>
          <a:prstGeom prst="line">
            <a:avLst/>
          </a:prstGeom>
          <a:ln w="381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4262" y="5979872"/>
            <a:ext cx="417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Contig</a:t>
            </a:r>
            <a:r>
              <a:rPr lang="en-US" dirty="0" smtClean="0"/>
              <a:t> from </a:t>
            </a:r>
            <a:r>
              <a:rPr lang="en-US" dirty="0" err="1" smtClean="0"/>
              <a:t>A.thaliana</a:t>
            </a:r>
            <a:r>
              <a:rPr lang="en-US" dirty="0" smtClean="0"/>
              <a:t> phased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6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mer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8" y="1659582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1261" y="1262581"/>
            <a:ext cx="2802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in the genome</a:t>
            </a:r>
            <a:br>
              <a:rPr lang="en-US" dirty="0" smtClean="0"/>
            </a:br>
            <a:r>
              <a:rPr lang="en-US" dirty="0" smtClean="0"/>
              <a:t>Diploid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0961" y="1256842"/>
            <a:ext cx="3173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of those k-</a:t>
            </a:r>
            <a:r>
              <a:rPr lang="en-US" dirty="0" err="1" smtClean="0"/>
              <a:t>mers</a:t>
            </a:r>
            <a:r>
              <a:rPr lang="en-US" dirty="0" smtClean="0"/>
              <a:t> in</a:t>
            </a:r>
            <a:br>
              <a:rPr lang="en-US" dirty="0" smtClean="0"/>
            </a:br>
            <a:r>
              <a:rPr lang="en-US" dirty="0" smtClean="0"/>
              <a:t>the sequence data 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8769" y="5218007"/>
            <a:ext cx="2712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-axis: Frequency of the</a:t>
            </a:r>
            <a:br>
              <a:rPr lang="en-US" dirty="0" smtClean="0"/>
            </a:br>
            <a:r>
              <a:rPr lang="en-US" dirty="0" smtClean="0"/>
              <a:t>distinct k-</a:t>
            </a:r>
            <a:r>
              <a:rPr lang="en-US" dirty="0" err="1" smtClean="0"/>
              <a:t>mer</a:t>
            </a:r>
            <a:r>
              <a:rPr lang="en-US" dirty="0" smtClean="0"/>
              <a:t> in the data</a:t>
            </a:r>
            <a:br>
              <a:rPr lang="en-US" dirty="0" smtClean="0"/>
            </a:br>
            <a:r>
              <a:rPr lang="en-US" dirty="0" smtClean="0"/>
              <a:t>y-axis: Count of distinct</a:t>
            </a:r>
            <a:br>
              <a:rPr lang="en-US" dirty="0" smtClean="0"/>
            </a:br>
            <a:r>
              <a:rPr lang="en-US" dirty="0" smtClean="0"/>
              <a:t>k-</a:t>
            </a:r>
            <a:r>
              <a:rPr lang="en-US" dirty="0" err="1" smtClean="0"/>
              <a:t>mers</a:t>
            </a:r>
            <a:r>
              <a:rPr lang="en-US" dirty="0" smtClean="0"/>
              <a:t> with frequency x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0796" b="-30796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2354621" y="1738962"/>
            <a:ext cx="6427" cy="933460"/>
          </a:xfrm>
          <a:prstGeom prst="line">
            <a:avLst/>
          </a:prstGeom>
          <a:ln w="381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53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Genome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use coverage to estimate genome size</a:t>
            </a:r>
          </a:p>
          <a:p>
            <a:pPr lvl="1"/>
            <a:r>
              <a:rPr lang="en-US" dirty="0" smtClean="0"/>
              <a:t>The peak with the largest k-</a:t>
            </a:r>
            <a:r>
              <a:rPr lang="en-US" dirty="0" err="1" smtClean="0"/>
              <a:t>mer</a:t>
            </a:r>
            <a:r>
              <a:rPr lang="en-US" dirty="0" smtClean="0"/>
              <a:t> multiplicity is the mean k-</a:t>
            </a:r>
            <a:r>
              <a:rPr lang="en-US" dirty="0" err="1" smtClean="0"/>
              <a:t>mer</a:t>
            </a:r>
            <a:r>
              <a:rPr lang="en-US" dirty="0" smtClean="0"/>
              <a:t> coverage across the genome.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N = M * L / (L - K + 1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 is Depth of Read Coverage</a:t>
            </a:r>
          </a:p>
          <a:p>
            <a:pPr lvl="2"/>
            <a:r>
              <a:rPr lang="en-US" dirty="0" smtClean="0"/>
              <a:t>M is mean k-</a:t>
            </a:r>
            <a:r>
              <a:rPr lang="en-US" dirty="0" err="1" smtClean="0"/>
              <a:t>mer</a:t>
            </a:r>
            <a:r>
              <a:rPr lang="en-US" dirty="0" smtClean="0"/>
              <a:t> coverage</a:t>
            </a:r>
          </a:p>
          <a:p>
            <a:pPr lvl="2"/>
            <a:r>
              <a:rPr lang="en-US" dirty="0" smtClean="0"/>
              <a:t>L is read length</a:t>
            </a:r>
          </a:p>
          <a:p>
            <a:pPr lvl="2"/>
            <a:r>
              <a:rPr lang="en-US" dirty="0" smtClean="0"/>
              <a:t>K is k-</a:t>
            </a:r>
            <a:r>
              <a:rPr lang="en-US" dirty="0" err="1" smtClean="0"/>
              <a:t>mer</a:t>
            </a:r>
            <a:r>
              <a:rPr lang="en-US" dirty="0" smtClean="0"/>
              <a:t> size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G = T / N</a:t>
            </a:r>
          </a:p>
          <a:p>
            <a:pPr lvl="2"/>
            <a:r>
              <a:rPr lang="en-US" dirty="0" smtClean="0"/>
              <a:t>G is the genome size</a:t>
            </a:r>
          </a:p>
          <a:p>
            <a:pPr lvl="2"/>
            <a:r>
              <a:rPr lang="en-US" dirty="0" smtClean="0"/>
              <a:t>T is the total number of bases</a:t>
            </a:r>
            <a:endParaRPr lang="en-US" dirty="0"/>
          </a:p>
        </p:txBody>
      </p:sp>
      <p:pic>
        <p:nvPicPr>
          <p:cNvPr id="5" name="Picture 4" descr="Athal.hist.resiz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6" y="2741651"/>
            <a:ext cx="3789261" cy="28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Genome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so easy: estimating complexity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64" y="2352764"/>
            <a:ext cx="4056112" cy="4056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448436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Genome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decomposition analysis</a:t>
            </a:r>
          </a:p>
          <a:p>
            <a:pPr lvl="1"/>
            <a:r>
              <a:rPr lang="en-US" b="1" dirty="0" err="1" smtClean="0">
                <a:latin typeface="Courier"/>
                <a:cs typeface="Courier"/>
              </a:rPr>
              <a:t>kat_distanalysis.py</a:t>
            </a:r>
            <a:r>
              <a:rPr lang="en-US" b="1" dirty="0" smtClean="0">
                <a:latin typeface="Courier"/>
                <a:cs typeface="Courier"/>
              </a:rPr>
              <a:t> --plot </a:t>
            </a:r>
            <a:r>
              <a:rPr lang="en-US" b="1" smtClean="0">
                <a:latin typeface="Courier"/>
                <a:cs typeface="Courier"/>
              </a:rPr>
              <a:t>kat.hist</a:t>
            </a:r>
            <a:endParaRPr lang="en-US" b="1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6" y="2025009"/>
            <a:ext cx="3044796" cy="4101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86" y="2025008"/>
            <a:ext cx="5693714" cy="3878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7960" y="5808314"/>
            <a:ext cx="430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Tetraploid</a:t>
            </a:r>
            <a:r>
              <a:rPr lang="en-US" dirty="0" smtClean="0"/>
              <a:t> genome copy number spectra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15560" y="3593576"/>
            <a:ext cx="557585" cy="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73145" y="3361233"/>
            <a:ext cx="106870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19930" y="3624556"/>
            <a:ext cx="49563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19929" y="2896541"/>
            <a:ext cx="212192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43843" y="32837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6979" y="32347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73331" y="3017913"/>
            <a:ext cx="4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14419" y="2537723"/>
            <a:ext cx="4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379368" y="5093368"/>
            <a:ext cx="1376948" cy="441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67053" y="4785591"/>
            <a:ext cx="853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59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SciLifeLab.thmx</Template>
  <TotalTime>154172</TotalTime>
  <Words>557</Words>
  <Application>Microsoft Macintosh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SciLifeLab</vt:lpstr>
      <vt:lpstr>1_Office-tema</vt:lpstr>
      <vt:lpstr>2_Office-tema</vt:lpstr>
      <vt:lpstr>3_Office-tema</vt:lpstr>
      <vt:lpstr>1_SciLifeLab</vt:lpstr>
      <vt:lpstr>4_Office-tema</vt:lpstr>
      <vt:lpstr>5_Office-tema</vt:lpstr>
      <vt:lpstr>6_Office-tema</vt:lpstr>
      <vt:lpstr>Sequence Quality Assessment</vt:lpstr>
      <vt:lpstr>K-mer Analysis</vt:lpstr>
      <vt:lpstr>K-mer Analysis</vt:lpstr>
      <vt:lpstr>K-mer Analysis</vt:lpstr>
      <vt:lpstr>K-mer Analysis</vt:lpstr>
      <vt:lpstr>K-mer Analysis</vt:lpstr>
      <vt:lpstr>Estimating Genome Size</vt:lpstr>
      <vt:lpstr>Estimating Genome Size</vt:lpstr>
      <vt:lpstr>Estimating Genome Size</vt:lpstr>
      <vt:lpstr>GC Content in depth</vt:lpstr>
      <vt:lpstr>GC Content in depth</vt:lpstr>
      <vt:lpstr>GC Content in depth</vt:lpstr>
      <vt:lpstr>What can k-mers tell us?</vt:lpstr>
      <vt:lpstr>What can k-mers tell us?</vt:lpstr>
      <vt:lpstr>Data comparison</vt:lpstr>
      <vt:lpstr>Data comparison</vt:lpstr>
      <vt:lpstr>Data comparison</vt:lpstr>
      <vt:lpstr>Summary</vt:lpstr>
      <vt:lpstr>Information on sequence QC issues</vt:lpstr>
    </vt:vector>
  </TitlesOfParts>
  <Company>BILS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Assessment of sequencing data</dc:title>
  <dc:creator>Mahesh Panchal</dc:creator>
  <cp:lastModifiedBy>Mahesh Panchal</cp:lastModifiedBy>
  <cp:revision>358</cp:revision>
  <dcterms:created xsi:type="dcterms:W3CDTF">2016-08-17T14:19:15Z</dcterms:created>
  <dcterms:modified xsi:type="dcterms:W3CDTF">2018-11-09T14:16:02Z</dcterms:modified>
</cp:coreProperties>
</file>