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69" r:id="rId3"/>
    <p:sldMasterId id="2147483671" r:id="rId4"/>
    <p:sldMasterId id="2147483680" r:id="rId5"/>
    <p:sldMasterId id="2147483686" r:id="rId6"/>
    <p:sldMasterId id="2147483689" r:id="rId7"/>
    <p:sldMasterId id="2147483691" r:id="rId8"/>
  </p:sldMasterIdLst>
  <p:sldIdLst>
    <p:sldId id="396" r:id="rId9"/>
    <p:sldId id="303" r:id="rId10"/>
    <p:sldId id="410" r:id="rId11"/>
    <p:sldId id="276" r:id="rId12"/>
    <p:sldId id="262" r:id="rId13"/>
    <p:sldId id="358" r:id="rId14"/>
    <p:sldId id="397" r:id="rId15"/>
    <p:sldId id="263" r:id="rId16"/>
    <p:sldId id="359" r:id="rId17"/>
    <p:sldId id="264" r:id="rId18"/>
    <p:sldId id="360" r:id="rId19"/>
    <p:sldId id="398" r:id="rId20"/>
    <p:sldId id="265" r:id="rId21"/>
    <p:sldId id="361" r:id="rId22"/>
    <p:sldId id="266" r:id="rId23"/>
    <p:sldId id="362" r:id="rId24"/>
    <p:sldId id="363" r:id="rId25"/>
    <p:sldId id="364" r:id="rId26"/>
    <p:sldId id="365" r:id="rId27"/>
    <p:sldId id="404" r:id="rId28"/>
    <p:sldId id="338" r:id="rId29"/>
    <p:sldId id="336" r:id="rId30"/>
    <p:sldId id="405" r:id="rId31"/>
    <p:sldId id="354" r:id="rId32"/>
    <p:sldId id="406" r:id="rId33"/>
    <p:sldId id="399" r:id="rId34"/>
    <p:sldId id="400" r:id="rId35"/>
    <p:sldId id="357" r:id="rId36"/>
    <p:sldId id="401" r:id="rId37"/>
    <p:sldId id="407" r:id="rId38"/>
    <p:sldId id="320" r:id="rId39"/>
    <p:sldId id="403" r:id="rId40"/>
    <p:sldId id="408" r:id="rId41"/>
    <p:sldId id="40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616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648434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8" name="Platshållare för text 2"/>
          <p:cNvSpPr>
            <a:spLocks noGrp="1"/>
          </p:cNvSpPr>
          <p:nvPr>
            <p:ph idx="1" hasCustomPrompt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endParaRPr lang="sv-SE" dirty="0" smtClean="0"/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ED537-10C4-8C40-8E87-51060FF45365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307885" y="202060"/>
            <a:ext cx="6212889" cy="11931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200" b="1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4"/>
          </p:nvPr>
        </p:nvSpPr>
        <p:spPr>
          <a:xfrm>
            <a:off x="307975" y="1808163"/>
            <a:ext cx="6213475" cy="252095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4616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41748" y="1231602"/>
            <a:ext cx="4038600" cy="4894561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73273" y="1231602"/>
            <a:ext cx="4038600" cy="4894561"/>
          </a:xfrm>
        </p:spPr>
        <p:txBody>
          <a:bodyPr lIns="0" tIns="0" bIns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0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5" y="3283795"/>
            <a:ext cx="6773863" cy="23764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18-11-15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4" y="1879297"/>
            <a:ext cx="4541843" cy="1898294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 smtClean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 smtClean="0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 smtClean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5" y="332810"/>
            <a:ext cx="3222111" cy="616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7885" y="207284"/>
            <a:ext cx="8543861" cy="63514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/>
          <a:lstStyle/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7" Type="http://schemas.openxmlformats.org/officeDocument/2006/relationships/image" Target="../media/image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18-11-15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4" r:id="rId3"/>
    <p:sldLayoutId id="2147483675" r:id="rId4"/>
    <p:sldLayoutId id="2147483676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7" r:id="rId3"/>
    <p:sldLayoutId id="2147483678" r:id="rId4"/>
    <p:sldLayoutId id="214748367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6" y="207284"/>
            <a:ext cx="6245313" cy="57208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6" y="1173870"/>
            <a:ext cx="8543861" cy="49522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B9720D4-D7AF-7847-888A-53A6BBEAF218}" type="datetimeFigureOut">
              <a:rPr lang="en-US" smtClean="0"/>
              <a:t>18-11-15</a:t>
            </a:fld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298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1AB559E-659B-7D42-9579-E9F6A9604EE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Rak 10"/>
          <p:cNvCxnSpPr/>
          <p:nvPr/>
        </p:nvCxnSpPr>
        <p:spPr>
          <a:xfrm>
            <a:off x="307886" y="974117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 descr="SciLifeLab_logotyp_gre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2532" y="233737"/>
            <a:ext cx="1799214" cy="581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/>
              <a:pPr/>
              <a:t>18-11-15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-38266"/>
            <a:ext cx="9144000" cy="6896265"/>
          </a:xfrm>
          <a:prstGeom prst="rect">
            <a:avLst/>
          </a:prstGeom>
          <a:solidFill>
            <a:srgbClr val="88C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7"/>
          <p:cNvCxnSpPr/>
          <p:nvPr/>
        </p:nvCxnSpPr>
        <p:spPr>
          <a:xfrm>
            <a:off x="307886" y="1521741"/>
            <a:ext cx="8543861" cy="1588"/>
          </a:xfrm>
          <a:prstGeom prst="line">
            <a:avLst/>
          </a:prstGeom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7" name="Bildobjekt 16" descr="SciLifeLab_logotyp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31" y="233737"/>
            <a:ext cx="1799215" cy="581421"/>
          </a:xfrm>
          <a:prstGeom prst="rect">
            <a:avLst/>
          </a:prstGeom>
        </p:spPr>
      </p:pic>
      <p:pic>
        <p:nvPicPr>
          <p:cNvPr id="19" name="Bildobjekt 18" descr="pattern_DNA.png"/>
          <p:cNvPicPr>
            <a:picLocks noChangeAspect="1"/>
          </p:cNvPicPr>
          <p:nvPr/>
        </p:nvPicPr>
        <p:blipFill>
          <a:blip r:embed="rId4"/>
          <a:srcRect l="16309" r="52907" b="38300"/>
          <a:stretch>
            <a:fillRect/>
          </a:stretch>
        </p:blipFill>
        <p:spPr>
          <a:xfrm>
            <a:off x="0" y="2262966"/>
            <a:ext cx="9144000" cy="45950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pattern_st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5062"/>
            <a:ext cx="9144000" cy="4022938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07885" y="1785007"/>
            <a:ext cx="6773513" cy="120461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07887" y="2989617"/>
            <a:ext cx="6773512" cy="29905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07886" y="6356350"/>
            <a:ext cx="2282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81263-415E-F842-A2D0-D498F08AEC56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18-11-15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Rak 7"/>
          <p:cNvCxnSpPr/>
          <p:nvPr/>
        </p:nvCxnSpPr>
        <p:spPr>
          <a:xfrm>
            <a:off x="307886" y="1649586"/>
            <a:ext cx="854386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SciLifeLab_logotyp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87" y="358772"/>
            <a:ext cx="3152812" cy="1018840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5695907" y="413741"/>
            <a:ext cx="270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309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Sequence Quality Assessment</a:t>
            </a:r>
            <a:endParaRPr lang="en-US" sz="4400" dirty="0"/>
          </a:p>
        </p:txBody>
      </p:sp>
      <p:pic>
        <p:nvPicPr>
          <p:cNvPr id="4" name="Picture 3" descr="logga blå tex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8" y="363292"/>
            <a:ext cx="1808029" cy="935708"/>
          </a:xfrm>
          <a:prstGeom prst="rect">
            <a:avLst/>
          </a:prstGeom>
        </p:spPr>
      </p:pic>
      <p:pic>
        <p:nvPicPr>
          <p:cNvPr id="5" name="Picture 4" descr="Excelerate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48" y="5590399"/>
            <a:ext cx="2706624" cy="1066800"/>
          </a:xfrm>
          <a:prstGeom prst="rect">
            <a:avLst/>
          </a:prstGeom>
        </p:spPr>
      </p:pic>
      <p:pic>
        <p:nvPicPr>
          <p:cNvPr id="6" name="Picture 5" descr="Elixir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4" y="5596023"/>
            <a:ext cx="1409700" cy="10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9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87" t="21988" r="25847" b="12841"/>
          <a:stretch/>
        </p:blipFill>
        <p:spPr>
          <a:xfrm>
            <a:off x="903434" y="1189450"/>
            <a:ext cx="7332222" cy="5394142"/>
          </a:xfrm>
        </p:spPr>
      </p:pic>
    </p:spTree>
    <p:extLst>
      <p:ext uri="{BB962C8B-B14F-4D97-AF65-F5344CB8AC3E}">
        <p14:creationId xmlns:p14="http://schemas.microsoft.com/office/powerpoint/2010/main" val="38538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87" t="21988" r="25847" b="12841"/>
          <a:stretch/>
        </p:blipFill>
        <p:spPr>
          <a:xfrm>
            <a:off x="903434" y="1189450"/>
            <a:ext cx="7332222" cy="5394142"/>
          </a:xfrm>
        </p:spPr>
      </p:pic>
      <p:sp>
        <p:nvSpPr>
          <p:cNvPr id="3" name="TextBox 2"/>
          <p:cNvSpPr txBox="1"/>
          <p:nvPr/>
        </p:nvSpPr>
        <p:spPr>
          <a:xfrm>
            <a:off x="2001286" y="6398926"/>
            <a:ext cx="427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Expected: Normal/Gaussian Distribution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84614" y="5401724"/>
            <a:ext cx="306564" cy="997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48" y="992749"/>
            <a:ext cx="2457698" cy="1843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6999" y="2872089"/>
            <a:ext cx="2558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Sharp peak indicates </a:t>
            </a:r>
          </a:p>
          <a:p>
            <a:r>
              <a:rPr lang="en-US" dirty="0" smtClean="0"/>
              <a:t>specific motif. Adapters</a:t>
            </a:r>
            <a:br>
              <a:rPr lang="en-US" dirty="0" smtClean="0"/>
            </a:br>
            <a:r>
              <a:rPr lang="en-US" dirty="0" smtClean="0"/>
              <a:t>are the usual suspect.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503518" y="2215436"/>
            <a:ext cx="277368" cy="6566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078" y="2872089"/>
            <a:ext cx="3071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might be contamination</a:t>
            </a:r>
            <a:br>
              <a:rPr lang="en-US" dirty="0" smtClean="0"/>
            </a:br>
            <a:r>
              <a:rPr lang="en-US" dirty="0" smtClean="0"/>
              <a:t>or a feature of the genome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408682" y="5401724"/>
            <a:ext cx="1401435" cy="997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4" idx="1"/>
          </p:cNvCxnSpPr>
          <p:nvPr/>
        </p:nvCxnSpPr>
        <p:spPr>
          <a:xfrm>
            <a:off x="2262734" y="3518420"/>
            <a:ext cx="2351183" cy="20293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858" y="3747375"/>
            <a:ext cx="2400514" cy="1800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55017" y="5582427"/>
            <a:ext cx="2288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Wider or multiple </a:t>
            </a:r>
            <a:br>
              <a:rPr lang="en-US" dirty="0" smtClean="0"/>
            </a:br>
            <a:r>
              <a:rPr lang="en-US" dirty="0" smtClean="0"/>
              <a:t>distributions suggest</a:t>
            </a:r>
            <a:br>
              <a:rPr lang="en-US" dirty="0" smtClean="0"/>
            </a:br>
            <a:r>
              <a:rPr lang="en-US" dirty="0" smtClean="0"/>
              <a:t>contamination.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664099" y="5284931"/>
            <a:ext cx="262769" cy="437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70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57" t="20586" r="18670" b="13279"/>
          <a:stretch/>
        </p:blipFill>
        <p:spPr>
          <a:xfrm>
            <a:off x="858701" y="1088628"/>
            <a:ext cx="7424708" cy="5247738"/>
          </a:xfrm>
        </p:spPr>
      </p:pic>
      <p:sp>
        <p:nvSpPr>
          <p:cNvPr id="3" name="TextBox 2"/>
          <p:cNvSpPr txBox="1"/>
          <p:nvPr/>
        </p:nvSpPr>
        <p:spPr>
          <a:xfrm>
            <a:off x="6162842" y="6322998"/>
            <a:ext cx="142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PacBio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7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46" t="21479" r="26643" b="12841"/>
          <a:stretch/>
        </p:blipFill>
        <p:spPr>
          <a:xfrm>
            <a:off x="307885" y="1200976"/>
            <a:ext cx="7004890" cy="5284706"/>
          </a:xfrm>
        </p:spPr>
      </p:pic>
    </p:spTree>
    <p:extLst>
      <p:ext uri="{BB962C8B-B14F-4D97-AF65-F5344CB8AC3E}">
        <p14:creationId xmlns:p14="http://schemas.microsoft.com/office/powerpoint/2010/main" val="217508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46" t="21479" r="26643" b="12841"/>
          <a:stretch/>
        </p:blipFill>
        <p:spPr>
          <a:xfrm>
            <a:off x="307885" y="1200976"/>
            <a:ext cx="7004890" cy="5284706"/>
          </a:xfrm>
        </p:spPr>
      </p:pic>
      <p:sp>
        <p:nvSpPr>
          <p:cNvPr id="3" name="TextBox 2"/>
          <p:cNvSpPr txBox="1"/>
          <p:nvPr/>
        </p:nvSpPr>
        <p:spPr>
          <a:xfrm>
            <a:off x="6139194" y="1200976"/>
            <a:ext cx="2712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100,000 sequences</a:t>
            </a:r>
            <a:br>
              <a:rPr lang="en-US" dirty="0" smtClean="0"/>
            </a:br>
            <a:r>
              <a:rPr lang="en-US" dirty="0" smtClean="0"/>
              <a:t>tracked until end of file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9194" y="2163783"/>
            <a:ext cx="251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Exact sequence match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9194" y="2728078"/>
            <a:ext cx="2430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Sequences over 75bp</a:t>
            </a:r>
            <a:br>
              <a:rPr lang="en-US" dirty="0" smtClean="0"/>
            </a:br>
            <a:r>
              <a:rPr lang="en-US" dirty="0" smtClean="0"/>
              <a:t>are truncated to 50bp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004405" y="3810406"/>
            <a:ext cx="462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Percentage of sequences with duplication 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759" y="3374409"/>
            <a:ext cx="4148364" cy="311127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525433" y="5770319"/>
            <a:ext cx="817504" cy="715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6062" y="6414196"/>
            <a:ext cx="6068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shows 10%+ sequences with high duplication levels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268890" y="6321863"/>
            <a:ext cx="256543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8374" y="4029394"/>
            <a:ext cx="3340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peak persists in the red trace</a:t>
            </a:r>
            <a:br>
              <a:rPr lang="en-US" dirty="0" smtClean="0"/>
            </a:br>
            <a:r>
              <a:rPr lang="en-US" dirty="0" smtClean="0"/>
              <a:t>then there might be severe</a:t>
            </a:r>
            <a:br>
              <a:rPr lang="en-US" dirty="0" smtClean="0"/>
            </a:br>
            <a:r>
              <a:rPr lang="en-US" dirty="0" smtClean="0"/>
              <a:t>technical duplication or </a:t>
            </a:r>
            <a:br>
              <a:rPr lang="en-US" dirty="0" smtClean="0"/>
            </a:br>
            <a:r>
              <a:rPr lang="en-US" dirty="0" smtClean="0"/>
              <a:t>contamination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773604" y="5123374"/>
            <a:ext cx="204376" cy="10921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47419" y="2404912"/>
            <a:ext cx="239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much data is left</a:t>
            </a:r>
            <a:br>
              <a:rPr lang="en-US" dirty="0" smtClean="0"/>
            </a:br>
            <a:r>
              <a:rPr lang="en-US" dirty="0" smtClean="0"/>
              <a:t>after </a:t>
            </a:r>
            <a:r>
              <a:rPr lang="en-US" dirty="0" err="1" smtClean="0"/>
              <a:t>deduplication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4700647" y="1562120"/>
            <a:ext cx="627727" cy="4379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endCxn id="17" idx="3"/>
          </p:cNvCxnSpPr>
          <p:nvPr/>
        </p:nvCxnSpPr>
        <p:spPr>
          <a:xfrm flipV="1">
            <a:off x="3938744" y="1935958"/>
            <a:ext cx="853831" cy="4689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47419" y="3923045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trace should show</a:t>
            </a:r>
            <a:br>
              <a:rPr lang="en-US" dirty="0" smtClean="0"/>
            </a:br>
            <a:r>
              <a:rPr lang="en-US" dirty="0" smtClean="0"/>
              <a:t>sequences in library </a:t>
            </a:r>
            <a:br>
              <a:rPr lang="en-US" dirty="0" smtClean="0"/>
            </a:br>
            <a:r>
              <a:rPr lang="en-US" dirty="0" smtClean="0"/>
              <a:t>are diverse. Many low</a:t>
            </a:r>
            <a:br>
              <a:rPr lang="en-US" dirty="0" smtClean="0"/>
            </a:br>
            <a:r>
              <a:rPr lang="en-US" dirty="0" smtClean="0"/>
              <a:t>frequency sequences.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547419" y="5123374"/>
            <a:ext cx="978084" cy="646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9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35" t="18464" r="24489" b="12485"/>
          <a:stretch/>
        </p:blipFill>
        <p:spPr>
          <a:xfrm>
            <a:off x="792013" y="1067053"/>
            <a:ext cx="7196398" cy="5265331"/>
          </a:xfrm>
        </p:spPr>
      </p:pic>
    </p:spTree>
    <p:extLst>
      <p:ext uri="{BB962C8B-B14F-4D97-AF65-F5344CB8AC3E}">
        <p14:creationId xmlns:p14="http://schemas.microsoft.com/office/powerpoint/2010/main" val="106376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35" t="18464" r="24489" b="12485"/>
          <a:stretch/>
        </p:blipFill>
        <p:spPr>
          <a:xfrm>
            <a:off x="792013" y="1067053"/>
            <a:ext cx="7196398" cy="5265331"/>
          </a:xfrm>
        </p:spPr>
      </p:pic>
      <p:sp>
        <p:nvSpPr>
          <p:cNvPr id="5" name="TextBox 4"/>
          <p:cNvSpPr txBox="1"/>
          <p:nvPr/>
        </p:nvSpPr>
        <p:spPr>
          <a:xfrm>
            <a:off x="6066204" y="1098783"/>
            <a:ext cx="2712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100,000 sequences</a:t>
            </a:r>
            <a:br>
              <a:rPr lang="en-US" dirty="0" smtClean="0"/>
            </a:br>
            <a:r>
              <a:rPr lang="en-US" dirty="0" smtClean="0"/>
              <a:t>tracked until end of file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3487" y="1565569"/>
            <a:ext cx="409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Lists sequence that is more than 0.1%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61709" y="1788911"/>
            <a:ext cx="32253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Overrepresented sequences</a:t>
            </a:r>
            <a:br>
              <a:rPr lang="en-US" dirty="0" smtClean="0"/>
            </a:br>
            <a:r>
              <a:rPr lang="en-US" dirty="0" smtClean="0"/>
              <a:t>are matched against known</a:t>
            </a:r>
            <a:br>
              <a:rPr lang="en-US" dirty="0" smtClean="0"/>
            </a:br>
            <a:r>
              <a:rPr lang="en-US" dirty="0" smtClean="0"/>
              <a:t>contaminants.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Match hits are not conclusive,</a:t>
            </a:r>
            <a:br>
              <a:rPr lang="en-US" dirty="0" smtClean="0"/>
            </a:br>
            <a:r>
              <a:rPr lang="en-US" dirty="0" smtClean="0"/>
              <a:t>but indicative.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Matches must be &gt;20bp and</a:t>
            </a:r>
            <a:br>
              <a:rPr lang="en-US" dirty="0" smtClean="0"/>
            </a:br>
            <a:r>
              <a:rPr lang="en-US" dirty="0" smtClean="0"/>
              <a:t>only 1 mismatch.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811" y="2657064"/>
            <a:ext cx="3097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Adapter content specifically</a:t>
            </a:r>
            <a:br>
              <a:rPr lang="en-US" dirty="0" smtClean="0"/>
            </a:br>
            <a:r>
              <a:rPr lang="en-US" dirty="0" smtClean="0"/>
              <a:t>checks k-</a:t>
            </a:r>
            <a:r>
              <a:rPr lang="en-US" dirty="0" err="1" smtClean="0"/>
              <a:t>mers</a:t>
            </a:r>
            <a:r>
              <a:rPr lang="en-US" dirty="0" smtClean="0"/>
              <a:t> for matches</a:t>
            </a:r>
            <a:br>
              <a:rPr lang="en-US" dirty="0" smtClean="0"/>
            </a:br>
            <a:r>
              <a:rPr lang="en-US" dirty="0" smtClean="0"/>
              <a:t>to known adapter sequence.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84" y="4896165"/>
            <a:ext cx="4148162" cy="19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955" r="-7955"/>
          <a:stretch>
            <a:fillRect/>
          </a:stretch>
        </p:blipFill>
        <p:spPr>
          <a:xfrm>
            <a:off x="307887" y="1173870"/>
            <a:ext cx="8543860" cy="5176806"/>
          </a:xfrm>
        </p:spPr>
      </p:pic>
    </p:spTree>
    <p:extLst>
      <p:ext uri="{BB962C8B-B14F-4D97-AF65-F5344CB8AC3E}">
        <p14:creationId xmlns:p14="http://schemas.microsoft.com/office/powerpoint/2010/main" val="1013688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955" r="-7955"/>
          <a:stretch>
            <a:fillRect/>
          </a:stretch>
        </p:blipFill>
        <p:spPr>
          <a:xfrm>
            <a:off x="307887" y="1173870"/>
            <a:ext cx="8543860" cy="5176806"/>
          </a:xfrm>
        </p:spPr>
      </p:pic>
      <p:sp>
        <p:nvSpPr>
          <p:cNvPr id="3" name="TextBox 2"/>
          <p:cNvSpPr txBox="1"/>
          <p:nvPr/>
        </p:nvSpPr>
        <p:spPr>
          <a:xfrm>
            <a:off x="2817469" y="1203068"/>
            <a:ext cx="5856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a k-</a:t>
            </a:r>
            <a:r>
              <a:rPr lang="en-US" dirty="0" err="1" smtClean="0"/>
              <a:t>mer</a:t>
            </a:r>
            <a:r>
              <a:rPr lang="en-US" dirty="0" smtClean="0"/>
              <a:t> over-represented along the length of a read?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All k-</a:t>
            </a:r>
            <a:r>
              <a:rPr lang="en-US" dirty="0" err="1" smtClean="0"/>
              <a:t>mers</a:t>
            </a:r>
            <a:r>
              <a:rPr lang="en-US" dirty="0" smtClean="0"/>
              <a:t> should have equal probability</a:t>
            </a:r>
            <a:br>
              <a:rPr lang="en-US" dirty="0" smtClean="0"/>
            </a:br>
            <a:r>
              <a:rPr lang="en-US" dirty="0" smtClean="0"/>
              <a:t>of occurring at any position in the read.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3453" y="3416226"/>
            <a:ext cx="2429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</a:t>
            </a:r>
            <a:r>
              <a:rPr lang="en-US" dirty="0" err="1" smtClean="0"/>
              <a:t>mers</a:t>
            </a:r>
            <a:r>
              <a:rPr lang="en-US" dirty="0" smtClean="0"/>
              <a:t> are consistent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err="1" smtClean="0"/>
              <a:t>Illumina</a:t>
            </a:r>
            <a:r>
              <a:rPr lang="en-US" dirty="0" smtClean="0"/>
              <a:t> </a:t>
            </a:r>
            <a:r>
              <a:rPr lang="en-US" dirty="0" err="1" smtClean="0"/>
              <a:t>TruSeq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adapter sequence.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007176" y="1576720"/>
            <a:ext cx="671521" cy="1430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4"/>
          </p:cNvCxnSpPr>
          <p:nvPr/>
        </p:nvCxnSpPr>
        <p:spPr>
          <a:xfrm flipV="1">
            <a:off x="7342937" y="3007447"/>
            <a:ext cx="0" cy="525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28444" y="6394475"/>
            <a:ext cx="599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Default k is 7. K-</a:t>
            </a:r>
            <a:r>
              <a:rPr lang="en-US" dirty="0" err="1" smtClean="0"/>
              <a:t>mer</a:t>
            </a:r>
            <a:r>
              <a:rPr lang="en-US" dirty="0" smtClean="0"/>
              <a:t> size can be increased with option -k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197060" y="2175289"/>
            <a:ext cx="1620410" cy="40585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07246" y="3795806"/>
            <a:ext cx="3136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Over-representation at the</a:t>
            </a:r>
            <a:br>
              <a:rPr lang="en-US" dirty="0" smtClean="0"/>
            </a:br>
            <a:r>
              <a:rPr lang="en-US" dirty="0" smtClean="0"/>
              <a:t>beginning of the read implies</a:t>
            </a:r>
            <a:br>
              <a:rPr lang="en-US" dirty="0" smtClean="0"/>
            </a:br>
            <a:r>
              <a:rPr lang="en-US" dirty="0" smtClean="0"/>
              <a:t>many adapters with no DNA</a:t>
            </a:r>
            <a:br>
              <a:rPr lang="en-US" dirty="0" smtClean="0"/>
            </a:br>
            <a:r>
              <a:rPr lang="en-US" dirty="0" smtClean="0"/>
              <a:t>fragment in between.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817469" y="3985597"/>
            <a:ext cx="189777" cy="145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95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67" t="66902" r="49440" b="-922"/>
          <a:stretch/>
        </p:blipFill>
        <p:spPr>
          <a:xfrm>
            <a:off x="992683" y="1118378"/>
            <a:ext cx="7036373" cy="52472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904989" y="1372330"/>
            <a:ext cx="1124068" cy="14015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46527" y="4339556"/>
            <a:ext cx="2597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</a:t>
            </a:r>
            <a:r>
              <a:rPr lang="en-US" dirty="0" err="1" smtClean="0"/>
              <a:t>mers</a:t>
            </a:r>
            <a:r>
              <a:rPr lang="en-US" dirty="0" smtClean="0"/>
              <a:t> consistent with </a:t>
            </a:r>
            <a:br>
              <a:rPr lang="en-US" dirty="0" smtClean="0"/>
            </a:br>
            <a:r>
              <a:rPr lang="en-US" dirty="0" smtClean="0"/>
              <a:t>adapter sequences and</a:t>
            </a:r>
            <a:br>
              <a:rPr lang="en-US" dirty="0" smtClean="0"/>
            </a:br>
            <a:r>
              <a:rPr lang="en-US" dirty="0" smtClean="0"/>
              <a:t>barcodes/indices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634902" y="2773858"/>
            <a:ext cx="58394" cy="15656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27691" y="2306682"/>
            <a:ext cx="318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Heavy adapter contamination</a:t>
            </a:r>
            <a:br>
              <a:rPr lang="en-US" dirty="0" smtClean="0"/>
            </a:br>
            <a:r>
              <a:rPr lang="en-US" dirty="0" smtClean="0"/>
              <a:t>consistent with short DNA</a:t>
            </a:r>
            <a:br>
              <a:rPr lang="en-US" dirty="0" smtClean="0"/>
            </a:br>
            <a:r>
              <a:rPr lang="en-US" dirty="0" smtClean="0"/>
              <a:t>fragments between adapters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437913" y="3230012"/>
            <a:ext cx="583932" cy="813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2835" y="3230012"/>
            <a:ext cx="715316" cy="813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90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NanoPlot</a:t>
            </a:r>
            <a:r>
              <a:rPr lang="en-US" dirty="0" smtClean="0"/>
              <a:t> </a:t>
            </a:r>
            <a:r>
              <a:rPr lang="en-US" dirty="0" smtClean="0"/>
              <a:t>- Summarizing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for </a:t>
            </a:r>
            <a:r>
              <a:rPr lang="en-US" dirty="0" err="1" smtClean="0"/>
              <a:t>Iong</a:t>
            </a:r>
            <a:r>
              <a:rPr lang="en-US" dirty="0" smtClean="0"/>
              <a:t> read data (long read tools in infancy - change often).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 smtClean="0"/>
              <a:t>does it tell you?</a:t>
            </a:r>
          </a:p>
          <a:p>
            <a:pPr lvl="1"/>
            <a:r>
              <a:rPr lang="en-US" dirty="0" smtClean="0"/>
              <a:t>Total </a:t>
            </a:r>
            <a:r>
              <a:rPr lang="en-US" dirty="0" smtClean="0"/>
              <a:t>data</a:t>
            </a:r>
            <a:endParaRPr lang="en-US" dirty="0" smtClean="0"/>
          </a:p>
          <a:p>
            <a:pPr lvl="1"/>
            <a:r>
              <a:rPr lang="en-US" dirty="0" smtClean="0"/>
              <a:t>Sequence </a:t>
            </a:r>
            <a:r>
              <a:rPr lang="en-US" dirty="0" smtClean="0"/>
              <a:t>length distribution</a:t>
            </a:r>
            <a:endParaRPr lang="en-US" dirty="0" smtClean="0"/>
          </a:p>
          <a:p>
            <a:pPr lvl="1"/>
            <a:r>
              <a:rPr lang="en-US" dirty="0" smtClean="0"/>
              <a:t>Sequence </a:t>
            </a:r>
            <a:r>
              <a:rPr lang="en-US" dirty="0" smtClean="0"/>
              <a:t>quality distribution</a:t>
            </a:r>
            <a:endParaRPr lang="en-US" dirty="0" smtClean="0"/>
          </a:p>
        </p:txBody>
      </p:sp>
      <p:pic>
        <p:nvPicPr>
          <p:cNvPr id="10" name="Picture 9" descr="HistogramReadleng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1" y="3637153"/>
            <a:ext cx="3449612" cy="2675327"/>
          </a:xfrm>
          <a:prstGeom prst="rect">
            <a:avLst/>
          </a:prstGeom>
        </p:spPr>
      </p:pic>
      <p:pic>
        <p:nvPicPr>
          <p:cNvPr id="11" name="Picture 10" descr="LengthvsQualityScatterPlot_k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54" y="1923957"/>
            <a:ext cx="4628924" cy="462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7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Many sources of contamination</a:t>
            </a:r>
          </a:p>
          <a:p>
            <a:pPr lvl="1"/>
            <a:r>
              <a:rPr lang="en-US" dirty="0" smtClean="0"/>
              <a:t>Unexpected organisms</a:t>
            </a:r>
          </a:p>
          <a:p>
            <a:pPr lvl="2"/>
            <a:r>
              <a:rPr lang="en-US" dirty="0" smtClean="0"/>
              <a:t>Bad reagents</a:t>
            </a:r>
          </a:p>
          <a:p>
            <a:pPr lvl="2"/>
            <a:r>
              <a:rPr lang="en-US" dirty="0" smtClean="0"/>
              <a:t>Lab contamination</a:t>
            </a:r>
          </a:p>
          <a:p>
            <a:pPr lvl="2"/>
            <a:r>
              <a:rPr lang="en-US" dirty="0" smtClean="0"/>
              <a:t>Sample cross over</a:t>
            </a:r>
          </a:p>
          <a:p>
            <a:pPr lvl="2"/>
            <a:r>
              <a:rPr lang="mr-IN" dirty="0" smtClean="0"/>
              <a:t>…</a:t>
            </a:r>
            <a:endParaRPr lang="en-GB" dirty="0" smtClean="0"/>
          </a:p>
          <a:p>
            <a:pPr lvl="1"/>
            <a:r>
              <a:rPr lang="en-GB" dirty="0" smtClean="0"/>
              <a:t>Artificial constructs</a:t>
            </a:r>
          </a:p>
          <a:p>
            <a:pPr lvl="2"/>
            <a:r>
              <a:rPr lang="en-GB" dirty="0" smtClean="0"/>
              <a:t>Adapters</a:t>
            </a:r>
            <a:endParaRPr lang="en-US" dirty="0" smtClean="0"/>
          </a:p>
          <a:p>
            <a:pPr lvl="2"/>
            <a:r>
              <a:rPr lang="en-US" dirty="0" smtClean="0"/>
              <a:t>Vectors</a:t>
            </a:r>
          </a:p>
          <a:p>
            <a:pPr lvl="2"/>
            <a:r>
              <a:rPr lang="en-US" dirty="0" smtClean="0"/>
              <a:t>Spike-in</a:t>
            </a: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Detection depends on your database.</a:t>
            </a:r>
          </a:p>
          <a:p>
            <a:endParaRPr lang="en-US" dirty="0"/>
          </a:p>
          <a:p>
            <a:r>
              <a:rPr lang="en-US" dirty="0" smtClean="0"/>
              <a:t>Many software:</a:t>
            </a:r>
          </a:p>
          <a:p>
            <a:pPr lvl="1"/>
            <a:r>
              <a:rPr lang="en-US" dirty="0" err="1"/>
              <a:t>Fastq</a:t>
            </a:r>
            <a:r>
              <a:rPr lang="en-US" dirty="0"/>
              <a:t> Screen</a:t>
            </a:r>
          </a:p>
          <a:p>
            <a:pPr lvl="1"/>
            <a:r>
              <a:rPr lang="en-US" dirty="0" smtClean="0"/>
              <a:t>Kraken</a:t>
            </a:r>
          </a:p>
          <a:p>
            <a:pPr lvl="1"/>
            <a:r>
              <a:rPr lang="en-US" dirty="0" err="1" smtClean="0"/>
              <a:t>Kaiju</a:t>
            </a:r>
            <a:endParaRPr lang="en-US" dirty="0" smtClean="0"/>
          </a:p>
          <a:p>
            <a:pPr lvl="1"/>
            <a:r>
              <a:rPr lang="en-US" dirty="0" smtClean="0"/>
              <a:t>Blast</a:t>
            </a:r>
          </a:p>
          <a:p>
            <a:pPr lvl="1"/>
            <a:r>
              <a:rPr lang="en-US" dirty="0" err="1" smtClean="0"/>
              <a:t>DeconSeq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5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- </a:t>
            </a:r>
            <a:r>
              <a:rPr lang="en-US" dirty="0" err="1" smtClean="0"/>
              <a:t>FastQ</a:t>
            </a:r>
            <a:r>
              <a:rPr lang="en-US" dirty="0" smtClean="0"/>
              <a:t> Screen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9073" r="-19073"/>
          <a:stretch>
            <a:fillRect/>
          </a:stretch>
        </p:blipFill>
        <p:spPr>
          <a:xfrm>
            <a:off x="457200" y="1600200"/>
            <a:ext cx="8229600" cy="2527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171" y="4210491"/>
            <a:ext cx="5990912" cy="254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3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Generalized search with Blast or </a:t>
            </a:r>
            <a:r>
              <a:rPr lang="en-US" dirty="0" err="1" smtClean="0"/>
              <a:t>Kaiju</a:t>
            </a:r>
            <a:r>
              <a:rPr lang="en-US" dirty="0" smtClean="0"/>
              <a:t> against </a:t>
            </a:r>
            <a:r>
              <a:rPr lang="en-US" dirty="0" err="1" smtClean="0"/>
              <a:t>nt</a:t>
            </a:r>
            <a:r>
              <a:rPr lang="en-US" dirty="0" smtClean="0"/>
              <a:t>/nr database</a:t>
            </a:r>
          </a:p>
          <a:p>
            <a:r>
              <a:rPr lang="en-US" dirty="0" err="1" smtClean="0"/>
              <a:t>Archea</a:t>
            </a:r>
            <a:r>
              <a:rPr lang="en-US" dirty="0" smtClean="0"/>
              <a:t>, Bacteria, and Virus search with Kraken.</a:t>
            </a:r>
          </a:p>
          <a:p>
            <a:r>
              <a:rPr lang="en-US" dirty="0" smtClean="0"/>
              <a:t>Kraken, </a:t>
            </a:r>
            <a:r>
              <a:rPr lang="en-US" dirty="0" err="1" smtClean="0"/>
              <a:t>Kaiju</a:t>
            </a:r>
            <a:r>
              <a:rPr lang="en-US" dirty="0"/>
              <a:t>,</a:t>
            </a:r>
            <a:r>
              <a:rPr lang="en-US" dirty="0" smtClean="0"/>
              <a:t> and Blast searches can be visualized with Krona.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/>
          <a:srcRect l="432" t="17521" r="47994" b="15247"/>
          <a:stretch/>
        </p:blipFill>
        <p:spPr>
          <a:xfrm>
            <a:off x="322001" y="2606266"/>
            <a:ext cx="4038600" cy="3290748"/>
          </a:xfrm>
          <a:prstGeom prst="rect">
            <a:avLst/>
          </a:prstGeom>
        </p:spPr>
      </p:pic>
      <p:pic>
        <p:nvPicPr>
          <p:cNvPr id="5" name="Content Placeholder 6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t="17521" r="24736" b="15246"/>
          <a:stretch/>
        </p:blipFill>
        <p:spPr bwMode="auto">
          <a:xfrm>
            <a:off x="4753526" y="2606266"/>
            <a:ext cx="4038600" cy="3290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039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based contamination analyses are tricky</a:t>
            </a:r>
          </a:p>
          <a:p>
            <a:pPr lvl="1"/>
            <a:r>
              <a:rPr lang="en-US" dirty="0" smtClean="0"/>
              <a:t>Entirely dependent on your reference database</a:t>
            </a:r>
          </a:p>
          <a:p>
            <a:pPr lvl="2"/>
            <a:r>
              <a:rPr lang="en-US" dirty="0" smtClean="0"/>
              <a:t>Published contaminated sequence increases false positives</a:t>
            </a:r>
          </a:p>
          <a:p>
            <a:pPr lvl="1"/>
            <a:r>
              <a:rPr lang="en-US" dirty="0" smtClean="0"/>
              <a:t>Short k-</a:t>
            </a:r>
            <a:r>
              <a:rPr lang="en-US" dirty="0" err="1" smtClean="0"/>
              <a:t>mer</a:t>
            </a:r>
            <a:r>
              <a:rPr lang="en-US" dirty="0" smtClean="0"/>
              <a:t> matching increases alignment to multiple targets</a:t>
            </a:r>
          </a:p>
          <a:p>
            <a:pPr lvl="1"/>
            <a:r>
              <a:rPr lang="en-US" dirty="0" smtClean="0"/>
              <a:t>Unrelated organisms can contain similar strings of nucleotides</a:t>
            </a:r>
          </a:p>
        </p:txBody>
      </p:sp>
      <p:pic>
        <p:nvPicPr>
          <p:cNvPr id="7" name="Picture 6" descr="13059_2018_1554_Fig2_HTM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6" y="3066940"/>
            <a:ext cx="8559019" cy="3708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0578" y="6410894"/>
            <a:ext cx="198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Nasko</a:t>
            </a:r>
            <a:r>
              <a:rPr lang="en-US" dirty="0" smtClean="0"/>
              <a:t> et al.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7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Spike-in sequence - Control 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Spike-ins are useful for QC but are often not filtered out.</a:t>
            </a:r>
          </a:p>
          <a:p>
            <a:pPr lvl="1"/>
            <a:r>
              <a:rPr lang="en-US" dirty="0" err="1" smtClean="0"/>
              <a:t>Illumina</a:t>
            </a:r>
            <a:r>
              <a:rPr lang="en-US" dirty="0" smtClean="0"/>
              <a:t>: Modified </a:t>
            </a:r>
            <a:r>
              <a:rPr lang="en-US" dirty="0" err="1" smtClean="0"/>
              <a:t>PhiX</a:t>
            </a:r>
            <a:r>
              <a:rPr lang="en-US" dirty="0" smtClean="0"/>
              <a:t> genome.</a:t>
            </a:r>
            <a:endParaRPr lang="en-US" dirty="0"/>
          </a:p>
          <a:p>
            <a:pPr lvl="1"/>
            <a:r>
              <a:rPr lang="en-US" dirty="0" err="1" smtClean="0"/>
              <a:t>PacBio</a:t>
            </a:r>
            <a:r>
              <a:rPr lang="en-US" dirty="0" smtClean="0"/>
              <a:t> / ONT: </a:t>
            </a:r>
            <a:r>
              <a:rPr lang="en-US" dirty="0" smtClean="0"/>
              <a:t>Lambda </a:t>
            </a:r>
            <a:r>
              <a:rPr lang="en-US" dirty="0" smtClean="0"/>
              <a:t>phage.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3762"/>
            <a:ext cx="9144000" cy="1118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5" y="3639922"/>
            <a:ext cx="4000222" cy="3000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522" y="3639922"/>
            <a:ext cx="4000224" cy="3000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9558" y="2979534"/>
            <a:ext cx="4352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reads are longer than Sample reads indicating good sequencing but bad Sample DNA quality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217259" y="3796954"/>
            <a:ext cx="727551" cy="14817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32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data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64155" y="3360438"/>
            <a:ext cx="2513904" cy="8773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Trimming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8059" y="5159049"/>
            <a:ext cx="2513904" cy="8773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Alignment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91963" y="3360438"/>
            <a:ext cx="2513904" cy="8773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Deduplication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05724" y="1689130"/>
            <a:ext cx="2513904" cy="8773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Subsampling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5648" y="1689130"/>
            <a:ext cx="2513904" cy="8773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Normalization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73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Trimming 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adapter read through.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Update to date list of </a:t>
            </a:r>
            <a:r>
              <a:rPr lang="en-US" dirty="0" err="1" smtClean="0"/>
              <a:t>Illumina</a:t>
            </a:r>
            <a:r>
              <a:rPr lang="en-US" dirty="0" smtClean="0"/>
              <a:t> adapters: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https</a:t>
            </a:r>
            <a:r>
              <a:rPr lang="en-US" sz="1600" dirty="0"/>
              <a:t>://</a:t>
            </a:r>
            <a:r>
              <a:rPr lang="en-US" sz="1600" dirty="0" err="1"/>
              <a:t>support.illumina.com</a:t>
            </a:r>
            <a:r>
              <a:rPr lang="en-US" sz="1600" dirty="0"/>
              <a:t>/downloads/</a:t>
            </a:r>
            <a:r>
              <a:rPr lang="en-US" sz="1600" dirty="0" err="1"/>
              <a:t>illumina</a:t>
            </a:r>
            <a:r>
              <a:rPr lang="en-US" sz="1600" dirty="0"/>
              <a:t>-customer-sequence-</a:t>
            </a:r>
            <a:r>
              <a:rPr lang="en-US" sz="1600" dirty="0" err="1"/>
              <a:t>letter.html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8914"/>
            <a:ext cx="6193597" cy="3638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8936" r="51074"/>
          <a:stretch/>
        </p:blipFill>
        <p:spPr>
          <a:xfrm>
            <a:off x="6650797" y="3722907"/>
            <a:ext cx="2352061" cy="17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1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Trimming 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poor quality reads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97" y="1652222"/>
            <a:ext cx="5777361" cy="3991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890" y="5941497"/>
            <a:ext cx="6941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opinion: Don’t trim on quality. Let the assembler correction and </a:t>
            </a:r>
            <a:br>
              <a:rPr lang="en-US" dirty="0" smtClean="0"/>
            </a:br>
            <a:r>
              <a:rPr lang="en-US" dirty="0" smtClean="0"/>
              <a:t>consensus correction deal with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5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Trimming reads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990" b="-7990"/>
          <a:stretch>
            <a:fillRect/>
          </a:stretch>
        </p:blipFill>
        <p:spPr>
          <a:xfrm>
            <a:off x="1119665" y="1173871"/>
            <a:ext cx="6893106" cy="2477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7" y="3651653"/>
            <a:ext cx="3460659" cy="289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544" y="3651653"/>
            <a:ext cx="2144754" cy="2895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552" y="3651653"/>
            <a:ext cx="3044447" cy="28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Trimming 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tools available</a:t>
            </a:r>
          </a:p>
          <a:p>
            <a:pPr lvl="1"/>
            <a:r>
              <a:rPr lang="en-US" dirty="0" err="1" smtClean="0"/>
              <a:t>Trimmomatic</a:t>
            </a:r>
            <a:endParaRPr lang="en-US" dirty="0" smtClean="0"/>
          </a:p>
          <a:p>
            <a:pPr lvl="1"/>
            <a:r>
              <a:rPr lang="en-US" dirty="0" err="1" smtClean="0"/>
              <a:t>CutAdapt</a:t>
            </a:r>
            <a:endParaRPr lang="en-US" dirty="0" smtClean="0"/>
          </a:p>
          <a:p>
            <a:pPr lvl="1"/>
            <a:r>
              <a:rPr lang="en-US" dirty="0" err="1" smtClean="0"/>
              <a:t>AlienTrimmer</a:t>
            </a:r>
            <a:endParaRPr lang="en-US" dirty="0" smtClean="0"/>
          </a:p>
          <a:p>
            <a:pPr lvl="1"/>
            <a:r>
              <a:rPr lang="en-US" dirty="0" smtClean="0"/>
              <a:t>Sickle</a:t>
            </a:r>
          </a:p>
          <a:p>
            <a:pPr lvl="1"/>
            <a:r>
              <a:rPr lang="en-US" dirty="0" smtClean="0"/>
              <a:t>Trim Galore</a:t>
            </a:r>
          </a:p>
          <a:p>
            <a:pPr lvl="1"/>
            <a:r>
              <a:rPr lang="en-US" dirty="0" smtClean="0"/>
              <a:t>Scythe</a:t>
            </a:r>
          </a:p>
          <a:p>
            <a:pPr lvl="1"/>
            <a:r>
              <a:rPr lang="en-US" dirty="0" err="1" smtClean="0"/>
              <a:t>Prinseq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Warning:</a:t>
            </a:r>
            <a:r>
              <a:rPr lang="en-US" dirty="0"/>
              <a:t> Some assemblers expect untrimmed </a:t>
            </a:r>
            <a:r>
              <a:rPr lang="en-US" dirty="0" smtClean="0"/>
              <a:t>input.</a:t>
            </a:r>
            <a:endParaRPr lang="en-US" dirty="0"/>
          </a:p>
          <a:p>
            <a:pPr lvl="1"/>
            <a:r>
              <a:rPr lang="en-US" dirty="0" err="1"/>
              <a:t>Allpaths</a:t>
            </a:r>
            <a:r>
              <a:rPr lang="en-US" dirty="0"/>
              <a:t>-LG</a:t>
            </a:r>
          </a:p>
          <a:p>
            <a:pPr lvl="1"/>
            <a:r>
              <a:rPr lang="en-US" dirty="0"/>
              <a:t>Mira</a:t>
            </a:r>
          </a:p>
          <a:p>
            <a:pPr lvl="1"/>
            <a:r>
              <a:rPr lang="en-US" dirty="0"/>
              <a:t>Spades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7886" y="5270921"/>
            <a:ext cx="467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BBMerge</a:t>
            </a:r>
            <a:r>
              <a:rPr lang="en-US" dirty="0"/>
              <a:t> can be used to discover </a:t>
            </a:r>
            <a:r>
              <a:rPr lang="en-US" dirty="0" smtClean="0"/>
              <a:t>adapters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3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r>
              <a:rPr lang="en-US" dirty="0" smtClean="0"/>
              <a:t> - Summarizing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Designed for </a:t>
            </a:r>
            <a:r>
              <a:rPr lang="en-US" dirty="0" err="1" smtClean="0"/>
              <a:t>Illumina</a:t>
            </a:r>
            <a:r>
              <a:rPr lang="en-US" dirty="0" smtClean="0"/>
              <a:t> data.</a:t>
            </a:r>
          </a:p>
          <a:p>
            <a:r>
              <a:rPr lang="en-US" dirty="0" smtClean="0"/>
              <a:t>What does it tell you?</a:t>
            </a:r>
          </a:p>
          <a:p>
            <a:pPr lvl="1"/>
            <a:r>
              <a:rPr lang="en-US" dirty="0" smtClean="0"/>
              <a:t>Total read pairs</a:t>
            </a:r>
          </a:p>
          <a:p>
            <a:pPr lvl="1"/>
            <a:r>
              <a:rPr lang="en-US" dirty="0" smtClean="0"/>
              <a:t>Sequence length</a:t>
            </a:r>
          </a:p>
          <a:p>
            <a:pPr lvl="1"/>
            <a:r>
              <a:rPr lang="en-US" dirty="0" smtClean="0"/>
              <a:t>Quality Score Encoding</a:t>
            </a:r>
          </a:p>
          <a:p>
            <a:pPr lvl="1"/>
            <a:r>
              <a:rPr lang="en-US" dirty="0" smtClean="0"/>
              <a:t>Average GC%</a:t>
            </a:r>
          </a:p>
          <a:p>
            <a:pPr lvl="1"/>
            <a:r>
              <a:rPr lang="en-US" dirty="0" smtClean="0"/>
              <a:t>Base quality along the read</a:t>
            </a:r>
          </a:p>
          <a:p>
            <a:pPr lvl="1"/>
            <a:r>
              <a:rPr lang="en-US" dirty="0" smtClean="0"/>
              <a:t>Nucleotide % along the read</a:t>
            </a:r>
          </a:p>
          <a:p>
            <a:pPr lvl="1"/>
            <a:r>
              <a:rPr lang="en-US" dirty="0" smtClean="0"/>
              <a:t>Sequence GC content</a:t>
            </a:r>
          </a:p>
          <a:p>
            <a:pPr lvl="1"/>
            <a:r>
              <a:rPr lang="en-US" dirty="0" smtClean="0"/>
              <a:t>Duplication %</a:t>
            </a:r>
          </a:p>
          <a:p>
            <a:pPr lvl="1"/>
            <a:r>
              <a:rPr lang="en-US" dirty="0" smtClean="0"/>
              <a:t>Adapter content</a:t>
            </a:r>
          </a:p>
          <a:p>
            <a:pPr lvl="1"/>
            <a:endParaRPr lang="en-US" dirty="0"/>
          </a:p>
          <a:p>
            <a:r>
              <a:rPr lang="en-US" dirty="0" smtClean="0"/>
              <a:t>Look at </a:t>
            </a:r>
            <a:r>
              <a:rPr lang="en-US" dirty="0" err="1" smtClean="0"/>
              <a:t>MultiQC</a:t>
            </a:r>
            <a:r>
              <a:rPr lang="en-US" dirty="0" smtClean="0"/>
              <a:t> for multiple </a:t>
            </a:r>
            <a:br>
              <a:rPr lang="en-US" dirty="0" smtClean="0"/>
            </a:br>
            <a:r>
              <a:rPr lang="en-US" dirty="0" smtClean="0"/>
              <a:t>samples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62" t="24367" r="42581" b="43785"/>
          <a:stretch/>
        </p:blipFill>
        <p:spPr>
          <a:xfrm>
            <a:off x="4397676" y="1409643"/>
            <a:ext cx="2160301" cy="130000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l="18452" t="19231" r="14260" b="14019"/>
          <a:stretch/>
        </p:blipFill>
        <p:spPr>
          <a:xfrm>
            <a:off x="6557978" y="1409643"/>
            <a:ext cx="2293768" cy="142193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l="18946" t="21224" r="13278" b="13095"/>
          <a:stretch/>
        </p:blipFill>
        <p:spPr>
          <a:xfrm>
            <a:off x="4397677" y="2831581"/>
            <a:ext cx="2160301" cy="130842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/>
          <a:srcRect l="18787" t="21988" r="25847" b="12841"/>
          <a:stretch/>
        </p:blipFill>
        <p:spPr>
          <a:xfrm>
            <a:off x="6437832" y="2831581"/>
            <a:ext cx="2293768" cy="1308429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/>
          <a:srcRect l="18946" t="21479" r="26643" b="12841"/>
          <a:stretch/>
        </p:blipFill>
        <p:spPr>
          <a:xfrm>
            <a:off x="4397677" y="4140010"/>
            <a:ext cx="2031416" cy="153256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7"/>
          <a:srcRect l="16535" t="18464" r="24489" b="12485"/>
          <a:stretch/>
        </p:blipFill>
        <p:spPr>
          <a:xfrm>
            <a:off x="6437832" y="4140010"/>
            <a:ext cx="2298504" cy="15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2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Trimming reads</a:t>
            </a:r>
            <a:endParaRPr lang="en-US" dirty="0"/>
          </a:p>
        </p:txBody>
      </p:sp>
      <p:pic>
        <p:nvPicPr>
          <p:cNvPr id="14" name="Content Placeholder 13" descr="adapters_in_seq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r="8293"/>
          <a:stretch>
            <a:fillRect/>
          </a:stretch>
        </p:blipFill>
        <p:spPr>
          <a:xfrm>
            <a:off x="307975" y="1173163"/>
            <a:ext cx="8543925" cy="4953000"/>
          </a:xfrm>
        </p:spPr>
      </p:pic>
      <p:sp>
        <p:nvSpPr>
          <p:cNvPr id="16" name="TextBox 15"/>
          <p:cNvSpPr txBox="1"/>
          <p:nvPr/>
        </p:nvSpPr>
        <p:spPr>
          <a:xfrm>
            <a:off x="307885" y="6126163"/>
            <a:ext cx="847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Highlighted primer sequence shows the start of adapters in </a:t>
            </a:r>
            <a:r>
              <a:rPr lang="en-US" dirty="0" err="1" smtClean="0"/>
              <a:t>Illumina</a:t>
            </a:r>
            <a:r>
              <a:rPr lang="en-US" dirty="0" smtClean="0"/>
              <a:t> paired reads and the symmetric nature of the pattern (check you’re trimming correct adapter).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1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Trimming reads</a:t>
            </a:r>
            <a:endParaRPr lang="en-US" dirty="0"/>
          </a:p>
        </p:txBody>
      </p:sp>
      <p:pic>
        <p:nvPicPr>
          <p:cNvPr id="4" name="Content Placeholder 3" descr="PacBio_adaptermisindenfica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6" r="-17116"/>
          <a:stretch>
            <a:fillRect/>
          </a:stretch>
        </p:blipFill>
        <p:spPr>
          <a:xfrm>
            <a:off x="307885" y="1905707"/>
            <a:ext cx="8543861" cy="4952293"/>
          </a:xfrm>
        </p:spPr>
      </p:pic>
      <p:sp>
        <p:nvSpPr>
          <p:cNvPr id="5" name="TextBox 4"/>
          <p:cNvSpPr txBox="1"/>
          <p:nvPr/>
        </p:nvSpPr>
        <p:spPr>
          <a:xfrm>
            <a:off x="307885" y="1155592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SMRTbell</a:t>
            </a:r>
            <a:r>
              <a:rPr lang="en-US" dirty="0" smtClean="0"/>
              <a:t> adapter: </a:t>
            </a:r>
          </a:p>
          <a:p>
            <a:r>
              <a:rPr lang="en-US" dirty="0" smtClean="0"/>
              <a:t>ATCTCTCTCTTTTCCTCCTCCTCCGTTGTTGTTGTTGAGAGAGAT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Duplication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 do duplicates arise?</a:t>
            </a:r>
          </a:p>
          <a:p>
            <a:pPr lvl="1"/>
            <a:r>
              <a:rPr lang="en-US" dirty="0" smtClean="0"/>
              <a:t>Optical duplicates (amplified cluster mistaken for multiple clusters)</a:t>
            </a:r>
          </a:p>
          <a:p>
            <a:pPr lvl="1"/>
            <a:r>
              <a:rPr lang="en-US" dirty="0" smtClean="0"/>
              <a:t>PCR duplicates </a:t>
            </a:r>
          </a:p>
          <a:p>
            <a:pPr lvl="1"/>
            <a:endParaRPr lang="en-US" dirty="0"/>
          </a:p>
          <a:p>
            <a:r>
              <a:rPr lang="en-US" dirty="0" smtClean="0"/>
              <a:t>Why are duplicates bad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Often indicates library preparation error</a:t>
            </a:r>
            <a:endParaRPr lang="en-US" dirty="0" smtClean="0"/>
          </a:p>
          <a:p>
            <a:pPr lvl="1"/>
            <a:r>
              <a:rPr lang="en-US" dirty="0"/>
              <a:t>Poor overlap information</a:t>
            </a:r>
          </a:p>
          <a:p>
            <a:pPr lvl="1"/>
            <a:r>
              <a:rPr lang="en-US" dirty="0" smtClean="0"/>
              <a:t>Increased complexity, computation time, and resources</a:t>
            </a:r>
          </a:p>
          <a:p>
            <a:pPr lvl="1"/>
            <a:endParaRPr lang="en-US" dirty="0"/>
          </a:p>
          <a:p>
            <a:r>
              <a:rPr lang="en-US" dirty="0" smtClean="0"/>
              <a:t>How to remove duplicates:</a:t>
            </a:r>
          </a:p>
          <a:p>
            <a:pPr lvl="1"/>
            <a:r>
              <a:rPr lang="en-US" dirty="0" err="1" smtClean="0"/>
              <a:t>Prinseq</a:t>
            </a:r>
            <a:endParaRPr lang="en-US" dirty="0" smtClean="0"/>
          </a:p>
          <a:p>
            <a:pPr lvl="1"/>
            <a:r>
              <a:rPr lang="en-US" dirty="0" err="1" smtClean="0"/>
              <a:t>FastUniq</a:t>
            </a:r>
            <a:endParaRPr lang="en-US" dirty="0"/>
          </a:p>
          <a:p>
            <a:pPr lvl="1"/>
            <a:r>
              <a:rPr lang="en-US" dirty="0" err="1" smtClean="0"/>
              <a:t>ParDRe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7692" y="42018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0092" y="43542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50637" y="45066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4892" y="46590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7292" y="48114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9692" y="49638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74042" y="51162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74587" y="52686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8747" y="54210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69292" y="55734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69837" y="57258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74092" y="58782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88442" y="6030664"/>
            <a:ext cx="2954417" cy="1336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88888" y="4351596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66285" y="4798092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11318" y="5426388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07608" y="6001212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24857" y="4490628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60534" y="5132292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43368" y="4651044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95127" y="5252604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85032" y="5854164"/>
            <a:ext cx="160421" cy="1524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2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based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Contaminants identified from Blast, Kraken, </a:t>
            </a:r>
            <a:r>
              <a:rPr lang="en-US" dirty="0" err="1" smtClean="0"/>
              <a:t>Kaiju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 imply available references.</a:t>
            </a:r>
          </a:p>
          <a:p>
            <a:endParaRPr lang="en-US" dirty="0"/>
          </a:p>
          <a:p>
            <a:r>
              <a:rPr lang="en-US" dirty="0" smtClean="0"/>
              <a:t>Reads can be aligned to these sequences.</a:t>
            </a:r>
          </a:p>
          <a:p>
            <a:endParaRPr lang="en-US" dirty="0"/>
          </a:p>
          <a:p>
            <a:r>
              <a:rPr lang="en-US" dirty="0" smtClean="0"/>
              <a:t>Filter out reads that align uniquely to those sequences.</a:t>
            </a:r>
          </a:p>
          <a:p>
            <a:pPr lvl="1"/>
            <a:r>
              <a:rPr lang="en-US" dirty="0" smtClean="0"/>
              <a:t>This can still over-filter.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Alternatively, filter contaminants after assembly.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29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r>
              <a:rPr lang="en-US" dirty="0" smtClean="0"/>
              <a:t> / </a:t>
            </a:r>
            <a:r>
              <a:rPr lang="en-US" dirty="0" err="1" smtClean="0"/>
              <a:t>NanoPlot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iagnostic </a:t>
            </a:r>
            <a:r>
              <a:rPr lang="en-US" dirty="0" smtClean="0"/>
              <a:t>plots</a:t>
            </a:r>
          </a:p>
          <a:p>
            <a:pPr lvl="1"/>
            <a:endParaRPr lang="en-US" dirty="0"/>
          </a:p>
          <a:p>
            <a:r>
              <a:rPr lang="en-US" dirty="0" smtClean="0"/>
              <a:t>Trim adapter sequence.</a:t>
            </a:r>
          </a:p>
          <a:p>
            <a:endParaRPr lang="en-US" dirty="0"/>
          </a:p>
          <a:p>
            <a:r>
              <a:rPr lang="en-US" dirty="0" smtClean="0"/>
              <a:t>Remove duplicates from heavily duplicated data. </a:t>
            </a:r>
          </a:p>
          <a:p>
            <a:endParaRPr lang="en-US" dirty="0"/>
          </a:p>
          <a:p>
            <a:r>
              <a:rPr lang="en-US" dirty="0" smtClean="0"/>
              <a:t>Treat </a:t>
            </a:r>
            <a:r>
              <a:rPr lang="en-US" dirty="0" smtClean="0"/>
              <a:t>early contamination </a:t>
            </a:r>
            <a:r>
              <a:rPr lang="en-US" dirty="0" smtClean="0"/>
              <a:t>analyses as suggestive.</a:t>
            </a:r>
          </a:p>
          <a:p>
            <a:endParaRPr lang="en-US" dirty="0"/>
          </a:p>
          <a:p>
            <a:r>
              <a:rPr lang="en-US" dirty="0" smtClean="0"/>
              <a:t>Remove heavy contamination.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1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62" t="24367" r="42581" b="43785"/>
          <a:stretch/>
        </p:blipFill>
        <p:spPr>
          <a:xfrm>
            <a:off x="457200" y="1565963"/>
            <a:ext cx="8398131" cy="45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3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 smtClean="0"/>
              <a:t>FastQC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52" t="19231" r="14260" b="14019"/>
          <a:stretch/>
        </p:blipFill>
        <p:spPr>
          <a:xfrm>
            <a:off x="307885" y="1324492"/>
            <a:ext cx="8426815" cy="5223899"/>
          </a:xfrm>
        </p:spPr>
      </p:pic>
    </p:spTree>
    <p:extLst>
      <p:ext uri="{BB962C8B-B14F-4D97-AF65-F5344CB8AC3E}">
        <p14:creationId xmlns:p14="http://schemas.microsoft.com/office/powerpoint/2010/main" val="281131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err="1" smtClean="0"/>
              <a:t>FastQC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52" t="19231" r="14260" b="14019"/>
          <a:stretch/>
        </p:blipFill>
        <p:spPr>
          <a:xfrm>
            <a:off x="307885" y="1324492"/>
            <a:ext cx="8426815" cy="5223899"/>
          </a:xfrm>
        </p:spPr>
      </p:pic>
      <p:sp>
        <p:nvSpPr>
          <p:cNvPr id="3" name="TextBox 2"/>
          <p:cNvSpPr txBox="1"/>
          <p:nvPr/>
        </p:nvSpPr>
        <p:spPr>
          <a:xfrm>
            <a:off x="1057090" y="4034519"/>
            <a:ext cx="351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Q(20) =&gt; Error probability = 0.01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7090" y="2751068"/>
            <a:ext cx="364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Q(30) =&gt; Error probability = 0.001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7090" y="1139826"/>
            <a:ext cx="377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Q(40) =&gt; Error probability = 0.0001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767047" y="3849853"/>
            <a:ext cx="22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Phred</a:t>
            </a:r>
            <a:r>
              <a:rPr lang="en-US" dirty="0" smtClean="0"/>
              <a:t> Quality Score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83446" y="155404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line = mean quality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52476" y="4867696"/>
            <a:ext cx="3858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Normal: Quality tends to degrade</a:t>
            </a:r>
          </a:p>
          <a:p>
            <a:r>
              <a:rPr lang="en-US" dirty="0"/>
              <a:t> </a:t>
            </a:r>
            <a:r>
              <a:rPr lang="en-US" dirty="0" smtClean="0"/>
              <a:t>near end of read. </a:t>
            </a:r>
          </a:p>
          <a:p>
            <a:r>
              <a:rPr lang="en-US" dirty="0"/>
              <a:t>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read pair file often has slightly</a:t>
            </a:r>
          </a:p>
          <a:p>
            <a:r>
              <a:rPr lang="en-US" dirty="0" smtClean="0"/>
              <a:t> better scores than 2</a:t>
            </a:r>
            <a:r>
              <a:rPr lang="en-US" baseline="30000" dirty="0" smtClean="0"/>
              <a:t>nd</a:t>
            </a:r>
            <a:r>
              <a:rPr lang="en-US" dirty="0" smtClean="0"/>
              <a:t> read pair file.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043689" y="3563238"/>
            <a:ext cx="1138667" cy="1328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8398487" y="2076805"/>
            <a:ext cx="90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br>
              <a:rPr lang="en-US" dirty="0" smtClean="0"/>
            </a:b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060466" y="3296121"/>
            <a:ext cx="1416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Reasonable</a:t>
            </a:r>
            <a:br>
              <a:rPr lang="en-US" dirty="0" smtClean="0"/>
            </a:br>
            <a:r>
              <a:rPr lang="en-US" dirty="0" smtClean="0"/>
              <a:t>Quality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398487" y="4836515"/>
            <a:ext cx="90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  <a:br>
              <a:rPr lang="en-US" dirty="0" smtClean="0"/>
            </a:b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14" name="Right Brace 13"/>
          <p:cNvSpPr/>
          <p:nvPr/>
        </p:nvSpPr>
        <p:spPr>
          <a:xfrm>
            <a:off x="8325747" y="2073094"/>
            <a:ext cx="219175" cy="103270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8325747" y="3134999"/>
            <a:ext cx="219175" cy="91411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8340345" y="4078316"/>
            <a:ext cx="219175" cy="203350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66052" y="6363725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4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48" b="105"/>
          <a:stretch/>
        </p:blipFill>
        <p:spPr>
          <a:xfrm>
            <a:off x="457200" y="1323474"/>
            <a:ext cx="8229600" cy="5066631"/>
          </a:xfrm>
        </p:spPr>
      </p:pic>
      <p:sp>
        <p:nvSpPr>
          <p:cNvPr id="3" name="TextBox 2"/>
          <p:cNvSpPr txBox="1"/>
          <p:nvPr/>
        </p:nvSpPr>
        <p:spPr>
          <a:xfrm>
            <a:off x="6844632" y="6352492"/>
            <a:ext cx="142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PacBio</a:t>
            </a:r>
            <a:r>
              <a:rPr lang="en-US" dirty="0" smtClean="0"/>
              <a:t>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9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46" t="21224" r="13278" b="13095"/>
          <a:stretch/>
        </p:blipFill>
        <p:spPr>
          <a:xfrm>
            <a:off x="422298" y="1417638"/>
            <a:ext cx="8295981" cy="5024626"/>
          </a:xfrm>
        </p:spPr>
      </p:pic>
    </p:spTree>
    <p:extLst>
      <p:ext uri="{BB962C8B-B14F-4D97-AF65-F5344CB8AC3E}">
        <p14:creationId xmlns:p14="http://schemas.microsoft.com/office/powerpoint/2010/main" val="7294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FastQC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46" t="21224" r="13278" b="13095"/>
          <a:stretch/>
        </p:blipFill>
        <p:spPr>
          <a:xfrm>
            <a:off x="422298" y="1417638"/>
            <a:ext cx="8295981" cy="5024626"/>
          </a:xfrm>
        </p:spPr>
      </p:pic>
      <p:sp>
        <p:nvSpPr>
          <p:cNvPr id="3" name="Oval 2"/>
          <p:cNvSpPr/>
          <p:nvPr/>
        </p:nvSpPr>
        <p:spPr>
          <a:xfrm>
            <a:off x="846700" y="4408975"/>
            <a:ext cx="1124068" cy="1430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2462" y="2905252"/>
            <a:ext cx="5803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Result: First few bases are not quite uniform.</a:t>
            </a:r>
          </a:p>
          <a:p>
            <a:r>
              <a:rPr lang="en-US" dirty="0"/>
              <a:t> </a:t>
            </a:r>
            <a:r>
              <a:rPr lang="en-US" dirty="0" smtClean="0"/>
              <a:t>Caused by </a:t>
            </a:r>
            <a:r>
              <a:rPr lang="en-US" dirty="0" err="1" smtClean="0"/>
              <a:t>Illumina</a:t>
            </a:r>
            <a:r>
              <a:rPr lang="en-US" dirty="0" smtClean="0"/>
              <a:t> primers. Results in minor fragment </a:t>
            </a:r>
          </a:p>
          <a:p>
            <a:r>
              <a:rPr lang="en-US" dirty="0"/>
              <a:t> </a:t>
            </a:r>
            <a:r>
              <a:rPr lang="en-US" dirty="0" smtClean="0"/>
              <a:t>selection bias. </a:t>
            </a:r>
          </a:p>
          <a:p>
            <a:r>
              <a:rPr lang="en-US" dirty="0" smtClean="0"/>
              <a:t>Note: Trimming bases hides the bias. It does not fix it.</a:t>
            </a:r>
            <a:endParaRPr lang="en-US" dirty="0"/>
          </a:p>
        </p:txBody>
      </p:sp>
      <p:cxnSp>
        <p:nvCxnSpPr>
          <p:cNvPr id="7" name="Straight Arrow Connector 6"/>
          <p:cNvCxnSpPr>
            <a:endCxn id="3" idx="7"/>
          </p:cNvCxnSpPr>
          <p:nvPr/>
        </p:nvCxnSpPr>
        <p:spPr>
          <a:xfrm flipH="1">
            <a:off x="1806152" y="4105581"/>
            <a:ext cx="456582" cy="5129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26221" y="5455771"/>
            <a:ext cx="482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Expected: Uniform distribution at half of GC%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26185" y="5270332"/>
            <a:ext cx="0" cy="3211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26221" y="4360846"/>
            <a:ext cx="474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Expected: Uniform distribution at half of AT%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11587" y="4618500"/>
            <a:ext cx="0" cy="257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5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ciLifeLab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SciLifeLab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-tema">
  <a:themeElements>
    <a:clrScheme name="SciLifeLab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98C000"/>
      </a:accent1>
      <a:accent2>
        <a:srgbClr val="009AC5"/>
      </a:accent2>
      <a:accent3>
        <a:srgbClr val="EE79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SciLifeLab.thmx</Template>
  <TotalTime>163312</TotalTime>
  <Words>760</Words>
  <Application>Microsoft Macintosh PowerPoint</Application>
  <PresentationFormat>On-screen Show (4:3)</PresentationFormat>
  <Paragraphs>201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SciLifeLab</vt:lpstr>
      <vt:lpstr>1_Office-tema</vt:lpstr>
      <vt:lpstr>2_Office-tema</vt:lpstr>
      <vt:lpstr>3_Office-tema</vt:lpstr>
      <vt:lpstr>1_SciLifeLab</vt:lpstr>
      <vt:lpstr>4_Office-tema</vt:lpstr>
      <vt:lpstr>5_Office-tema</vt:lpstr>
      <vt:lpstr>6_Office-tema</vt:lpstr>
      <vt:lpstr>Sequence Quality Assessment</vt:lpstr>
      <vt:lpstr>NanoPlot - Summarizing data</vt:lpstr>
      <vt:lpstr>FastQC - Summarizing data</vt:lpstr>
      <vt:lpstr>FastQC</vt:lpstr>
      <vt:lpstr>FastQC </vt:lpstr>
      <vt:lpstr>FastQC </vt:lpstr>
      <vt:lpstr>FastQC</vt:lpstr>
      <vt:lpstr>FastQC</vt:lpstr>
      <vt:lpstr>FastQC</vt:lpstr>
      <vt:lpstr>FastQC</vt:lpstr>
      <vt:lpstr>FastQC</vt:lpstr>
      <vt:lpstr>FastQC</vt:lpstr>
      <vt:lpstr>FastQC</vt:lpstr>
      <vt:lpstr>FastQC</vt:lpstr>
      <vt:lpstr>FastQC</vt:lpstr>
      <vt:lpstr>FastQC</vt:lpstr>
      <vt:lpstr>FastQC</vt:lpstr>
      <vt:lpstr>FastQC</vt:lpstr>
      <vt:lpstr>FastQC</vt:lpstr>
      <vt:lpstr>Contamination</vt:lpstr>
      <vt:lpstr>Contamination - FastQ Screen</vt:lpstr>
      <vt:lpstr>Contamination Analyses</vt:lpstr>
      <vt:lpstr>Contamination Analyses</vt:lpstr>
      <vt:lpstr>Spike-in sequence - Control reads</vt:lpstr>
      <vt:lpstr>Filtering data</vt:lpstr>
      <vt:lpstr>Trimming reads</vt:lpstr>
      <vt:lpstr>Trimming reads</vt:lpstr>
      <vt:lpstr>Trimming reads</vt:lpstr>
      <vt:lpstr>Trimming reads</vt:lpstr>
      <vt:lpstr>Trimming reads</vt:lpstr>
      <vt:lpstr>Trimming reads</vt:lpstr>
      <vt:lpstr>Duplication Removal</vt:lpstr>
      <vt:lpstr>Reference based filtering</vt:lpstr>
      <vt:lpstr>Summary</vt:lpstr>
    </vt:vector>
  </TitlesOfParts>
  <Company>BILS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Assessment of sequencing data</dc:title>
  <dc:creator>Mahesh Panchal</dc:creator>
  <cp:lastModifiedBy>Mahesh Panchal</cp:lastModifiedBy>
  <cp:revision>408</cp:revision>
  <dcterms:created xsi:type="dcterms:W3CDTF">2016-08-17T14:19:15Z</dcterms:created>
  <dcterms:modified xsi:type="dcterms:W3CDTF">2018-11-18T22:44:44Z</dcterms:modified>
</cp:coreProperties>
</file>