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  <p:sldMasterId id="2147483669" r:id="rId3"/>
    <p:sldMasterId id="2147483671" r:id="rId4"/>
    <p:sldMasterId id="2147483680" r:id="rId5"/>
    <p:sldMasterId id="2147483686" r:id="rId6"/>
    <p:sldMasterId id="2147483689" r:id="rId7"/>
    <p:sldMasterId id="2147483691" r:id="rId8"/>
    <p:sldMasterId id="2147483694" r:id="rId9"/>
    <p:sldMasterId id="2147483700" r:id="rId10"/>
    <p:sldMasterId id="2147483706" r:id="rId11"/>
  </p:sldMasterIdLst>
  <p:sldIdLst>
    <p:sldId id="338" r:id="rId12"/>
    <p:sldId id="340" r:id="rId13"/>
    <p:sldId id="342" r:id="rId14"/>
    <p:sldId id="343" r:id="rId15"/>
    <p:sldId id="341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3" r:id="rId25"/>
    <p:sldId id="352" r:id="rId26"/>
    <p:sldId id="354" r:id="rId27"/>
    <p:sldId id="339" r:id="rId28"/>
    <p:sldId id="355" r:id="rId29"/>
    <p:sldId id="35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07885" y="202060"/>
            <a:ext cx="6212889" cy="11931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200"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307975" y="1808163"/>
            <a:ext cx="6213475" cy="2520950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616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7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07885" y="202060"/>
            <a:ext cx="6212889" cy="11931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200"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307975" y="1808163"/>
            <a:ext cx="6213475" cy="2520950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616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7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0211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43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9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69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57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8324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54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80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96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64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1129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50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7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32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8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theme" Target="../theme/theme10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theme" Target="../theme/theme1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2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7" Type="http://schemas.openxmlformats.org/officeDocument/2006/relationships/image" Target="../media/image2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theme" Target="../theme/theme9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Rak 10"/>
          <p:cNvCxnSpPr/>
          <p:nvPr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Rak 10"/>
          <p:cNvCxnSpPr/>
          <p:nvPr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Rak 10"/>
          <p:cNvCxnSpPr/>
          <p:nvPr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2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/>
              <a:pPr/>
              <a:t>18-11-12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4" r:id="rId3"/>
    <p:sldLayoutId id="2147483675" r:id="rId4"/>
    <p:sldLayoutId id="2147483676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-38266"/>
            <a:ext cx="9144000" cy="6896265"/>
          </a:xfrm>
          <a:prstGeom prst="rect">
            <a:avLst/>
          </a:prstGeom>
          <a:solidFill>
            <a:srgbClr val="88C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/>
          <p:cNvCxnSpPr/>
          <p:nvPr/>
        </p:nvCxnSpPr>
        <p:spPr>
          <a:xfrm>
            <a:off x="307886" y="1521741"/>
            <a:ext cx="8543861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7" name="Bildobjekt 16" descr="SciLifeLab_logoty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31" y="233737"/>
            <a:ext cx="1799215" cy="581421"/>
          </a:xfrm>
          <a:prstGeom prst="rect">
            <a:avLst/>
          </a:prstGeom>
        </p:spPr>
      </p:pic>
      <p:pic>
        <p:nvPicPr>
          <p:cNvPr id="19" name="Bildobjekt 18" descr="pattern_DNA.png"/>
          <p:cNvPicPr>
            <a:picLocks noChangeAspect="1"/>
          </p:cNvPicPr>
          <p:nvPr/>
        </p:nvPicPr>
        <p:blipFill>
          <a:blip r:embed="rId4"/>
          <a:srcRect l="16309" r="52907" b="38300"/>
          <a:stretch>
            <a:fillRect/>
          </a:stretch>
        </p:blipFill>
        <p:spPr>
          <a:xfrm>
            <a:off x="0" y="2262966"/>
            <a:ext cx="9144000" cy="4595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5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  <p:sldLayoutId id="214748367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B9720D4-D7AF-7847-888A-53A6BBEAF218}" type="datetimeFigureOut">
              <a:rPr lang="en-US" smtClean="0"/>
              <a:t>18-11-12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Rak 10"/>
          <p:cNvCxnSpPr/>
          <p:nvPr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/>
              <a:pPr/>
              <a:t>18-11-12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-38266"/>
            <a:ext cx="9144000" cy="6896265"/>
          </a:xfrm>
          <a:prstGeom prst="rect">
            <a:avLst/>
          </a:prstGeom>
          <a:solidFill>
            <a:srgbClr val="88C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/>
          <p:cNvCxnSpPr/>
          <p:nvPr/>
        </p:nvCxnSpPr>
        <p:spPr>
          <a:xfrm>
            <a:off x="307886" y="1521741"/>
            <a:ext cx="8543861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7" name="Bildobjekt 16" descr="SciLifeLab_logoty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31" y="233737"/>
            <a:ext cx="1799215" cy="581421"/>
          </a:xfrm>
          <a:prstGeom prst="rect">
            <a:avLst/>
          </a:prstGeom>
        </p:spPr>
      </p:pic>
      <p:pic>
        <p:nvPicPr>
          <p:cNvPr id="19" name="Bildobjekt 18" descr="pattern_DNA.png"/>
          <p:cNvPicPr>
            <a:picLocks noChangeAspect="1"/>
          </p:cNvPicPr>
          <p:nvPr/>
        </p:nvPicPr>
        <p:blipFill>
          <a:blip r:embed="rId4"/>
          <a:srcRect l="16309" r="52907" b="38300"/>
          <a:stretch>
            <a:fillRect/>
          </a:stretch>
        </p:blipFill>
        <p:spPr>
          <a:xfrm>
            <a:off x="0" y="2262966"/>
            <a:ext cx="9144000" cy="4595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5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Rak 10"/>
          <p:cNvCxnSpPr/>
          <p:nvPr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9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309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De novo</a:t>
            </a:r>
            <a:br>
              <a:rPr lang="en-US" sz="4400" dirty="0" smtClean="0"/>
            </a:br>
            <a:r>
              <a:rPr lang="en-US" sz="4400" dirty="0" smtClean="0"/>
              <a:t>assembler principles</a:t>
            </a:r>
            <a:endParaRPr lang="en-US" sz="4400" dirty="0"/>
          </a:p>
        </p:txBody>
      </p:sp>
      <p:pic>
        <p:nvPicPr>
          <p:cNvPr id="4" name="Picture 3" descr="logga blå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8" y="363292"/>
            <a:ext cx="1808029" cy="935708"/>
          </a:xfrm>
          <a:prstGeom prst="rect">
            <a:avLst/>
          </a:prstGeom>
        </p:spPr>
      </p:pic>
      <p:pic>
        <p:nvPicPr>
          <p:cNvPr id="5" name="Picture 4" descr="Excelerat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48" y="5590399"/>
            <a:ext cx="2706624" cy="1066800"/>
          </a:xfrm>
          <a:prstGeom prst="rect">
            <a:avLst/>
          </a:prstGeom>
        </p:spPr>
      </p:pic>
      <p:pic>
        <p:nvPicPr>
          <p:cNvPr id="6" name="Picture 5" descr="Elixir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4" y="5596023"/>
            <a:ext cx="1409700" cy="10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9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assembly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novo assemblers - simplification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4439" b="32035"/>
          <a:stretch/>
        </p:blipFill>
        <p:spPr>
          <a:xfrm>
            <a:off x="474818" y="1988840"/>
            <a:ext cx="8190963" cy="392852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104109" y="1951184"/>
            <a:ext cx="1987327" cy="346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31260" y="6475158"/>
            <a:ext cx="241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Flicek</a:t>
            </a:r>
            <a:r>
              <a:rPr lang="en-US" dirty="0" smtClean="0"/>
              <a:t> &amp; Birney. 2009.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5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assembly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novo assemblers - path finding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04109" y="1951184"/>
            <a:ext cx="1987327" cy="346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592069"/>
            <a:ext cx="5105400" cy="466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3908" y="6127805"/>
            <a:ext cx="226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- x - b - x - c - x - d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7892" y="6126163"/>
            <a:ext cx="226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- x - c - x - d - x - 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9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assembly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novo assemblers - path finding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04109" y="1951184"/>
            <a:ext cx="1987327" cy="346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5826"/>
          <a:stretch/>
        </p:blipFill>
        <p:spPr>
          <a:xfrm>
            <a:off x="657350" y="1540137"/>
            <a:ext cx="7949567" cy="5273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0050" y="1139311"/>
            <a:ext cx="182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Wick et al.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5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assembly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novo assemblers - consensus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04109" y="1843104"/>
            <a:ext cx="1987327" cy="346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0396" y="1852586"/>
            <a:ext cx="186440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TGACTTAT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16519" y="1848852"/>
            <a:ext cx="275260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TGATTGACGTGA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9702" y="1843104"/>
            <a:ext cx="186440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GTTACTTAT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3" idx="3"/>
            <a:endCxn id="9" idx="1"/>
          </p:cNvCxnSpPr>
          <p:nvPr/>
        </p:nvCxnSpPr>
        <p:spPr>
          <a:xfrm flipV="1">
            <a:off x="2904803" y="2027770"/>
            <a:ext cx="334899" cy="9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3"/>
            <a:endCxn id="8" idx="1"/>
          </p:cNvCxnSpPr>
          <p:nvPr/>
        </p:nvCxnSpPr>
        <p:spPr>
          <a:xfrm>
            <a:off x="5104109" y="2027770"/>
            <a:ext cx="412410" cy="5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7653" y="2856854"/>
            <a:ext cx="64623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TGACTTATGTTACTTATTGATTGACGTGA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040396" y="3742262"/>
            <a:ext cx="7228726" cy="4053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0396" y="4563423"/>
            <a:ext cx="186440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TGACTTAT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16519" y="4141132"/>
            <a:ext cx="275260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TGATTGACGTGA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39702" y="4553941"/>
            <a:ext cx="186440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GTTACTTAT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904803" y="4738607"/>
            <a:ext cx="334899" cy="9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3"/>
            <a:endCxn id="19" idx="1"/>
          </p:cNvCxnSpPr>
          <p:nvPr/>
        </p:nvCxnSpPr>
        <p:spPr>
          <a:xfrm flipV="1">
            <a:off x="5104109" y="4325798"/>
            <a:ext cx="412410" cy="412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40396" y="5764559"/>
            <a:ext cx="37664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TGACTTATGTTACTTAT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20287" y="4971418"/>
            <a:ext cx="275260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TGATTGACGTGA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0" idx="3"/>
            <a:endCxn id="25" idx="1"/>
          </p:cNvCxnSpPr>
          <p:nvPr/>
        </p:nvCxnSpPr>
        <p:spPr>
          <a:xfrm>
            <a:off x="5104109" y="4738607"/>
            <a:ext cx="416178" cy="4174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47384" y="5930167"/>
            <a:ext cx="275260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TGATTGACGTGA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94781" y="6410809"/>
            <a:ext cx="275260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TGATTGACGTGA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2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assembly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91754" y="2012985"/>
            <a:ext cx="3242793" cy="923330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Contigs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702036" y="1364506"/>
            <a:ext cx="3242793" cy="923330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Scaffolds</a:t>
            </a:r>
          </a:p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151691" y="3141893"/>
            <a:ext cx="3242793" cy="923330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Gap filling</a:t>
            </a:r>
          </a:p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702036" y="4824523"/>
            <a:ext cx="3242793" cy="923330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Corrections</a:t>
            </a:r>
          </a:p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91754" y="4134236"/>
            <a:ext cx="3242793" cy="923330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Polishing</a:t>
            </a:r>
          </a:p>
          <a:p>
            <a:pPr algn="ctr"/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3134700" y="1540137"/>
            <a:ext cx="1378187" cy="2431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499097" y="2458815"/>
            <a:ext cx="297256" cy="5809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6499097" y="4134236"/>
            <a:ext cx="297256" cy="580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3134700" y="5214850"/>
            <a:ext cx="1378187" cy="3512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5335" y="1179840"/>
            <a:ext cx="182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02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assembly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Scaffolding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7235" y="3399950"/>
            <a:ext cx="29995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94984" y="3399950"/>
            <a:ext cx="29995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858638" y="4174582"/>
            <a:ext cx="4016728" cy="67550"/>
            <a:chOff x="2337513" y="4593391"/>
            <a:chExt cx="4016728" cy="67550"/>
          </a:xfrm>
        </p:grpSpPr>
        <p:sp>
          <p:nvSpPr>
            <p:cNvPr id="16" name="Rectangle 15"/>
            <p:cNvSpPr/>
            <p:nvPr/>
          </p:nvSpPr>
          <p:spPr>
            <a:xfrm>
              <a:off x="2337513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70566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6" idx="3"/>
              <a:endCxn id="18" idx="1"/>
            </p:cNvCxnSpPr>
            <p:nvPr/>
          </p:nvCxnSpPr>
          <p:spPr>
            <a:xfrm>
              <a:off x="3121188" y="4627166"/>
              <a:ext cx="24493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233192" y="4394531"/>
            <a:ext cx="5097659" cy="67550"/>
            <a:chOff x="2489913" y="4745791"/>
            <a:chExt cx="5097659" cy="67550"/>
          </a:xfrm>
        </p:grpSpPr>
        <p:sp>
          <p:nvSpPr>
            <p:cNvPr id="21" name="Rectangle 20"/>
            <p:cNvSpPr/>
            <p:nvPr/>
          </p:nvSpPr>
          <p:spPr>
            <a:xfrm>
              <a:off x="2489913" y="47457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03897" y="47457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1" idx="3"/>
              <a:endCxn id="22" idx="1"/>
            </p:cNvCxnSpPr>
            <p:nvPr/>
          </p:nvCxnSpPr>
          <p:spPr>
            <a:xfrm>
              <a:off x="3273588" y="4779566"/>
              <a:ext cx="353030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2007266" y="4709052"/>
            <a:ext cx="783675" cy="67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0319" y="4709052"/>
            <a:ext cx="783675" cy="67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4" idx="3"/>
            <a:endCxn id="25" idx="1"/>
          </p:cNvCxnSpPr>
          <p:nvPr/>
        </p:nvCxnSpPr>
        <p:spPr>
          <a:xfrm>
            <a:off x="2790941" y="4742827"/>
            <a:ext cx="24493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76819" y="3399950"/>
            <a:ext cx="101816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NNNNN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858638" y="2686347"/>
            <a:ext cx="4773379" cy="72167"/>
            <a:chOff x="1858638" y="2983566"/>
            <a:chExt cx="4773379" cy="72167"/>
          </a:xfrm>
        </p:grpSpPr>
        <p:sp>
          <p:nvSpPr>
            <p:cNvPr id="31" name="Rectangle 30"/>
            <p:cNvSpPr/>
            <p:nvPr/>
          </p:nvSpPr>
          <p:spPr>
            <a:xfrm>
              <a:off x="2943341" y="2983566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58638" y="2983566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94984" y="2983566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848342" y="2988183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3" idx="3"/>
              <a:endCxn id="34" idx="1"/>
            </p:cNvCxnSpPr>
            <p:nvPr/>
          </p:nvCxnSpPr>
          <p:spPr>
            <a:xfrm>
              <a:off x="5678659" y="3017341"/>
              <a:ext cx="169683" cy="46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3"/>
              <a:endCxn id="33" idx="1"/>
            </p:cNvCxnSpPr>
            <p:nvPr/>
          </p:nvCxnSpPr>
          <p:spPr>
            <a:xfrm>
              <a:off x="3727016" y="3017341"/>
              <a:ext cx="116796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2" idx="3"/>
              <a:endCxn id="31" idx="1"/>
            </p:cNvCxnSpPr>
            <p:nvPr/>
          </p:nvCxnSpPr>
          <p:spPr>
            <a:xfrm>
              <a:off x="2642313" y="3017341"/>
              <a:ext cx="3010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7066586" y="2569231"/>
            <a:ext cx="169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10X Genomics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182223" y="4591936"/>
            <a:ext cx="117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 Pair</a:t>
            </a:r>
          </a:p>
          <a:p>
            <a:r>
              <a:rPr lang="en-US" dirty="0" smtClean="0"/>
              <a:t>Hi -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6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assembly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Gap filling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5387" y="3399950"/>
            <a:ext cx="29995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03024" y="3399950"/>
            <a:ext cx="29995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354502" y="3911137"/>
            <a:ext cx="1626333" cy="67550"/>
            <a:chOff x="2337513" y="4593391"/>
            <a:chExt cx="4016728" cy="67550"/>
          </a:xfrm>
        </p:grpSpPr>
        <p:sp>
          <p:nvSpPr>
            <p:cNvPr id="16" name="Rectangle 15"/>
            <p:cNvSpPr/>
            <p:nvPr/>
          </p:nvSpPr>
          <p:spPr>
            <a:xfrm>
              <a:off x="2337513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70566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6" idx="3"/>
              <a:endCxn id="18" idx="1"/>
            </p:cNvCxnSpPr>
            <p:nvPr/>
          </p:nvCxnSpPr>
          <p:spPr>
            <a:xfrm>
              <a:off x="3121188" y="4627166"/>
              <a:ext cx="24493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484971" y="3399950"/>
            <a:ext cx="20180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NNNNNNNNNNN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233192" y="3010586"/>
            <a:ext cx="4773379" cy="72167"/>
            <a:chOff x="1858638" y="2983566"/>
            <a:chExt cx="4773379" cy="72167"/>
          </a:xfrm>
        </p:grpSpPr>
        <p:sp>
          <p:nvSpPr>
            <p:cNvPr id="31" name="Rectangle 30"/>
            <p:cNvSpPr/>
            <p:nvPr/>
          </p:nvSpPr>
          <p:spPr>
            <a:xfrm>
              <a:off x="2943341" y="2983566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58638" y="2983566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94984" y="2983566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848342" y="2988183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3" idx="3"/>
              <a:endCxn id="34" idx="1"/>
            </p:cNvCxnSpPr>
            <p:nvPr/>
          </p:nvCxnSpPr>
          <p:spPr>
            <a:xfrm>
              <a:off x="5678659" y="3017341"/>
              <a:ext cx="169683" cy="46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3"/>
              <a:endCxn id="33" idx="1"/>
            </p:cNvCxnSpPr>
            <p:nvPr/>
          </p:nvCxnSpPr>
          <p:spPr>
            <a:xfrm>
              <a:off x="3727016" y="3017341"/>
              <a:ext cx="116796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2" idx="3"/>
              <a:endCxn id="31" idx="1"/>
            </p:cNvCxnSpPr>
            <p:nvPr/>
          </p:nvCxnSpPr>
          <p:spPr>
            <a:xfrm>
              <a:off x="2642313" y="3017341"/>
              <a:ext cx="3010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506902" y="4063537"/>
            <a:ext cx="1626333" cy="67550"/>
            <a:chOff x="2337513" y="4593391"/>
            <a:chExt cx="4016728" cy="67550"/>
          </a:xfrm>
        </p:grpSpPr>
        <p:sp>
          <p:nvSpPr>
            <p:cNvPr id="36" name="Rectangle 35"/>
            <p:cNvSpPr/>
            <p:nvPr/>
          </p:nvSpPr>
          <p:spPr>
            <a:xfrm>
              <a:off x="2337513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70566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36" idx="3"/>
              <a:endCxn id="38" idx="1"/>
            </p:cNvCxnSpPr>
            <p:nvPr/>
          </p:nvCxnSpPr>
          <p:spPr>
            <a:xfrm>
              <a:off x="3121188" y="4627166"/>
              <a:ext cx="24493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659302" y="4215937"/>
            <a:ext cx="1626333" cy="67550"/>
            <a:chOff x="2337513" y="4593391"/>
            <a:chExt cx="4016728" cy="67550"/>
          </a:xfrm>
        </p:grpSpPr>
        <p:sp>
          <p:nvSpPr>
            <p:cNvPr id="45" name="Rectangle 44"/>
            <p:cNvSpPr/>
            <p:nvPr/>
          </p:nvSpPr>
          <p:spPr>
            <a:xfrm>
              <a:off x="2337513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570566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5" idx="3"/>
              <a:endCxn id="46" idx="1"/>
            </p:cNvCxnSpPr>
            <p:nvPr/>
          </p:nvCxnSpPr>
          <p:spPr>
            <a:xfrm>
              <a:off x="3121188" y="4627166"/>
              <a:ext cx="24493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811702" y="4368337"/>
            <a:ext cx="1626333" cy="67550"/>
            <a:chOff x="2337513" y="4593391"/>
            <a:chExt cx="4016728" cy="67550"/>
          </a:xfrm>
        </p:grpSpPr>
        <p:sp>
          <p:nvSpPr>
            <p:cNvPr id="49" name="Rectangle 48"/>
            <p:cNvSpPr/>
            <p:nvPr/>
          </p:nvSpPr>
          <p:spPr>
            <a:xfrm>
              <a:off x="2337513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570566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49" idx="3"/>
              <a:endCxn id="50" idx="1"/>
            </p:cNvCxnSpPr>
            <p:nvPr/>
          </p:nvCxnSpPr>
          <p:spPr>
            <a:xfrm>
              <a:off x="3121188" y="4627166"/>
              <a:ext cx="24493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964102" y="4520737"/>
            <a:ext cx="1626333" cy="67550"/>
            <a:chOff x="2337513" y="4593391"/>
            <a:chExt cx="4016728" cy="67550"/>
          </a:xfrm>
        </p:grpSpPr>
        <p:sp>
          <p:nvSpPr>
            <p:cNvPr id="53" name="Rectangle 52"/>
            <p:cNvSpPr/>
            <p:nvPr/>
          </p:nvSpPr>
          <p:spPr>
            <a:xfrm>
              <a:off x="2337513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570566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3" idx="3"/>
              <a:endCxn id="54" idx="1"/>
            </p:cNvCxnSpPr>
            <p:nvPr/>
          </p:nvCxnSpPr>
          <p:spPr>
            <a:xfrm>
              <a:off x="3121188" y="4627166"/>
              <a:ext cx="24493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302603" y="3903068"/>
            <a:ext cx="1626333" cy="67550"/>
            <a:chOff x="2337513" y="4593391"/>
            <a:chExt cx="4016728" cy="67550"/>
          </a:xfrm>
        </p:grpSpPr>
        <p:sp>
          <p:nvSpPr>
            <p:cNvPr id="57" name="Rectangle 56"/>
            <p:cNvSpPr/>
            <p:nvPr/>
          </p:nvSpPr>
          <p:spPr>
            <a:xfrm>
              <a:off x="2337513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570566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stCxn id="57" idx="3"/>
              <a:endCxn id="58" idx="1"/>
            </p:cNvCxnSpPr>
            <p:nvPr/>
          </p:nvCxnSpPr>
          <p:spPr>
            <a:xfrm>
              <a:off x="3121188" y="4627166"/>
              <a:ext cx="24493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455003" y="4055468"/>
            <a:ext cx="1626333" cy="67550"/>
            <a:chOff x="2337513" y="4593391"/>
            <a:chExt cx="4016728" cy="67550"/>
          </a:xfrm>
        </p:grpSpPr>
        <p:sp>
          <p:nvSpPr>
            <p:cNvPr id="65" name="Rectangle 64"/>
            <p:cNvSpPr/>
            <p:nvPr/>
          </p:nvSpPr>
          <p:spPr>
            <a:xfrm>
              <a:off x="2337513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570566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65" idx="3"/>
              <a:endCxn id="66" idx="1"/>
            </p:cNvCxnSpPr>
            <p:nvPr/>
          </p:nvCxnSpPr>
          <p:spPr>
            <a:xfrm>
              <a:off x="3121188" y="4627166"/>
              <a:ext cx="24493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607403" y="4207868"/>
            <a:ext cx="1626333" cy="67550"/>
            <a:chOff x="2337513" y="4593391"/>
            <a:chExt cx="4016728" cy="67550"/>
          </a:xfrm>
        </p:grpSpPr>
        <p:sp>
          <p:nvSpPr>
            <p:cNvPr id="69" name="Rectangle 68"/>
            <p:cNvSpPr/>
            <p:nvPr/>
          </p:nvSpPr>
          <p:spPr>
            <a:xfrm>
              <a:off x="2337513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570566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>
              <a:stCxn id="69" idx="3"/>
              <a:endCxn id="70" idx="1"/>
            </p:cNvCxnSpPr>
            <p:nvPr/>
          </p:nvCxnSpPr>
          <p:spPr>
            <a:xfrm>
              <a:off x="3121188" y="4627166"/>
              <a:ext cx="24493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759803" y="4360268"/>
            <a:ext cx="1626333" cy="67550"/>
            <a:chOff x="2337513" y="4593391"/>
            <a:chExt cx="4016728" cy="67550"/>
          </a:xfrm>
        </p:grpSpPr>
        <p:sp>
          <p:nvSpPr>
            <p:cNvPr id="73" name="Rectangle 72"/>
            <p:cNvSpPr/>
            <p:nvPr/>
          </p:nvSpPr>
          <p:spPr>
            <a:xfrm>
              <a:off x="2337513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570566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stCxn id="73" idx="3"/>
              <a:endCxn id="74" idx="1"/>
            </p:cNvCxnSpPr>
            <p:nvPr/>
          </p:nvCxnSpPr>
          <p:spPr>
            <a:xfrm>
              <a:off x="3121188" y="4627166"/>
              <a:ext cx="24493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912203" y="4512668"/>
            <a:ext cx="1626333" cy="67550"/>
            <a:chOff x="2337513" y="4593391"/>
            <a:chExt cx="4016728" cy="67550"/>
          </a:xfrm>
        </p:grpSpPr>
        <p:sp>
          <p:nvSpPr>
            <p:cNvPr id="77" name="Rectangle 76"/>
            <p:cNvSpPr/>
            <p:nvPr/>
          </p:nvSpPr>
          <p:spPr>
            <a:xfrm>
              <a:off x="2337513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570566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stCxn id="77" idx="3"/>
              <a:endCxn id="78" idx="1"/>
            </p:cNvCxnSpPr>
            <p:nvPr/>
          </p:nvCxnSpPr>
          <p:spPr>
            <a:xfrm>
              <a:off x="3121188" y="4627166"/>
              <a:ext cx="24493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064603" y="4665068"/>
            <a:ext cx="1626333" cy="67550"/>
            <a:chOff x="2337513" y="4593391"/>
            <a:chExt cx="4016728" cy="67550"/>
          </a:xfrm>
        </p:grpSpPr>
        <p:sp>
          <p:nvSpPr>
            <p:cNvPr id="81" name="Rectangle 80"/>
            <p:cNvSpPr/>
            <p:nvPr/>
          </p:nvSpPr>
          <p:spPr>
            <a:xfrm>
              <a:off x="2337513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570566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>
              <a:stCxn id="81" idx="3"/>
              <a:endCxn id="82" idx="1"/>
            </p:cNvCxnSpPr>
            <p:nvPr/>
          </p:nvCxnSpPr>
          <p:spPr>
            <a:xfrm>
              <a:off x="3121188" y="4627166"/>
              <a:ext cx="24493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3116502" y="4673137"/>
            <a:ext cx="1626333" cy="67550"/>
            <a:chOff x="2337513" y="4593391"/>
            <a:chExt cx="4016728" cy="67550"/>
          </a:xfrm>
        </p:grpSpPr>
        <p:sp>
          <p:nvSpPr>
            <p:cNvPr id="85" name="Rectangle 84"/>
            <p:cNvSpPr/>
            <p:nvPr/>
          </p:nvSpPr>
          <p:spPr>
            <a:xfrm>
              <a:off x="2337513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570566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85" idx="3"/>
              <a:endCxn id="86" idx="1"/>
            </p:cNvCxnSpPr>
            <p:nvPr/>
          </p:nvCxnSpPr>
          <p:spPr>
            <a:xfrm>
              <a:off x="3121188" y="4627166"/>
              <a:ext cx="24493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3268902" y="4825537"/>
            <a:ext cx="1626333" cy="67550"/>
            <a:chOff x="2337513" y="4593391"/>
            <a:chExt cx="4016728" cy="67550"/>
          </a:xfrm>
        </p:grpSpPr>
        <p:sp>
          <p:nvSpPr>
            <p:cNvPr id="89" name="Rectangle 88"/>
            <p:cNvSpPr/>
            <p:nvPr/>
          </p:nvSpPr>
          <p:spPr>
            <a:xfrm>
              <a:off x="2337513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570566" y="4593391"/>
              <a:ext cx="783675" cy="67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>
              <a:stCxn id="89" idx="3"/>
              <a:endCxn id="90" idx="1"/>
            </p:cNvCxnSpPr>
            <p:nvPr/>
          </p:nvCxnSpPr>
          <p:spPr>
            <a:xfrm>
              <a:off x="3121188" y="4627166"/>
              <a:ext cx="24493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297185" y="2175106"/>
            <a:ext cx="4601818" cy="54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96284" y="1851940"/>
            <a:ext cx="916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PacBio</a:t>
            </a:r>
            <a:endParaRPr lang="en-US" dirty="0" smtClean="0"/>
          </a:p>
          <a:p>
            <a:r>
              <a:rPr lang="en-US" dirty="0" smtClean="0"/>
              <a:t>ONT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96284" y="2898087"/>
            <a:ext cx="169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10X Genomics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97185" y="5471539"/>
            <a:ext cx="4601818" cy="13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7766" y="5324003"/>
            <a:ext cx="26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Assemblies:</a:t>
            </a:r>
          </a:p>
          <a:p>
            <a:pPr algn="r"/>
            <a:r>
              <a:rPr lang="en-US" dirty="0" smtClean="0"/>
              <a:t>Assembly reconciliation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34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assembly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Corrections: e.g. bacterial assembly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Circular assemblies have an overlap at the end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Find conventional start site</a:t>
            </a: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e.g. between </a:t>
            </a:r>
            <a:r>
              <a:rPr lang="en-US" dirty="0"/>
              <a:t>the genes `</a:t>
            </a:r>
            <a:r>
              <a:rPr lang="en-US" dirty="0" err="1"/>
              <a:t>rpmH</a:t>
            </a:r>
            <a:r>
              <a:rPr lang="en-US" dirty="0"/>
              <a:t>` and `</a:t>
            </a:r>
            <a:r>
              <a:rPr lang="en-US" dirty="0" err="1"/>
              <a:t>dnaA</a:t>
            </a:r>
            <a:r>
              <a:rPr lang="en-US" dirty="0" smtClean="0"/>
              <a:t>`.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Merge </a:t>
            </a:r>
            <a:r>
              <a:rPr lang="en-US" dirty="0" smtClean="0"/>
              <a:t>the assembly again at the overlap.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65299" y="2527148"/>
            <a:ext cx="5027809" cy="144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3108" y="2527148"/>
            <a:ext cx="1374792" cy="14403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5299" y="2751565"/>
            <a:ext cx="1374792" cy="14403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3676" y="4447238"/>
            <a:ext cx="5027809" cy="144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1485" y="4447238"/>
            <a:ext cx="1374792" cy="14403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55307" y="4447238"/>
            <a:ext cx="0" cy="144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26108" y="5778098"/>
            <a:ext cx="5027809" cy="144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72286" y="5778098"/>
            <a:ext cx="1374792" cy="14403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26108" y="5778098"/>
            <a:ext cx="0" cy="144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312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assembly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Polishing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972837" y="2418285"/>
            <a:ext cx="6944982" cy="1215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99792" y="27695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52192" y="29219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04592" y="30743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56992" y="32267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09392" y="33791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61792" y="27695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14192" y="29219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66592" y="30743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18992" y="32267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71392" y="33791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23792" y="27695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76192" y="29219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28592" y="30743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80992" y="32267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33392" y="33791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85792" y="2761475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38192" y="2913875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90592" y="3066275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42992" y="3218675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95392" y="3371075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86750" y="2758847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39150" y="2911247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91550" y="3063647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043950" y="3216047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96350" y="3368447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87708" y="27695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40108" y="29219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92508" y="30743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44908" y="32267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997308" y="3379144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188666" y="2761475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41066" y="2913875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493466" y="3066275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645866" y="3218675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98266" y="3371075"/>
            <a:ext cx="648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05550" y="2418285"/>
            <a:ext cx="152400" cy="12159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flipV="1">
            <a:off x="6645866" y="2418285"/>
            <a:ext cx="191358" cy="12159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72837" y="4151352"/>
            <a:ext cx="6944982" cy="1215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63718" y="5304857"/>
            <a:ext cx="304606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Multiple rounds of polishing: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Long read x2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Short read x1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29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assembly -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0094" y="1823847"/>
            <a:ext cx="28914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Correction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270094" y="2692276"/>
            <a:ext cx="28914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Overlap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270094" y="3565179"/>
            <a:ext cx="28914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Simplification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270094" y="4476473"/>
            <a:ext cx="28914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Path finding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270094" y="5344902"/>
            <a:ext cx="28914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Consensus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013373" y="1432059"/>
            <a:ext cx="3472490" cy="470147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2"/>
            <a:endCxn id="57" idx="0"/>
          </p:cNvCxnSpPr>
          <p:nvPr/>
        </p:nvCxnSpPr>
        <p:spPr>
          <a:xfrm>
            <a:off x="2715839" y="2193179"/>
            <a:ext cx="0" cy="49909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7" idx="2"/>
            <a:endCxn id="58" idx="0"/>
          </p:cNvCxnSpPr>
          <p:nvPr/>
        </p:nvCxnSpPr>
        <p:spPr>
          <a:xfrm>
            <a:off x="2715839" y="3061608"/>
            <a:ext cx="0" cy="503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8" idx="2"/>
            <a:endCxn id="59" idx="0"/>
          </p:cNvCxnSpPr>
          <p:nvPr/>
        </p:nvCxnSpPr>
        <p:spPr>
          <a:xfrm>
            <a:off x="2715839" y="3934511"/>
            <a:ext cx="0" cy="54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9" idx="2"/>
            <a:endCxn id="60" idx="0"/>
          </p:cNvCxnSpPr>
          <p:nvPr/>
        </p:nvCxnSpPr>
        <p:spPr>
          <a:xfrm>
            <a:off x="2715839" y="4845805"/>
            <a:ext cx="0" cy="499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327360" y="2193179"/>
            <a:ext cx="28914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Scaffolding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327360" y="3061608"/>
            <a:ext cx="28914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Gap filling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327360" y="3934511"/>
            <a:ext cx="28914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Correction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327360" y="4845805"/>
            <a:ext cx="28914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Polishing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61" idx="2"/>
            <a:endCxn id="62" idx="0"/>
          </p:cNvCxnSpPr>
          <p:nvPr/>
        </p:nvCxnSpPr>
        <p:spPr>
          <a:xfrm>
            <a:off x="6773105" y="2562511"/>
            <a:ext cx="0" cy="49909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2" idx="2"/>
            <a:endCxn id="63" idx="0"/>
          </p:cNvCxnSpPr>
          <p:nvPr/>
        </p:nvCxnSpPr>
        <p:spPr>
          <a:xfrm>
            <a:off x="6773105" y="3430940"/>
            <a:ext cx="0" cy="503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3" idx="2"/>
            <a:endCxn id="64" idx="0"/>
          </p:cNvCxnSpPr>
          <p:nvPr/>
        </p:nvCxnSpPr>
        <p:spPr>
          <a:xfrm>
            <a:off x="6773105" y="4303843"/>
            <a:ext cx="0" cy="54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91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 in assembly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7882" r="-7882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5150890" y="6138403"/>
            <a:ext cx="3610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Dominguez Del Angel. et al. 2018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93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 in assembly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Sequence assembly</a:t>
            </a:r>
          </a:p>
          <a:p>
            <a:pPr lvl="1"/>
            <a:r>
              <a:rPr lang="en-US" dirty="0" smtClean="0"/>
              <a:t>Reference guided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De novo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748" y="3282923"/>
            <a:ext cx="4144115" cy="4571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07886" y="3792882"/>
            <a:ext cx="4253970" cy="1112519"/>
            <a:chOff x="689093" y="4097682"/>
            <a:chExt cx="4253970" cy="1112519"/>
          </a:xfrm>
        </p:grpSpPr>
        <p:sp>
          <p:nvSpPr>
            <p:cNvPr id="9" name="Rectangle 8"/>
            <p:cNvSpPr/>
            <p:nvPr/>
          </p:nvSpPr>
          <p:spPr>
            <a:xfrm>
              <a:off x="689093" y="40976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1493" y="42500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3893" y="44024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6293" y="45548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98693" y="47072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51093" y="48596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1313" y="40976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13713" y="42500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66113" y="44024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18513" y="45548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70913" y="47072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23313" y="48596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5713" y="50120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18443" y="410135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28113" y="51644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70843" y="425375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23243" y="440615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75643" y="455855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99648" y="3792882"/>
            <a:ext cx="4253970" cy="1112519"/>
            <a:chOff x="4692413" y="2534312"/>
            <a:chExt cx="4253970" cy="1112519"/>
          </a:xfrm>
        </p:grpSpPr>
        <p:sp>
          <p:nvSpPr>
            <p:cNvPr id="28" name="Rectangle 27"/>
            <p:cNvSpPr/>
            <p:nvPr/>
          </p:nvSpPr>
          <p:spPr>
            <a:xfrm>
              <a:off x="4692413" y="25343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44813" y="26867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97213" y="28391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9613" y="29915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02013" y="31439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54413" y="32963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64633" y="25343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17033" y="26867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69433" y="28391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21833" y="29915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74233" y="31439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26633" y="32963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79033" y="34487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21763" y="253798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131433" y="36011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74163" y="269038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726563" y="284278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878963" y="299518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913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 in assembly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Sequence assembly</a:t>
            </a:r>
          </a:p>
          <a:p>
            <a:pPr lvl="1"/>
            <a:r>
              <a:rPr lang="en-US" dirty="0" smtClean="0"/>
              <a:t>Reference guided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De novo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748" y="3282923"/>
            <a:ext cx="4144115" cy="4571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07886" y="3792882"/>
            <a:ext cx="4253970" cy="1112519"/>
            <a:chOff x="689093" y="4097682"/>
            <a:chExt cx="4253970" cy="1112519"/>
          </a:xfrm>
        </p:grpSpPr>
        <p:sp>
          <p:nvSpPr>
            <p:cNvPr id="9" name="Rectangle 8"/>
            <p:cNvSpPr/>
            <p:nvPr/>
          </p:nvSpPr>
          <p:spPr>
            <a:xfrm>
              <a:off x="689093" y="40976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1493" y="42500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3893" y="44024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6293" y="45548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98693" y="47072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51093" y="48596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1313" y="40976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13713" y="42500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66113" y="44024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18513" y="45548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70913" y="47072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23313" y="48596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5713" y="50120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18443" y="410135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28113" y="516448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70843" y="425375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23243" y="440615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75643" y="455855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99648" y="3792882"/>
            <a:ext cx="4253970" cy="1112519"/>
            <a:chOff x="4692413" y="2534312"/>
            <a:chExt cx="4253970" cy="1112519"/>
          </a:xfrm>
        </p:grpSpPr>
        <p:sp>
          <p:nvSpPr>
            <p:cNvPr id="28" name="Rectangle 27"/>
            <p:cNvSpPr/>
            <p:nvPr/>
          </p:nvSpPr>
          <p:spPr>
            <a:xfrm>
              <a:off x="4692413" y="25343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44813" y="26867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97213" y="28391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9613" y="29915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02013" y="31439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54413" y="32963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64633" y="25343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17033" y="26867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69433" y="28391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21833" y="29915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74233" y="31439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26633" y="32963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79033" y="34487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21763" y="253798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131433" y="3601112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74163" y="269038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726563" y="284278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878963" y="2995184"/>
              <a:ext cx="106742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Arrow Connector 6"/>
          <p:cNvCxnSpPr>
            <a:stCxn id="9" idx="0"/>
          </p:cNvCxnSpPr>
          <p:nvPr/>
        </p:nvCxnSpPr>
        <p:spPr>
          <a:xfrm flipV="1">
            <a:off x="841596" y="3328642"/>
            <a:ext cx="75890" cy="464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527706" y="3328642"/>
            <a:ext cx="1981820" cy="772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289706" y="3328642"/>
            <a:ext cx="747530" cy="1073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6" idx="0"/>
          </p:cNvCxnSpPr>
          <p:nvPr/>
        </p:nvCxnSpPr>
        <p:spPr>
          <a:xfrm flipH="1" flipV="1">
            <a:off x="3037236" y="3328642"/>
            <a:ext cx="838510" cy="772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071868" y="3994673"/>
            <a:ext cx="304800" cy="25908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9" idx="0"/>
          </p:cNvCxnSpPr>
          <p:nvPr/>
        </p:nvCxnSpPr>
        <p:spPr>
          <a:xfrm flipV="1">
            <a:off x="7367578" y="3945282"/>
            <a:ext cx="381310" cy="6096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6833868" y="3842273"/>
            <a:ext cx="1372220" cy="41148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0" idx="0"/>
          </p:cNvCxnSpPr>
          <p:nvPr/>
        </p:nvCxnSpPr>
        <p:spPr>
          <a:xfrm flipH="1" flipV="1">
            <a:off x="5538158" y="4097682"/>
            <a:ext cx="1753530" cy="7620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4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guided assembly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322" r="-9322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6075269" y="6481547"/>
            <a:ext cx="275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/>
              </a:rPr>
              <a:t>Schneeberger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 et al. 2011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3958" t="-1490" b="59726"/>
          <a:stretch/>
        </p:blipFill>
        <p:spPr>
          <a:xfrm>
            <a:off x="307886" y="4674572"/>
            <a:ext cx="4708898" cy="1806975"/>
          </a:xfrm>
        </p:spPr>
      </p:pic>
      <p:sp>
        <p:nvSpPr>
          <p:cNvPr id="11" name="TextBox 10"/>
          <p:cNvSpPr txBox="1"/>
          <p:nvPr/>
        </p:nvSpPr>
        <p:spPr>
          <a:xfrm>
            <a:off x="536823" y="1244696"/>
            <a:ext cx="38523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Simple organisms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Align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Call variants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Make consensus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Complex organisms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Align and call blocks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De novo assemble left-overs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Assemble </a:t>
            </a:r>
            <a:r>
              <a:rPr lang="en-US" dirty="0" err="1" smtClean="0">
                <a:solidFill>
                  <a:prstClr val="black"/>
                </a:solidFill>
                <a:latin typeface="Arial"/>
              </a:rPr>
              <a:t>contigs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6123" y="6466342"/>
            <a:ext cx="225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/>
              </a:rPr>
              <a:t>Ronholm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 et al. 2016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9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assembly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91754" y="2012985"/>
            <a:ext cx="3242793" cy="923330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Correction (optional)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702036" y="1364506"/>
            <a:ext cx="3242793" cy="923330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Overlap</a:t>
            </a:r>
          </a:p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151691" y="3141893"/>
            <a:ext cx="3242793" cy="923330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Simplification</a:t>
            </a:r>
          </a:p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702036" y="4824523"/>
            <a:ext cx="3242793" cy="923330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Path finding</a:t>
            </a:r>
          </a:p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91754" y="4134236"/>
            <a:ext cx="3242793" cy="923330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Consensus</a:t>
            </a:r>
          </a:p>
          <a:p>
            <a:pPr algn="ctr"/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3134700" y="1540137"/>
            <a:ext cx="1378187" cy="2431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499097" y="2458815"/>
            <a:ext cx="297256" cy="5809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6499097" y="4134236"/>
            <a:ext cx="297256" cy="580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3134700" y="5214850"/>
            <a:ext cx="1378187" cy="3512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29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assembly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novo assemblers - correction (optional)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323724" y="2094717"/>
            <a:ext cx="7296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557178" y="1800126"/>
            <a:ext cx="3156716" cy="914890"/>
            <a:chOff x="891770" y="2107066"/>
            <a:chExt cx="3156716" cy="91489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91770" y="210755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44170" y="225995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96570" y="241235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48970" y="256475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01370" y="271715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53770" y="286955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06170" y="302195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093690" y="210706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246090" y="225946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398490" y="241186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550890" y="256426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703290" y="271666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855690" y="286906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08090" y="302146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91770" y="1786615"/>
            <a:ext cx="3156716" cy="924611"/>
            <a:chOff x="891770" y="2097345"/>
            <a:chExt cx="3156716" cy="924611"/>
          </a:xfrm>
        </p:grpSpPr>
        <p:grpSp>
          <p:nvGrpSpPr>
            <p:cNvPr id="30" name="Group 29"/>
            <p:cNvGrpSpPr/>
            <p:nvPr/>
          </p:nvGrpSpPr>
          <p:grpSpPr>
            <a:xfrm>
              <a:off x="891770" y="2107066"/>
              <a:ext cx="3156716" cy="914890"/>
              <a:chOff x="891770" y="2107066"/>
              <a:chExt cx="3156716" cy="91489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891770" y="2107556"/>
                <a:ext cx="10403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044170" y="2259956"/>
                <a:ext cx="10403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196570" y="2412356"/>
                <a:ext cx="10403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48970" y="2564756"/>
                <a:ext cx="10403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501370" y="2717156"/>
                <a:ext cx="10403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653770" y="2869556"/>
                <a:ext cx="10403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806170" y="3021956"/>
                <a:ext cx="10403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093690" y="2107066"/>
                <a:ext cx="10403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246090" y="2259466"/>
                <a:ext cx="10403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398490" y="2411866"/>
                <a:ext cx="10403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550890" y="2564266"/>
                <a:ext cx="10403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703290" y="2716666"/>
                <a:ext cx="10403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855690" y="2869066"/>
                <a:ext cx="10403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008090" y="3021466"/>
                <a:ext cx="10403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 flipV="1">
              <a:off x="1200338" y="2097345"/>
              <a:ext cx="45719" cy="4571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1893218" y="2398355"/>
              <a:ext cx="45719" cy="4571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1866194" y="2844185"/>
              <a:ext cx="45719" cy="4571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2812034" y="2249745"/>
              <a:ext cx="45719" cy="4571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flipV="1">
              <a:off x="3487634" y="2695575"/>
              <a:ext cx="45719" cy="4571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443304" y="2810074"/>
            <a:ext cx="6521204" cy="3851356"/>
            <a:chOff x="307887" y="1173871"/>
            <a:chExt cx="8439112" cy="5373200"/>
          </a:xfrm>
        </p:grpSpPr>
        <p:pic>
          <p:nvPicPr>
            <p:cNvPr id="54" name="Content Placeholder 3"/>
            <p:cNvPicPr>
              <a:picLocks noChangeAspect="1"/>
            </p:cNvPicPr>
            <p:nvPr/>
          </p:nvPicPr>
          <p:blipFill>
            <a:blip r:embed="rId2"/>
            <a:srcRect t="-7990" b="-7990"/>
            <a:stretch>
              <a:fillRect/>
            </a:stretch>
          </p:blipFill>
          <p:spPr>
            <a:xfrm>
              <a:off x="1119665" y="1173871"/>
              <a:ext cx="6893106" cy="247778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887" y="3651653"/>
              <a:ext cx="3460659" cy="289541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2544" y="3651653"/>
              <a:ext cx="2144754" cy="289541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2552" y="3651653"/>
              <a:ext cx="3044447" cy="2895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53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assembly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novo assemblers - overlap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705262" y="1802757"/>
            <a:ext cx="3156716" cy="914890"/>
            <a:chOff x="891770" y="2107066"/>
            <a:chExt cx="3156716" cy="91489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91770" y="210755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44170" y="225995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96570" y="241235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48970" y="256475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01370" y="271715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53770" y="286955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06170" y="302195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093690" y="210706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246090" y="225946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398490" y="241186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550890" y="256426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703290" y="271666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855690" y="286906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08090" y="3021466"/>
              <a:ext cx="1040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801875" y="3431533"/>
            <a:ext cx="92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K-</a:t>
            </a:r>
            <a:r>
              <a:rPr lang="en-US" dirty="0" err="1" smtClean="0"/>
              <a:t>mers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19178" y="3391003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4648" y="4350211"/>
            <a:ext cx="2614453" cy="54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306426" y="4377231"/>
            <a:ext cx="2614453" cy="54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438571" y="5853608"/>
            <a:ext cx="2614453" cy="540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319178" y="5880628"/>
            <a:ext cx="2614453" cy="540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8035" y="4539351"/>
            <a:ext cx="763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50435" y="4691751"/>
            <a:ext cx="763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702835" y="4844151"/>
            <a:ext cx="763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855235" y="4996551"/>
            <a:ext cx="763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007635" y="5148951"/>
            <a:ext cx="763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160035" y="5301351"/>
            <a:ext cx="763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312435" y="5453751"/>
            <a:ext cx="763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464835" y="5606151"/>
            <a:ext cx="763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617235" y="5758551"/>
            <a:ext cx="763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396208" y="4579881"/>
            <a:ext cx="763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548608" y="4732281"/>
            <a:ext cx="763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701008" y="4884681"/>
            <a:ext cx="763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853408" y="5037081"/>
            <a:ext cx="763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005808" y="5189481"/>
            <a:ext cx="763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58208" y="5341881"/>
            <a:ext cx="763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310608" y="5494281"/>
            <a:ext cx="763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463008" y="5646681"/>
            <a:ext cx="763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615408" y="5799081"/>
            <a:ext cx="763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331190" y="5806174"/>
            <a:ext cx="763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772250" y="5731043"/>
            <a:ext cx="763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412082" y="4512331"/>
            <a:ext cx="763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331190" y="5785571"/>
            <a:ext cx="763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331190" y="4526516"/>
            <a:ext cx="763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331190" y="4505913"/>
            <a:ext cx="763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210703" y="5806850"/>
            <a:ext cx="763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210703" y="5786247"/>
            <a:ext cx="763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183679" y="4540027"/>
            <a:ext cx="763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183679" y="4519424"/>
            <a:ext cx="763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88260" y="4566371"/>
            <a:ext cx="94582" cy="11786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25982" y="4579881"/>
            <a:ext cx="94581" cy="1178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14573" y="6196515"/>
            <a:ext cx="219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de </a:t>
            </a:r>
            <a:r>
              <a:rPr lang="en-US" dirty="0" err="1" smtClean="0"/>
              <a:t>Bruijn</a:t>
            </a:r>
            <a:r>
              <a:rPr lang="en-US" dirty="0" smtClean="0"/>
              <a:t> graph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588571" y="6196515"/>
            <a:ext cx="121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</a:t>
            </a:r>
            <a:r>
              <a:rPr lang="en-US" dirty="0" err="1" smtClean="0"/>
              <a:t>mhap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novo assembly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novo assemblers - simplification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3836" b="41668"/>
          <a:stretch/>
        </p:blipFill>
        <p:spPr>
          <a:xfrm>
            <a:off x="1141428" y="1520680"/>
            <a:ext cx="7154732" cy="50316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359" y="6112653"/>
            <a:ext cx="3520087" cy="561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968993" y="1347275"/>
            <a:ext cx="435661" cy="346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31260" y="6475158"/>
            <a:ext cx="241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Flicek</a:t>
            </a:r>
            <a:r>
              <a:rPr lang="en-US" dirty="0" smtClean="0"/>
              <a:t> &amp; Birney. 2009.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17077"/>
      </p:ext>
    </p:extLst>
  </p:cSld>
  <p:clrMapOvr>
    <a:masterClrMapping/>
  </p:clrMapOvr>
</p:sld>
</file>

<file path=ppt/theme/theme1.xml><?xml version="1.0" encoding="utf-8"?>
<a:theme xmlns:a="http://schemas.openxmlformats.org/drawingml/2006/main" name="SciLifeLab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SciLifeLab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4_SciLifeLab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ciLifeLab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SciLifeLab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SciLifeLab.thmx</Template>
  <TotalTime>104259</TotalTime>
  <Words>320</Words>
  <Application>Microsoft Macintosh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SciLifeLab</vt:lpstr>
      <vt:lpstr>1_Office-tema</vt:lpstr>
      <vt:lpstr>2_Office-tema</vt:lpstr>
      <vt:lpstr>3_Office-tema</vt:lpstr>
      <vt:lpstr>1_SciLifeLab</vt:lpstr>
      <vt:lpstr>4_Office-tema</vt:lpstr>
      <vt:lpstr>5_Office-tema</vt:lpstr>
      <vt:lpstr>6_Office-tema</vt:lpstr>
      <vt:lpstr>2_SciLifeLab</vt:lpstr>
      <vt:lpstr>3_SciLifeLab</vt:lpstr>
      <vt:lpstr>4_SciLifeLab</vt:lpstr>
      <vt:lpstr>De novo assembler principles</vt:lpstr>
      <vt:lpstr>General principles in assembly</vt:lpstr>
      <vt:lpstr>General principles in assembly</vt:lpstr>
      <vt:lpstr>General principles in assembly</vt:lpstr>
      <vt:lpstr>Reference guided assembly</vt:lpstr>
      <vt:lpstr>De novo assembly</vt:lpstr>
      <vt:lpstr>De novo assembly</vt:lpstr>
      <vt:lpstr>De novo assembly</vt:lpstr>
      <vt:lpstr>De novo assembly</vt:lpstr>
      <vt:lpstr>De novo assembly</vt:lpstr>
      <vt:lpstr>De novo assembly</vt:lpstr>
      <vt:lpstr>De novo assembly</vt:lpstr>
      <vt:lpstr>De novo assembly</vt:lpstr>
      <vt:lpstr>De novo assembly</vt:lpstr>
      <vt:lpstr>De novo assembly</vt:lpstr>
      <vt:lpstr>De novo assembly</vt:lpstr>
      <vt:lpstr>De novo assembly</vt:lpstr>
      <vt:lpstr>De novo assembly</vt:lpstr>
      <vt:lpstr>De novo assembly - summary</vt:lpstr>
    </vt:vector>
  </TitlesOfParts>
  <Company>BILS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Assessment of sequencing data</dc:title>
  <dc:creator>Mahesh Panchal</dc:creator>
  <cp:lastModifiedBy>Mahesh Panchal</cp:lastModifiedBy>
  <cp:revision>385</cp:revision>
  <dcterms:created xsi:type="dcterms:W3CDTF">2016-08-17T14:19:15Z</dcterms:created>
  <dcterms:modified xsi:type="dcterms:W3CDTF">2018-11-21T01:08:21Z</dcterms:modified>
</cp:coreProperties>
</file>