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  <p:sldMasterId id="2147483669" r:id="rId3"/>
    <p:sldMasterId id="2147483671" r:id="rId4"/>
    <p:sldMasterId id="2147483680" r:id="rId5"/>
    <p:sldMasterId id="2147483686" r:id="rId6"/>
    <p:sldMasterId id="2147483689" r:id="rId7"/>
    <p:sldMasterId id="2147483691" r:id="rId8"/>
  </p:sldMasterIdLst>
  <p:sldIdLst>
    <p:sldId id="338" r:id="rId9"/>
    <p:sldId id="330" r:id="rId10"/>
    <p:sldId id="331" r:id="rId11"/>
    <p:sldId id="332" r:id="rId12"/>
    <p:sldId id="339" r:id="rId13"/>
    <p:sldId id="340" r:id="rId14"/>
    <p:sldId id="342" r:id="rId15"/>
    <p:sldId id="329" r:id="rId16"/>
    <p:sldId id="343" r:id="rId17"/>
    <p:sldId id="345" r:id="rId18"/>
    <p:sldId id="317" r:id="rId19"/>
    <p:sldId id="316" r:id="rId20"/>
    <p:sldId id="327" r:id="rId21"/>
    <p:sldId id="346" r:id="rId22"/>
    <p:sldId id="347" r:id="rId23"/>
    <p:sldId id="348" r:id="rId24"/>
    <p:sldId id="31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9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307886" y="207284"/>
            <a:ext cx="6648434" cy="57208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8" name="Platshållare för text 2"/>
          <p:cNvSpPr>
            <a:spLocks noGrp="1"/>
          </p:cNvSpPr>
          <p:nvPr>
            <p:ph idx="1" hasCustomPrompt="1"/>
          </p:nvPr>
        </p:nvSpPr>
        <p:spPr>
          <a:xfrm>
            <a:off x="307886" y="1173870"/>
            <a:ext cx="8543861" cy="49522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endParaRPr lang="sv-SE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41748" y="1231602"/>
            <a:ext cx="4038600" cy="4894561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73273" y="1231602"/>
            <a:ext cx="4038600" cy="4894561"/>
          </a:xfrm>
        </p:spPr>
        <p:txBody>
          <a:bodyPr lIns="0" t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307885" y="202060"/>
            <a:ext cx="6212889" cy="11931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3200" b="1"/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4"/>
          </p:nvPr>
        </p:nvSpPr>
        <p:spPr>
          <a:xfrm>
            <a:off x="307975" y="1808163"/>
            <a:ext cx="6213475" cy="2520950"/>
          </a:xfrm>
          <a:prstGeom prst="rect">
            <a:avLst/>
          </a:prstGeom>
        </p:spPr>
        <p:txBody>
          <a:bodyPr vert="horz" lIns="0" tIns="0" rIns="0" bIns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18-11-09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5359156" y="265016"/>
            <a:ext cx="3492590" cy="7933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r">
              <a:defRPr sz="1500"/>
            </a:lvl1pPr>
          </a:lstStyle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3"/>
          </p:nvPr>
        </p:nvSpPr>
        <p:spPr>
          <a:xfrm>
            <a:off x="307975" y="1782810"/>
            <a:ext cx="6773424" cy="1223853"/>
          </a:xfrm>
        </p:spPr>
        <p:txBody>
          <a:bodyPr>
            <a:noAutofit/>
          </a:bodyPr>
          <a:lstStyle>
            <a:lvl1pPr marL="0">
              <a:buNone/>
              <a:defRPr sz="3200" b="1"/>
            </a:lvl1pPr>
            <a:lvl2pPr marL="0">
              <a:buNone/>
              <a:defRPr sz="3200" b="1"/>
            </a:lvl2pPr>
            <a:lvl3pPr marL="0">
              <a:buNone/>
              <a:defRPr sz="3200" b="1"/>
            </a:lvl3pPr>
            <a:lvl4pPr marL="0">
              <a:buNone/>
              <a:defRPr sz="3200" b="1"/>
            </a:lvl4pPr>
            <a:lvl5pPr marL="0">
              <a:buNone/>
              <a:defRPr sz="3200" b="1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307975" y="3283795"/>
            <a:ext cx="6773863" cy="23764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4616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18-11-09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4" y="1879297"/>
            <a:ext cx="4541843" cy="1898294"/>
          </a:xfrm>
        </p:spPr>
        <p:txBody>
          <a:bodyPr wrap="square">
            <a:noAutofit/>
          </a:bodyPr>
          <a:lstStyle>
            <a:lvl1pPr marL="0" indent="0" algn="l" rtl="0">
              <a:spcBef>
                <a:spcPts val="0"/>
              </a:spcBef>
              <a:buNone/>
              <a:defRPr lang="sv-SE" sz="2400" b="0" strike="noStrike" cap="none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SciLifeLab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has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been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created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by the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coordinated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br>
              <a:rPr lang="sv-SE" sz="2000" baseline="30000" dirty="0" smtClean="0">
                <a:solidFill>
                  <a:srgbClr val="000000"/>
                </a:solidFill>
                <a:latin typeface="ArialMT"/>
              </a:rPr>
            </a:b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effort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four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universities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in Stockholm and Uppsala: Stockholm University, the Karolinska Institutet, KTH Royal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Institute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Technology and Uppsala University.</a:t>
            </a:r>
          </a:p>
        </p:txBody>
      </p:sp>
      <p:pic>
        <p:nvPicPr>
          <p:cNvPr id="8" name="Bildobjekt 7" descr="universitet_logotyper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1485" y="332810"/>
            <a:ext cx="3222111" cy="61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87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46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07885" y="207284"/>
            <a:ext cx="8543861" cy="63514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41748" y="1231602"/>
            <a:ext cx="4038600" cy="4894561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73273" y="1231602"/>
            <a:ext cx="4038600" cy="4894561"/>
          </a:xfrm>
        </p:spPr>
        <p:txBody>
          <a:bodyPr lIns="0" t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18-11-09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307886" y="207284"/>
            <a:ext cx="6648434" cy="57208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8" name="Platshållare för text 2"/>
          <p:cNvSpPr>
            <a:spLocks noGrp="1"/>
          </p:cNvSpPr>
          <p:nvPr>
            <p:ph idx="1" hasCustomPrompt="1"/>
          </p:nvPr>
        </p:nvSpPr>
        <p:spPr>
          <a:xfrm>
            <a:off x="307886" y="1173870"/>
            <a:ext cx="8543861" cy="49522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endParaRPr lang="sv-SE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07885" y="207284"/>
            <a:ext cx="8543861" cy="63514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41748" y="1231602"/>
            <a:ext cx="4038600" cy="4894561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73273" y="1231602"/>
            <a:ext cx="4038600" cy="4894561"/>
          </a:xfrm>
        </p:spPr>
        <p:txBody>
          <a:bodyPr lIns="0" t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07885" y="207284"/>
            <a:ext cx="8543861" cy="63514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18-11-09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46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/>
              <a:pPr/>
              <a:t>18-11-09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5359156" y="265016"/>
            <a:ext cx="3492590" cy="7933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r">
              <a:defRPr sz="1500"/>
            </a:lvl1pPr>
          </a:lstStyle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3"/>
          </p:nvPr>
        </p:nvSpPr>
        <p:spPr>
          <a:xfrm>
            <a:off x="307975" y="1782810"/>
            <a:ext cx="6773424" cy="1223853"/>
          </a:xfrm>
        </p:spPr>
        <p:txBody>
          <a:bodyPr>
            <a:noAutofit/>
          </a:bodyPr>
          <a:lstStyle>
            <a:lvl1pPr marL="0">
              <a:buNone/>
              <a:defRPr sz="3200" b="1"/>
            </a:lvl1pPr>
            <a:lvl2pPr marL="0">
              <a:buNone/>
              <a:defRPr sz="3200" b="1"/>
            </a:lvl2pPr>
            <a:lvl3pPr marL="0">
              <a:buNone/>
              <a:defRPr sz="3200" b="1"/>
            </a:lvl3pPr>
            <a:lvl4pPr marL="0">
              <a:buNone/>
              <a:defRPr sz="3200" b="1"/>
            </a:lvl4pPr>
            <a:lvl5pPr marL="0">
              <a:buNone/>
              <a:defRPr sz="3200" b="1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307975" y="3283795"/>
            <a:ext cx="6773863" cy="23764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/>
              <a:pPr/>
              <a:t>18-11-09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4" y="1879297"/>
            <a:ext cx="4541843" cy="1898294"/>
          </a:xfrm>
        </p:spPr>
        <p:txBody>
          <a:bodyPr wrap="square">
            <a:noAutofit/>
          </a:bodyPr>
          <a:lstStyle>
            <a:lvl1pPr marL="0" indent="0" algn="l" rtl="0">
              <a:spcBef>
                <a:spcPts val="0"/>
              </a:spcBef>
              <a:buNone/>
              <a:defRPr lang="sv-SE" sz="2400" b="0" strike="noStrike" cap="none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SciLifeLab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has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been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created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by the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coordinated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br>
              <a:rPr lang="sv-SE" sz="2000" baseline="30000" dirty="0" smtClean="0">
                <a:solidFill>
                  <a:srgbClr val="000000"/>
                </a:solidFill>
                <a:latin typeface="ArialMT"/>
              </a:rPr>
            </a:b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effort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four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universities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in Stockholm and Uppsala: Stockholm University, the Karolinska Institutet, KTH Royal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Institute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Technology and Uppsala University.</a:t>
            </a:r>
          </a:p>
        </p:txBody>
      </p:sp>
      <p:pic>
        <p:nvPicPr>
          <p:cNvPr id="8" name="Bildobjekt 7" descr="universitet_logotyper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1485" y="332810"/>
            <a:ext cx="3222111" cy="6162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307885" y="202060"/>
            <a:ext cx="6212889" cy="11931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3200" b="1"/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4"/>
          </p:nvPr>
        </p:nvSpPr>
        <p:spPr>
          <a:xfrm>
            <a:off x="307975" y="1808163"/>
            <a:ext cx="6213475" cy="2520950"/>
          </a:xfrm>
          <a:prstGeom prst="rect">
            <a:avLst/>
          </a:prstGeom>
        </p:spPr>
        <p:txBody>
          <a:bodyPr vert="horz" lIns="0" tIns="0" rIns="0" bIns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18-11-09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5359156" y="265016"/>
            <a:ext cx="3492590" cy="7933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r">
              <a:defRPr sz="1500"/>
            </a:lvl1pPr>
          </a:lstStyle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3"/>
          </p:nvPr>
        </p:nvSpPr>
        <p:spPr>
          <a:xfrm>
            <a:off x="307975" y="1782810"/>
            <a:ext cx="6773424" cy="1223853"/>
          </a:xfrm>
        </p:spPr>
        <p:txBody>
          <a:bodyPr>
            <a:noAutofit/>
          </a:bodyPr>
          <a:lstStyle>
            <a:lvl1pPr marL="0">
              <a:buNone/>
              <a:defRPr sz="3200" b="1"/>
            </a:lvl1pPr>
            <a:lvl2pPr marL="0">
              <a:buNone/>
              <a:defRPr sz="3200" b="1"/>
            </a:lvl2pPr>
            <a:lvl3pPr marL="0">
              <a:buNone/>
              <a:defRPr sz="3200" b="1"/>
            </a:lvl3pPr>
            <a:lvl4pPr marL="0">
              <a:buNone/>
              <a:defRPr sz="3200" b="1"/>
            </a:lvl4pPr>
            <a:lvl5pPr marL="0">
              <a:buNone/>
              <a:defRPr sz="3200" b="1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307975" y="3283795"/>
            <a:ext cx="6773863" cy="23764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4616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18-11-09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4" y="1879297"/>
            <a:ext cx="4541843" cy="1898294"/>
          </a:xfrm>
        </p:spPr>
        <p:txBody>
          <a:bodyPr wrap="square">
            <a:noAutofit/>
          </a:bodyPr>
          <a:lstStyle>
            <a:lvl1pPr marL="0" indent="0" algn="l" rtl="0">
              <a:spcBef>
                <a:spcPts val="0"/>
              </a:spcBef>
              <a:buNone/>
              <a:defRPr lang="sv-SE" sz="2400" b="0" strike="noStrike" cap="none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SciLifeLab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has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been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created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by the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coordinated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br>
              <a:rPr lang="sv-SE" sz="2000" baseline="30000" dirty="0" smtClean="0">
                <a:solidFill>
                  <a:srgbClr val="000000"/>
                </a:solidFill>
                <a:latin typeface="ArialMT"/>
              </a:rPr>
            </a:b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effort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four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universities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in Stockholm and Uppsala: Stockholm University, the Karolinska Institutet, KTH Royal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Institute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Technology and Uppsala University.</a:t>
            </a:r>
          </a:p>
        </p:txBody>
      </p:sp>
      <p:pic>
        <p:nvPicPr>
          <p:cNvPr id="8" name="Bildobjekt 7" descr="universitet_logotyper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1485" y="332810"/>
            <a:ext cx="3222111" cy="61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87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41748" y="1231602"/>
            <a:ext cx="4038600" cy="4894561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73273" y="1231602"/>
            <a:ext cx="4038600" cy="4894561"/>
          </a:xfrm>
        </p:spPr>
        <p:txBody>
          <a:bodyPr lIns="0" t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46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/>
              <a:pPr/>
              <a:t>18-11-09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5359156" y="265016"/>
            <a:ext cx="3492590" cy="7933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r">
              <a:defRPr sz="1500"/>
            </a:lvl1pPr>
          </a:lstStyle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3"/>
          </p:nvPr>
        </p:nvSpPr>
        <p:spPr>
          <a:xfrm>
            <a:off x="307975" y="1782810"/>
            <a:ext cx="6773424" cy="1223853"/>
          </a:xfrm>
        </p:spPr>
        <p:txBody>
          <a:bodyPr>
            <a:noAutofit/>
          </a:bodyPr>
          <a:lstStyle>
            <a:lvl1pPr marL="0">
              <a:buNone/>
              <a:defRPr sz="3200" b="1"/>
            </a:lvl1pPr>
            <a:lvl2pPr marL="0">
              <a:buNone/>
              <a:defRPr sz="3200" b="1"/>
            </a:lvl2pPr>
            <a:lvl3pPr marL="0">
              <a:buNone/>
              <a:defRPr sz="3200" b="1"/>
            </a:lvl3pPr>
            <a:lvl4pPr marL="0">
              <a:buNone/>
              <a:defRPr sz="3200" b="1"/>
            </a:lvl4pPr>
            <a:lvl5pPr marL="0">
              <a:buNone/>
              <a:defRPr sz="3200" b="1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307975" y="3283795"/>
            <a:ext cx="6773863" cy="23764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/>
              <a:pPr/>
              <a:t>18-11-09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4" y="1879297"/>
            <a:ext cx="4541843" cy="1898294"/>
          </a:xfrm>
        </p:spPr>
        <p:txBody>
          <a:bodyPr wrap="square">
            <a:noAutofit/>
          </a:bodyPr>
          <a:lstStyle>
            <a:lvl1pPr marL="0" indent="0" algn="l" rtl="0">
              <a:spcBef>
                <a:spcPts val="0"/>
              </a:spcBef>
              <a:buNone/>
              <a:defRPr lang="sv-SE" sz="2400" b="0" strike="noStrike" cap="none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SciLifeLab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has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been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created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by the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coordinated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br>
              <a:rPr lang="sv-SE" sz="2000" baseline="30000" dirty="0" smtClean="0">
                <a:solidFill>
                  <a:srgbClr val="000000"/>
                </a:solidFill>
                <a:latin typeface="ArialMT"/>
              </a:rPr>
            </a:b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effort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four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universities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in Stockholm and Uppsala: Stockholm University, the Karolinska Institutet, KTH Royal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Institute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Technology and Uppsala University.</a:t>
            </a:r>
          </a:p>
        </p:txBody>
      </p:sp>
      <p:pic>
        <p:nvPicPr>
          <p:cNvPr id="8" name="Bildobjekt 7" descr="universitet_logotyper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1485" y="332810"/>
            <a:ext cx="3222111" cy="6162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46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07885" y="207284"/>
            <a:ext cx="8543861" cy="63514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7" Type="http://schemas.openxmlformats.org/officeDocument/2006/relationships/image" Target="../media/image2.pn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7" Type="http://schemas.openxmlformats.org/officeDocument/2006/relationships/image" Target="../media/image2.pn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6" y="207284"/>
            <a:ext cx="6245313" cy="57208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6" y="1173870"/>
            <a:ext cx="8543861" cy="49522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Rak 10"/>
          <p:cNvCxnSpPr/>
          <p:nvPr/>
        </p:nvCxnSpPr>
        <p:spPr>
          <a:xfrm>
            <a:off x="307886" y="974117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Bildobjekt 11" descr="SciLifeLab_logotyp_gre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2532" y="233737"/>
            <a:ext cx="1799214" cy="5814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pattern_star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835062"/>
            <a:ext cx="9144000" cy="4022938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5" y="1785007"/>
            <a:ext cx="6773513" cy="120461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7" y="2989617"/>
            <a:ext cx="6773512" cy="29905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7D81263-415E-F842-A2D0-D498F08AEC56}" type="datetime1">
              <a:rPr lang="sv-SE" smtClean="0"/>
              <a:pPr/>
              <a:t>18-11-09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sv-SE" dirty="0"/>
          </a:p>
        </p:txBody>
      </p:sp>
      <p:cxnSp>
        <p:nvCxnSpPr>
          <p:cNvPr id="8" name="Rak 7"/>
          <p:cNvCxnSpPr/>
          <p:nvPr/>
        </p:nvCxnSpPr>
        <p:spPr>
          <a:xfrm>
            <a:off x="307886" y="1649586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SciLifeLab_logotyp_gree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887" y="358772"/>
            <a:ext cx="3152812" cy="1018840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4" r:id="rId3"/>
    <p:sldLayoutId id="2147483675" r:id="rId4"/>
    <p:sldLayoutId id="2147483676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>
          <a:xfrm>
            <a:off x="0" y="-38266"/>
            <a:ext cx="9144000" cy="6896265"/>
          </a:xfrm>
          <a:prstGeom prst="rect">
            <a:avLst/>
          </a:prstGeom>
          <a:solidFill>
            <a:srgbClr val="88C9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Rak 7"/>
          <p:cNvCxnSpPr/>
          <p:nvPr/>
        </p:nvCxnSpPr>
        <p:spPr>
          <a:xfrm>
            <a:off x="307886" y="1521741"/>
            <a:ext cx="8543861" cy="1588"/>
          </a:xfrm>
          <a:prstGeom prst="line">
            <a:avLst/>
          </a:prstGeom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pic>
        <p:nvPicPr>
          <p:cNvPr id="17" name="Bildobjekt 16" descr="SciLifeLab_logotyp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531" y="233737"/>
            <a:ext cx="1799215" cy="581421"/>
          </a:xfrm>
          <a:prstGeom prst="rect">
            <a:avLst/>
          </a:prstGeom>
        </p:spPr>
      </p:pic>
      <p:pic>
        <p:nvPicPr>
          <p:cNvPr id="19" name="Bildobjekt 18" descr="pattern_DNA.png"/>
          <p:cNvPicPr>
            <a:picLocks noChangeAspect="1"/>
          </p:cNvPicPr>
          <p:nvPr/>
        </p:nvPicPr>
        <p:blipFill>
          <a:blip r:embed="rId4"/>
          <a:srcRect l="16309" r="52907" b="38300"/>
          <a:stretch>
            <a:fillRect/>
          </a:stretch>
        </p:blipFill>
        <p:spPr>
          <a:xfrm>
            <a:off x="0" y="2262966"/>
            <a:ext cx="9144000" cy="45950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pattern_star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835062"/>
            <a:ext cx="9144000" cy="4022938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5" y="1785007"/>
            <a:ext cx="6773513" cy="120461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7" y="2989617"/>
            <a:ext cx="6773512" cy="29905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18-11-09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Rak 7"/>
          <p:cNvCxnSpPr/>
          <p:nvPr/>
        </p:nvCxnSpPr>
        <p:spPr>
          <a:xfrm>
            <a:off x="307886" y="1649586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SciLifeLab_logotyp_gree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887" y="358772"/>
            <a:ext cx="3152812" cy="1018840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58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7" r:id="rId3"/>
    <p:sldLayoutId id="2147483678" r:id="rId4"/>
    <p:sldLayoutId id="2147483679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6" y="207284"/>
            <a:ext cx="6245313" cy="57208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6" y="1173870"/>
            <a:ext cx="8543861" cy="49522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Rak 10"/>
          <p:cNvCxnSpPr/>
          <p:nvPr/>
        </p:nvCxnSpPr>
        <p:spPr>
          <a:xfrm>
            <a:off x="307886" y="974117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Bildobjekt 11" descr="SciLifeLab_logotyp_gre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2532" y="233737"/>
            <a:ext cx="1799214" cy="5814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pattern_star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5062"/>
            <a:ext cx="9144000" cy="4022938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5" y="1785007"/>
            <a:ext cx="6773513" cy="120461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7" y="2989617"/>
            <a:ext cx="6773512" cy="29905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7D81263-415E-F842-A2D0-D498F08AEC56}" type="datetime1">
              <a:rPr lang="sv-SE" smtClean="0"/>
              <a:pPr/>
              <a:t>18-11-09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sv-SE" dirty="0"/>
          </a:p>
        </p:txBody>
      </p:sp>
      <p:cxnSp>
        <p:nvCxnSpPr>
          <p:cNvPr id="8" name="Rak 7"/>
          <p:cNvCxnSpPr/>
          <p:nvPr/>
        </p:nvCxnSpPr>
        <p:spPr>
          <a:xfrm>
            <a:off x="307886" y="1649586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SciLifeLab_logotyp_gre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87" y="358772"/>
            <a:ext cx="3152812" cy="1018840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>
          <a:xfrm>
            <a:off x="0" y="-38266"/>
            <a:ext cx="9144000" cy="6896265"/>
          </a:xfrm>
          <a:prstGeom prst="rect">
            <a:avLst/>
          </a:prstGeom>
          <a:solidFill>
            <a:srgbClr val="88C9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Rak 7"/>
          <p:cNvCxnSpPr/>
          <p:nvPr/>
        </p:nvCxnSpPr>
        <p:spPr>
          <a:xfrm>
            <a:off x="307886" y="1521741"/>
            <a:ext cx="8543861" cy="1588"/>
          </a:xfrm>
          <a:prstGeom prst="line">
            <a:avLst/>
          </a:prstGeom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pic>
        <p:nvPicPr>
          <p:cNvPr id="17" name="Bildobjekt 16" descr="SciLifeLab_logotyp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531" y="233737"/>
            <a:ext cx="1799215" cy="581421"/>
          </a:xfrm>
          <a:prstGeom prst="rect">
            <a:avLst/>
          </a:prstGeom>
        </p:spPr>
      </p:pic>
      <p:pic>
        <p:nvPicPr>
          <p:cNvPr id="19" name="Bildobjekt 18" descr="pattern_DNA.png"/>
          <p:cNvPicPr>
            <a:picLocks noChangeAspect="1"/>
          </p:cNvPicPr>
          <p:nvPr/>
        </p:nvPicPr>
        <p:blipFill>
          <a:blip r:embed="rId4"/>
          <a:srcRect l="16309" r="52907" b="38300"/>
          <a:stretch>
            <a:fillRect/>
          </a:stretch>
        </p:blipFill>
        <p:spPr>
          <a:xfrm>
            <a:off x="0" y="2262966"/>
            <a:ext cx="9144000" cy="45950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pattern_star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5062"/>
            <a:ext cx="9144000" cy="4022938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5" y="1785007"/>
            <a:ext cx="6773513" cy="120461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7" y="2989617"/>
            <a:ext cx="6773512" cy="29905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18-11-09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Rak 7"/>
          <p:cNvCxnSpPr/>
          <p:nvPr/>
        </p:nvCxnSpPr>
        <p:spPr>
          <a:xfrm>
            <a:off x="307886" y="1649586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SciLifeLab_logotyp_gre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87" y="358772"/>
            <a:ext cx="3152812" cy="1018840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58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13095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sz="4400" smtClean="0"/>
              <a:t>Assembly Validation</a:t>
            </a:r>
            <a:endParaRPr lang="en-US" sz="4400" dirty="0"/>
          </a:p>
        </p:txBody>
      </p:sp>
      <p:pic>
        <p:nvPicPr>
          <p:cNvPr id="4" name="Picture 3" descr="logga blå tex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38" y="363292"/>
            <a:ext cx="1808029" cy="935708"/>
          </a:xfrm>
          <a:prstGeom prst="rect">
            <a:avLst/>
          </a:prstGeom>
        </p:spPr>
      </p:pic>
      <p:pic>
        <p:nvPicPr>
          <p:cNvPr id="5" name="Picture 4" descr="Excelerate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48" y="5590399"/>
            <a:ext cx="2706624" cy="1066800"/>
          </a:xfrm>
          <a:prstGeom prst="rect">
            <a:avLst/>
          </a:prstGeom>
        </p:spPr>
      </p:pic>
      <p:pic>
        <p:nvPicPr>
          <p:cNvPr id="6" name="Picture 5" descr="Elixir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84" y="5596023"/>
            <a:ext cx="1409700" cy="106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97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graphs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729" t="42168" b="1469"/>
          <a:stretch/>
        </p:blipFill>
        <p:spPr>
          <a:xfrm>
            <a:off x="101972" y="1789593"/>
            <a:ext cx="8924846" cy="4336571"/>
          </a:xfrm>
        </p:spPr>
      </p:pic>
      <p:sp>
        <p:nvSpPr>
          <p:cNvPr id="5" name="TextBox 4"/>
          <p:cNvSpPr txBox="1"/>
          <p:nvPr/>
        </p:nvSpPr>
        <p:spPr>
          <a:xfrm>
            <a:off x="307885" y="1285049"/>
            <a:ext cx="41088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do you see?</a:t>
            </a:r>
          </a:p>
          <a:p>
            <a:r>
              <a:rPr lang="en-US" dirty="0" smtClean="0"/>
              <a:t>Virus sample isolated from human</a:t>
            </a:r>
          </a:p>
          <a:p>
            <a:r>
              <a:rPr lang="en-US" dirty="0" smtClean="0"/>
              <a:t>Reads were filtered against human ref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25096" y="1425905"/>
            <a:ext cx="153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PhiX</a:t>
            </a:r>
            <a:r>
              <a:rPr lang="en-US" dirty="0" smtClean="0"/>
              <a:t> spike-in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13751" y="6017049"/>
            <a:ext cx="2430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Human contamination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224316" y="2267732"/>
            <a:ext cx="1488161" cy="922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01972" y="3915618"/>
            <a:ext cx="8924846" cy="19804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3" idx="2"/>
          </p:cNvCxnSpPr>
          <p:nvPr/>
        </p:nvCxnSpPr>
        <p:spPr>
          <a:xfrm>
            <a:off x="7690991" y="1795237"/>
            <a:ext cx="156443" cy="4724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868736" y="5896104"/>
            <a:ext cx="15120" cy="2300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406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Kraken / Blast / </a:t>
            </a:r>
            <a:r>
              <a:rPr lang="en-US" dirty="0" err="1" smtClean="0"/>
              <a:t>Kaiju</a:t>
            </a:r>
            <a:r>
              <a:rPr lang="en-US" dirty="0" smtClean="0"/>
              <a:t> </a:t>
            </a:r>
            <a:r>
              <a:rPr lang="en-US" dirty="0" smtClean="0"/>
              <a:t>taxonomic classification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4320"/>
          <a:stretch/>
        </p:blipFill>
        <p:spPr>
          <a:xfrm>
            <a:off x="307886" y="1885541"/>
            <a:ext cx="4240696" cy="4504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582" y="1885541"/>
            <a:ext cx="3988146" cy="382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98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Contamination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Blobtools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GC </a:t>
            </a:r>
            <a:r>
              <a:rPr lang="en-US" dirty="0" err="1" smtClean="0"/>
              <a:t>vs</a:t>
            </a:r>
            <a:r>
              <a:rPr lang="en-US" dirty="0" smtClean="0"/>
              <a:t> Coverage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Taxonomically annotated</a:t>
            </a:r>
          </a:p>
        </p:txBody>
      </p:sp>
      <p:pic>
        <p:nvPicPr>
          <p:cNvPr id="7" name="Content Placeholder 6" descr="scaffolds_blobtools.scaffolds_blobtools.blobDB.json.bestsum.phylum.p7.span.100.blobplot.bam0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" r="6117" b="2072"/>
          <a:stretch/>
        </p:blipFill>
        <p:spPr>
          <a:xfrm>
            <a:off x="3583512" y="1088510"/>
            <a:ext cx="5416018" cy="5631077"/>
          </a:xfrm>
        </p:spPr>
      </p:pic>
    </p:spTree>
    <p:extLst>
      <p:ext uri="{BB962C8B-B14F-4D97-AF65-F5344CB8AC3E}">
        <p14:creationId xmlns:p14="http://schemas.microsoft.com/office/powerpoint/2010/main" val="712732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Contamination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Blobtools</a:t>
            </a:r>
            <a:endParaRPr lang="en-US" dirty="0"/>
          </a:p>
        </p:txBody>
      </p:sp>
      <p:pic>
        <p:nvPicPr>
          <p:cNvPr id="6" name="Picture 5" descr="MiSeqSample1_single_cell_spades_assembly_blob.MiSeqSample1_single_cell_spades_assembly_blob.blobDB.json.bestsum.phylum.p7.span.100.blobplot.bam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t="28751" r="29014" b="4478"/>
          <a:stretch/>
        </p:blipFill>
        <p:spPr>
          <a:xfrm>
            <a:off x="2494979" y="1173870"/>
            <a:ext cx="5776976" cy="568413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770857" y="3840026"/>
            <a:ext cx="1158360" cy="2117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7885" y="4862610"/>
            <a:ext cx="2703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ign of bacterial contamination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029454" y="5172143"/>
            <a:ext cx="1741403" cy="130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0035" y="2297968"/>
            <a:ext cx="2691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False positive matches to hypothetical proteins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827496" y="2494505"/>
            <a:ext cx="2268044" cy="13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262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Contamination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Blobtools</a:t>
            </a:r>
            <a:endParaRPr lang="en-US" dirty="0"/>
          </a:p>
        </p:txBody>
      </p:sp>
      <p:pic>
        <p:nvPicPr>
          <p:cNvPr id="9" name="Picture 8" descr="allpaths.scf_blobtools.allpaths.scf_blobtools.blobDB.json.bestsum.phylum.p7.span.100.blobplot.bam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" t="29228" r="29177" b="5058"/>
          <a:stretch/>
        </p:blipFill>
        <p:spPr>
          <a:xfrm>
            <a:off x="2794106" y="1013770"/>
            <a:ext cx="6057641" cy="58442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3368" y="2056076"/>
            <a:ext cx="19807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What’s your interpretation?</a:t>
            </a:r>
          </a:p>
          <a:p>
            <a:endParaRPr lang="en-US" dirty="0" smtClean="0"/>
          </a:p>
          <a:p>
            <a:r>
              <a:rPr lang="en-US" dirty="0"/>
              <a:t>M</a:t>
            </a:r>
            <a:r>
              <a:rPr lang="en-US" dirty="0" smtClean="0"/>
              <a:t>oss sample.</a:t>
            </a:r>
          </a:p>
          <a:p>
            <a:r>
              <a:rPr lang="en-US" dirty="0" smtClean="0"/>
              <a:t>Haploid cell picked for one individual.</a:t>
            </a:r>
            <a:endParaRPr lang="en-US" dirty="0"/>
          </a:p>
        </p:txBody>
      </p:sp>
      <p:pic>
        <p:nvPicPr>
          <p:cNvPr id="12" name="Picture 11" descr="allpaths.scf_blobtools.allpaths.scf_blobtools.blobDB.json.bestsum.phylum.p7.span.100.blobplot.bam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4" t="12284" r="6739" b="75971"/>
          <a:stretch/>
        </p:blipFill>
        <p:spPr>
          <a:xfrm>
            <a:off x="307886" y="4928538"/>
            <a:ext cx="2974204" cy="160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39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Contamination assessment</a:t>
            </a:r>
            <a:endParaRPr lang="en-US" dirty="0"/>
          </a:p>
        </p:txBody>
      </p:sp>
      <p:pic>
        <p:nvPicPr>
          <p:cNvPr id="4" name="Content Placeholder 3" descr="B.improvisus_combined_assembly_vs_reads.cold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" r="3491"/>
          <a:stretch/>
        </p:blipFill>
        <p:spPr>
          <a:xfrm>
            <a:off x="800285" y="1173870"/>
            <a:ext cx="7258840" cy="5684130"/>
          </a:xfrm>
        </p:spPr>
      </p:pic>
      <p:sp>
        <p:nvSpPr>
          <p:cNvPr id="5" name="TextBox 4"/>
          <p:cNvSpPr txBox="1"/>
          <p:nvPr/>
        </p:nvSpPr>
        <p:spPr>
          <a:xfrm>
            <a:off x="307885" y="1112253"/>
            <a:ext cx="101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Kat cold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82148" y="2675924"/>
            <a:ext cx="2101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Median k-</a:t>
            </a:r>
            <a:r>
              <a:rPr lang="en-US" dirty="0" err="1" smtClean="0"/>
              <a:t>mer</a:t>
            </a:r>
            <a:r>
              <a:rPr lang="en-US" dirty="0" smtClean="0"/>
              <a:t> abundance in assembly </a:t>
            </a:r>
            <a:r>
              <a:rPr lang="en-US" dirty="0" err="1" smtClean="0"/>
              <a:t>contigs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059125" y="2237496"/>
            <a:ext cx="438482" cy="4384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B.improvisus_combined_assembly_vs_reads.cmp-main.mx.spectra-cn_x1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946" y="3840027"/>
            <a:ext cx="2955609" cy="221670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91653" y="6475574"/>
            <a:ext cx="3879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might contamination look like?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22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Contamination assessment</a:t>
            </a:r>
            <a:endParaRPr lang="en-US" dirty="0"/>
          </a:p>
        </p:txBody>
      </p:sp>
      <p:pic>
        <p:nvPicPr>
          <p:cNvPr id="4" name="Content Placeholder 3" descr="B.improvisus_combined_assembly_vs_reads.cold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" r="3491"/>
          <a:stretch/>
        </p:blipFill>
        <p:spPr>
          <a:xfrm>
            <a:off x="800285" y="1173870"/>
            <a:ext cx="7258840" cy="5684130"/>
          </a:xfrm>
        </p:spPr>
      </p:pic>
      <p:sp>
        <p:nvSpPr>
          <p:cNvPr id="5" name="TextBox 4"/>
          <p:cNvSpPr txBox="1"/>
          <p:nvPr/>
        </p:nvSpPr>
        <p:spPr>
          <a:xfrm>
            <a:off x="307885" y="1112253"/>
            <a:ext cx="101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Kat cold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093313"/>
            <a:ext cx="16731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Repeats:</a:t>
            </a:r>
          </a:p>
          <a:p>
            <a:r>
              <a:rPr lang="en-US" dirty="0" smtClean="0"/>
              <a:t>Small size</a:t>
            </a:r>
          </a:p>
          <a:p>
            <a:r>
              <a:rPr lang="en-US" dirty="0" smtClean="0"/>
              <a:t>High coverage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555331" y="1920013"/>
            <a:ext cx="2131962" cy="19048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542270" y="2675924"/>
            <a:ext cx="1179385" cy="907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82148" y="4961011"/>
            <a:ext cx="1753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Contamination:</a:t>
            </a:r>
          </a:p>
          <a:p>
            <a:r>
              <a:rPr lang="en-US" dirty="0" smtClean="0"/>
              <a:t>Multiple groups</a:t>
            </a:r>
            <a:r>
              <a:rPr lang="en-US" dirty="0"/>
              <a:t> </a:t>
            </a:r>
            <a:r>
              <a:rPr lang="en-US" dirty="0" smtClean="0"/>
              <a:t>of gradients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82148" y="2675924"/>
            <a:ext cx="2101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Median k-</a:t>
            </a:r>
            <a:r>
              <a:rPr lang="en-US" dirty="0" err="1" smtClean="0"/>
              <a:t>mer</a:t>
            </a:r>
            <a:r>
              <a:rPr lang="en-US" dirty="0" smtClean="0"/>
              <a:t> abundance in assembly </a:t>
            </a:r>
            <a:r>
              <a:rPr lang="en-US" dirty="0" err="1" smtClean="0"/>
              <a:t>contigs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8059125" y="2237496"/>
            <a:ext cx="438482" cy="4384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444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Contamination </a:t>
            </a:r>
            <a:r>
              <a:rPr lang="en-US" dirty="0" smtClean="0"/>
              <a:t>detection is tricky.</a:t>
            </a:r>
          </a:p>
          <a:p>
            <a:endParaRPr lang="en-US" dirty="0" smtClean="0"/>
          </a:p>
          <a:p>
            <a:r>
              <a:rPr lang="en-US" dirty="0" smtClean="0"/>
              <a:t>GC </a:t>
            </a:r>
            <a:r>
              <a:rPr lang="en-US" dirty="0" err="1" smtClean="0"/>
              <a:t>vs</a:t>
            </a:r>
            <a:r>
              <a:rPr lang="en-US" dirty="0" smtClean="0"/>
              <a:t> Coverage plots are useful overviews.</a:t>
            </a:r>
          </a:p>
          <a:p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you have access to the assembly graph, use it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Be conservative when filtering</a:t>
            </a:r>
          </a:p>
          <a:p>
            <a:endParaRPr lang="en-US" dirty="0"/>
          </a:p>
          <a:p>
            <a:r>
              <a:rPr lang="en-US" dirty="0" smtClean="0"/>
              <a:t>Remove spike-in / control sequences 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46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</a:t>
            </a:r>
            <a:r>
              <a:rPr lang="en-US" dirty="0" smtClean="0"/>
              <a:t>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Assemblies are written in </a:t>
            </a:r>
            <a:r>
              <a:rPr lang="en-US" dirty="0" err="1" smtClean="0"/>
              <a:t>fasta</a:t>
            </a:r>
            <a:r>
              <a:rPr lang="en-US" dirty="0" smtClean="0"/>
              <a:t>/q format.</a:t>
            </a:r>
          </a:p>
          <a:p>
            <a:pPr lvl="1"/>
            <a:r>
              <a:rPr lang="en-US" dirty="0" smtClean="0"/>
              <a:t>Loses connection information between the </a:t>
            </a:r>
            <a:r>
              <a:rPr lang="en-US" dirty="0" err="1" smtClean="0"/>
              <a:t>contigs</a:t>
            </a:r>
            <a:r>
              <a:rPr lang="en-US" dirty="0" smtClean="0"/>
              <a:t>/scaffolds.</a:t>
            </a:r>
          </a:p>
          <a:p>
            <a:pPr lvl="1"/>
            <a:endParaRPr lang="en-US" dirty="0"/>
          </a:p>
          <a:p>
            <a:r>
              <a:rPr lang="en-US" dirty="0" smtClean="0"/>
              <a:t>Some assemblers also write </a:t>
            </a:r>
            <a:r>
              <a:rPr lang="en-US" dirty="0" smtClean="0"/>
              <a:t>graph files of the assembly.</a:t>
            </a:r>
          </a:p>
          <a:p>
            <a:pPr lvl="1"/>
            <a:r>
              <a:rPr lang="en-US" dirty="0" smtClean="0"/>
              <a:t>Formats:</a:t>
            </a:r>
            <a:endParaRPr lang="en-US" dirty="0"/>
          </a:p>
          <a:p>
            <a:pPr lvl="2"/>
            <a:r>
              <a:rPr lang="en-US" dirty="0" err="1" smtClean="0"/>
              <a:t>Fastg</a:t>
            </a:r>
            <a:r>
              <a:rPr lang="en-US" dirty="0" smtClean="0"/>
              <a:t>, GFA (Bandage)</a:t>
            </a:r>
            <a:endParaRPr lang="en-US" dirty="0"/>
          </a:p>
          <a:p>
            <a:pPr lvl="2"/>
            <a:r>
              <a:rPr lang="en-US" dirty="0" smtClean="0"/>
              <a:t>Dot (</a:t>
            </a:r>
            <a:r>
              <a:rPr lang="en-US" dirty="0" err="1" smtClean="0"/>
              <a:t>Graphviz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GML (</a:t>
            </a:r>
            <a:r>
              <a:rPr lang="en-US" dirty="0" err="1" smtClean="0"/>
              <a:t>yEd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Maintains </a:t>
            </a:r>
            <a:r>
              <a:rPr lang="en-US" dirty="0" err="1" smtClean="0"/>
              <a:t>contig</a:t>
            </a:r>
            <a:r>
              <a:rPr lang="en-US" dirty="0" smtClean="0"/>
              <a:t> relationships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48502" b="-48502"/>
          <a:stretch>
            <a:fillRect/>
          </a:stretch>
        </p:blipFill>
        <p:spPr>
          <a:xfrm>
            <a:off x="4773613" y="1231900"/>
            <a:ext cx="4038600" cy="4894263"/>
          </a:xfrm>
        </p:spPr>
      </p:pic>
    </p:spTree>
    <p:extLst>
      <p:ext uri="{BB962C8B-B14F-4D97-AF65-F5344CB8AC3E}">
        <p14:creationId xmlns:p14="http://schemas.microsoft.com/office/powerpoint/2010/main" val="299578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</a:t>
            </a:r>
            <a:r>
              <a:rPr lang="en-US" dirty="0" smtClean="0"/>
              <a:t>graphs</a:t>
            </a:r>
            <a:endParaRPr lang="en-US" dirty="0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8465" b="36952"/>
          <a:stretch/>
        </p:blipFill>
        <p:spPr>
          <a:xfrm>
            <a:off x="307887" y="1173870"/>
            <a:ext cx="8526690" cy="3730250"/>
          </a:xfrm>
        </p:spPr>
      </p:pic>
      <p:sp>
        <p:nvSpPr>
          <p:cNvPr id="8" name="Rectangle 7"/>
          <p:cNvSpPr/>
          <p:nvPr/>
        </p:nvSpPr>
        <p:spPr>
          <a:xfrm>
            <a:off x="307886" y="1173870"/>
            <a:ext cx="563010" cy="4702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70896" y="5121631"/>
            <a:ext cx="2755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Ideal bacterial assembly graph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24208" y="5121631"/>
            <a:ext cx="2884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Poor assembly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471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</a:t>
            </a:r>
            <a:r>
              <a:rPr lang="en-US" dirty="0" smtClean="0"/>
              <a:t>graphs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419" t="8927" r="23967" b="14765"/>
          <a:stretch/>
        </p:blipFill>
        <p:spPr>
          <a:xfrm>
            <a:off x="1557391" y="1162556"/>
            <a:ext cx="6290044" cy="5695444"/>
          </a:xfrm>
        </p:spPr>
      </p:pic>
      <p:sp>
        <p:nvSpPr>
          <p:cNvPr id="6" name="TextBox 5"/>
          <p:cNvSpPr txBox="1"/>
          <p:nvPr/>
        </p:nvSpPr>
        <p:spPr>
          <a:xfrm>
            <a:off x="307885" y="1233199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assembly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31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graphs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12825" r="-12825"/>
          <a:stretch>
            <a:fillRect/>
          </a:stretch>
        </p:blipFill>
        <p:spPr>
          <a:xfrm>
            <a:off x="341748" y="1488609"/>
            <a:ext cx="4038600" cy="260842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14214" r="-14214"/>
          <a:stretch>
            <a:fillRect/>
          </a:stretch>
        </p:blipFill>
        <p:spPr>
          <a:xfrm>
            <a:off x="4773273" y="1488608"/>
            <a:ext cx="4038600" cy="260842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407" y="4217981"/>
            <a:ext cx="2660795" cy="23981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0502" y="4217980"/>
            <a:ext cx="2503015" cy="2409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1748" y="1126304"/>
            <a:ext cx="2468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Evaluate k-</a:t>
            </a:r>
            <a:r>
              <a:rPr lang="en-US" dirty="0" err="1" smtClean="0"/>
              <a:t>mer</a:t>
            </a:r>
            <a:r>
              <a:rPr lang="en-US" dirty="0" smtClean="0"/>
              <a:t> choice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1748" y="1534495"/>
            <a:ext cx="73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K=51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48119" y="6488668"/>
            <a:ext cx="314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R. Wick: Effect of k-</a:t>
            </a:r>
            <a:r>
              <a:rPr lang="en-US" dirty="0" err="1"/>
              <a:t>mer</a:t>
            </a:r>
            <a:r>
              <a:rPr lang="en-US" dirty="0"/>
              <a:t> size.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1748" y="4217981"/>
            <a:ext cx="73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K=81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73273" y="4217980"/>
            <a:ext cx="73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K=91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50314" y="1534495"/>
            <a:ext cx="73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K=61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809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graphs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366" b="-3366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6572" r="-6572"/>
          <a:stretch>
            <a:fillRect/>
          </a:stretch>
        </p:blipFill>
        <p:spPr>
          <a:xfrm>
            <a:off x="307886" y="1231602"/>
            <a:ext cx="4038600" cy="4894561"/>
          </a:xfrm>
        </p:spPr>
      </p:pic>
      <p:sp>
        <p:nvSpPr>
          <p:cNvPr id="8" name="TextBox 7"/>
          <p:cNvSpPr txBox="1"/>
          <p:nvPr/>
        </p:nvSpPr>
        <p:spPr>
          <a:xfrm>
            <a:off x="307886" y="1263436"/>
            <a:ext cx="20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Manipulate graphs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448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graphs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7886" y="1263436"/>
            <a:ext cx="168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Graph labeling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8819" t="2945" r="28819" b="2538"/>
          <a:stretch/>
        </p:blipFill>
        <p:spPr>
          <a:xfrm>
            <a:off x="4773273" y="1375758"/>
            <a:ext cx="4038600" cy="4626173"/>
          </a:xfrm>
        </p:spPr>
      </p:pic>
      <p:pic>
        <p:nvPicPr>
          <p:cNvPr id="9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3379" t="9949" r="38309" b="7823"/>
          <a:stretch/>
        </p:blipFill>
        <p:spPr>
          <a:xfrm>
            <a:off x="341748" y="1632769"/>
            <a:ext cx="4508878" cy="4493394"/>
          </a:xfrm>
        </p:spPr>
      </p:pic>
      <p:sp>
        <p:nvSpPr>
          <p:cNvPr id="6" name="TextBox 5"/>
          <p:cNvSpPr txBox="1"/>
          <p:nvPr/>
        </p:nvSpPr>
        <p:spPr>
          <a:xfrm>
            <a:off x="801376" y="6304295"/>
            <a:ext cx="186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Contig</a:t>
            </a:r>
            <a:r>
              <a:rPr lang="en-US" dirty="0" smtClean="0"/>
              <a:t> coverage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50626" y="6304295"/>
            <a:ext cx="144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Blast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208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t="-11533" b="-11533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graphs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05724" y="5988697"/>
            <a:ext cx="377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 </a:t>
            </a:r>
            <a:r>
              <a:rPr lang="en-US" dirty="0" smtClean="0"/>
              <a:t>gene </a:t>
            </a:r>
            <a:r>
              <a:rPr lang="en-US" dirty="0" smtClean="0"/>
              <a:t>blast match to this </a:t>
            </a:r>
            <a:r>
              <a:rPr lang="en-US" dirty="0" err="1" smtClean="0"/>
              <a:t>contig</a:t>
            </a:r>
            <a:endParaRPr lang="en-US" dirty="0" smtClean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880515" y="4582912"/>
            <a:ext cx="0" cy="14057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050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graphs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729" t="42168" b="1469"/>
          <a:stretch/>
        </p:blipFill>
        <p:spPr>
          <a:xfrm>
            <a:off x="101972" y="1789593"/>
            <a:ext cx="8924846" cy="4336571"/>
          </a:xfrm>
        </p:spPr>
      </p:pic>
      <p:sp>
        <p:nvSpPr>
          <p:cNvPr id="5" name="TextBox 4"/>
          <p:cNvSpPr txBox="1"/>
          <p:nvPr/>
        </p:nvSpPr>
        <p:spPr>
          <a:xfrm>
            <a:off x="307885" y="1285049"/>
            <a:ext cx="41088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do you see?</a:t>
            </a:r>
          </a:p>
          <a:p>
            <a:r>
              <a:rPr lang="en-US" dirty="0" smtClean="0"/>
              <a:t>Virus sample isolated from human</a:t>
            </a:r>
          </a:p>
          <a:p>
            <a:r>
              <a:rPr lang="en-US" dirty="0" smtClean="0"/>
              <a:t>Reads were filtered against human ref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947534"/>
      </p:ext>
    </p:extLst>
  </p:cSld>
  <p:clrMapOvr>
    <a:masterClrMapping/>
  </p:clrMapOvr>
</p:sld>
</file>

<file path=ppt/theme/theme1.xml><?xml version="1.0" encoding="utf-8"?>
<a:theme xmlns:a="http://schemas.openxmlformats.org/drawingml/2006/main" name="SciLifeLab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SciLifeLab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SciLifeLab.thmx</Template>
  <TotalTime>104953</TotalTime>
  <Words>278</Words>
  <Application>Microsoft Macintosh PowerPoint</Application>
  <PresentationFormat>On-screen Show (4:3)</PresentationFormat>
  <Paragraphs>77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SciLifeLab</vt:lpstr>
      <vt:lpstr>1_Office-tema</vt:lpstr>
      <vt:lpstr>2_Office-tema</vt:lpstr>
      <vt:lpstr>3_Office-tema</vt:lpstr>
      <vt:lpstr>1_SciLifeLab</vt:lpstr>
      <vt:lpstr>4_Office-tema</vt:lpstr>
      <vt:lpstr>5_Office-tema</vt:lpstr>
      <vt:lpstr>6_Office-tema</vt:lpstr>
      <vt:lpstr>Assembly Validation</vt:lpstr>
      <vt:lpstr>Assembly graphs</vt:lpstr>
      <vt:lpstr>Assembly graphs</vt:lpstr>
      <vt:lpstr>Assembly graphs</vt:lpstr>
      <vt:lpstr>Assembly graphs</vt:lpstr>
      <vt:lpstr>Assembly graphs</vt:lpstr>
      <vt:lpstr>Assembly graphs</vt:lpstr>
      <vt:lpstr>Assembly graphs</vt:lpstr>
      <vt:lpstr>Assembly graphs</vt:lpstr>
      <vt:lpstr>Assembly graphs</vt:lpstr>
      <vt:lpstr>Contamination</vt:lpstr>
      <vt:lpstr>Contamination assessment</vt:lpstr>
      <vt:lpstr>Contamination assessment</vt:lpstr>
      <vt:lpstr>Contamination assessment</vt:lpstr>
      <vt:lpstr>Contamination assessment</vt:lpstr>
      <vt:lpstr>Contamination assessment</vt:lpstr>
      <vt:lpstr>Summary</vt:lpstr>
    </vt:vector>
  </TitlesOfParts>
  <Company>BILS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Quality Assessment of sequencing data</dc:title>
  <dc:creator>Mahesh Panchal</dc:creator>
  <cp:lastModifiedBy>Mahesh Panchal</cp:lastModifiedBy>
  <cp:revision>344</cp:revision>
  <dcterms:created xsi:type="dcterms:W3CDTF">2016-08-17T14:19:15Z</dcterms:created>
  <dcterms:modified xsi:type="dcterms:W3CDTF">2018-11-18T14:01:55Z</dcterms:modified>
</cp:coreProperties>
</file>