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  <p:sldMasterId id="2147483978" r:id="rId2"/>
  </p:sldMasterIdLst>
  <p:notesMasterIdLst>
    <p:notesMasterId r:id="rId49"/>
  </p:notesMasterIdLst>
  <p:sldIdLst>
    <p:sldId id="782" r:id="rId3"/>
    <p:sldId id="778" r:id="rId4"/>
    <p:sldId id="841" r:id="rId5"/>
    <p:sldId id="842" r:id="rId6"/>
    <p:sldId id="792" r:id="rId7"/>
    <p:sldId id="799" r:id="rId8"/>
    <p:sldId id="828" r:id="rId9"/>
    <p:sldId id="809" r:id="rId10"/>
    <p:sldId id="829" r:id="rId11"/>
    <p:sldId id="843" r:id="rId12"/>
    <p:sldId id="830" r:id="rId13"/>
    <p:sldId id="831" r:id="rId14"/>
    <p:sldId id="844" r:id="rId15"/>
    <p:sldId id="845" r:id="rId16"/>
    <p:sldId id="837" r:id="rId17"/>
    <p:sldId id="795" r:id="rId18"/>
    <p:sldId id="827" r:id="rId19"/>
    <p:sldId id="794" r:id="rId20"/>
    <p:sldId id="804" r:id="rId21"/>
    <p:sldId id="789" r:id="rId22"/>
    <p:sldId id="790" r:id="rId23"/>
    <p:sldId id="839" r:id="rId24"/>
    <p:sldId id="797" r:id="rId25"/>
    <p:sldId id="840" r:id="rId26"/>
    <p:sldId id="800" r:id="rId27"/>
    <p:sldId id="805" r:id="rId28"/>
    <p:sldId id="838" r:id="rId29"/>
    <p:sldId id="798" r:id="rId30"/>
    <p:sldId id="817" r:id="rId31"/>
    <p:sldId id="848" r:id="rId32"/>
    <p:sldId id="787" r:id="rId33"/>
    <p:sldId id="818" r:id="rId34"/>
    <p:sldId id="785" r:id="rId35"/>
    <p:sldId id="791" r:id="rId36"/>
    <p:sldId id="819" r:id="rId37"/>
    <p:sldId id="802" r:id="rId38"/>
    <p:sldId id="820" r:id="rId39"/>
    <p:sldId id="806" r:id="rId40"/>
    <p:sldId id="821" r:id="rId41"/>
    <p:sldId id="822" r:id="rId42"/>
    <p:sldId id="846" r:id="rId43"/>
    <p:sldId id="823" r:id="rId44"/>
    <p:sldId id="847" r:id="rId45"/>
    <p:sldId id="824" r:id="rId46"/>
    <p:sldId id="825" r:id="rId47"/>
    <p:sldId id="813" r:id="rId48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charset="0"/>
        <a:ea typeface="MS P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charset="0"/>
        <a:ea typeface="MS P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charset="0"/>
        <a:ea typeface="MS P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5B30A"/>
    <a:srgbClr val="2F98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8"/>
    <p:restoredTop sz="91419"/>
  </p:normalViewPr>
  <p:slideViewPr>
    <p:cSldViewPr>
      <p:cViewPr>
        <p:scale>
          <a:sx n="150" d="100"/>
          <a:sy n="150" d="100"/>
        </p:scale>
        <p:origin x="1360" y="-80"/>
      </p:cViewPr>
      <p:guideLst>
        <p:guide orient="horz" pos="225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D720142-F997-B542-9A25-57C0C18D4D8D}" type="datetimeFigureOut">
              <a:rPr lang="sv-SE" altLang="sv-SE"/>
              <a:pPr/>
              <a:t>2017-11-14</a:t>
            </a:fld>
            <a:endParaRPr lang="sv-SE" alt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 smtClean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A45190D-DF07-C941-8AF0-F2CB0651FF6B}" type="slidenum">
              <a:rPr lang="sv-SE" altLang="sv-SE"/>
              <a:pPr/>
              <a:t>‹Nr.›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748633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4" descr="01_Titelsid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/>
          <p:nvPr userDrawn="1"/>
        </p:nvSpPr>
        <p:spPr>
          <a:xfrm>
            <a:off x="8027988" y="6524625"/>
            <a:ext cx="936625" cy="217488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6" name="Picture 9" descr="UU_logo_2f_84 kopi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6092825"/>
            <a:ext cx="658813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3200" baseline="0"/>
            </a:lvl1pPr>
          </a:lstStyle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96828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  <a:p>
            <a:pPr lvl="1"/>
            <a:r>
              <a:rPr lang="sv-SE" dirty="0" smtClean="0"/>
              <a:t>Second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2"/>
            <a:r>
              <a:rPr lang="sv-SE" dirty="0" err="1" smtClean="0"/>
              <a:t>Third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3"/>
            <a:r>
              <a:rPr lang="sv-SE" dirty="0" err="1" smtClean="0"/>
              <a:t>Fourth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4"/>
            <a:r>
              <a:rPr lang="sv-SE" dirty="0" err="1" smtClean="0"/>
              <a:t>Fifth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69575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 txBox="1">
            <a:spLocks/>
          </p:cNvSpPr>
          <p:nvPr userDrawn="1"/>
        </p:nvSpPr>
        <p:spPr>
          <a:xfrm>
            <a:off x="457200" y="115888"/>
            <a:ext cx="8229600" cy="576262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3689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34082"/>
          </a:xfrm>
          <a:prstGeom prst="rect">
            <a:avLst/>
          </a:prstGeom>
        </p:spPr>
        <p:txBody>
          <a:bodyPr/>
          <a:lstStyle/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</a:t>
            </a:r>
            <a:r>
              <a:rPr lang="sv-SE" dirty="0" err="1" smtClean="0"/>
              <a:t>title</a:t>
            </a:r>
            <a:r>
              <a:rPr lang="sv-SE" dirty="0" smtClean="0"/>
              <a:t>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3313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 txBox="1">
            <a:spLocks/>
          </p:cNvSpPr>
          <p:nvPr userDrawn="1"/>
        </p:nvSpPr>
        <p:spPr>
          <a:xfrm>
            <a:off x="457200" y="115888"/>
            <a:ext cx="8229600" cy="576262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67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/>
          </p:cNvSpPr>
          <p:nvPr userDrawn="1"/>
        </p:nvSpPr>
        <p:spPr>
          <a:xfrm>
            <a:off x="457200" y="115888"/>
            <a:ext cx="8229600" cy="576262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sv-SE" smtClean="0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997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4895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5359156" y="265016"/>
            <a:ext cx="3492590" cy="793392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algn="r">
              <a:defRPr sz="1500"/>
            </a:lvl1pPr>
          </a:lstStyle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3"/>
          </p:nvPr>
        </p:nvSpPr>
        <p:spPr>
          <a:xfrm>
            <a:off x="307975" y="1782810"/>
            <a:ext cx="6773424" cy="1223853"/>
          </a:xfrm>
        </p:spPr>
        <p:txBody>
          <a:bodyPr>
            <a:noAutofit/>
          </a:bodyPr>
          <a:lstStyle>
            <a:lvl1pPr marL="0">
              <a:buNone/>
              <a:defRPr sz="3200" b="1"/>
            </a:lvl1pPr>
            <a:lvl2pPr marL="0">
              <a:buNone/>
              <a:defRPr sz="3200" b="1"/>
            </a:lvl2pPr>
            <a:lvl3pPr marL="0">
              <a:buNone/>
              <a:defRPr sz="3200" b="1"/>
            </a:lvl3pPr>
            <a:lvl4pPr marL="0">
              <a:buNone/>
              <a:defRPr sz="3200" b="1"/>
            </a:lvl4pPr>
            <a:lvl5pPr marL="0">
              <a:buNone/>
              <a:defRPr sz="3200" b="1"/>
            </a:lvl5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307975" y="3283795"/>
            <a:ext cx="6773863" cy="2376488"/>
          </a:xfrm>
        </p:spPr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2C395F8A-6E26-FE45-B331-A07B61A0C1E3}" type="datetime1">
              <a:rPr lang="sv-SE" altLang="sv-SE"/>
              <a:pPr/>
              <a:t>2017-11-14</a:t>
            </a:fld>
            <a:endParaRPr lang="sv-SE" alt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MS PGothic" charset="0"/>
              </a:defRPr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6869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7" descr="universitet_logotyper_liggand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33375"/>
            <a:ext cx="32226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307974" y="1879297"/>
            <a:ext cx="4541843" cy="1898294"/>
          </a:xfrm>
        </p:spPr>
        <p:txBody>
          <a:bodyPr>
            <a:noAutofit/>
          </a:bodyPr>
          <a:lstStyle>
            <a:lvl1pPr marL="0" indent="0" algn="l" rtl="0">
              <a:spcBef>
                <a:spcPts val="0"/>
              </a:spcBef>
              <a:buNone/>
              <a:defRPr lang="sv-SE" sz="2400" b="0" strike="noStrike" cap="none" baseline="0" smtClean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2F49554C-276D-5043-B751-76892933CA19}" type="datetime1">
              <a:rPr lang="sv-SE" altLang="sv-SE"/>
              <a:pPr/>
              <a:t>2017-11-14</a:t>
            </a:fld>
            <a:endParaRPr lang="sv-SE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MS PGothic" charset="0"/>
              </a:defRPr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1982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0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objekt 1" descr="02_Bg-sid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8027988" y="6524625"/>
            <a:ext cx="936625" cy="217488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1028" name="Picture 3" descr="UU_logo_2f_84 kopia.pdf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6092825"/>
            <a:ext cx="658813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9" name="Group 1"/>
          <p:cNvGrpSpPr>
            <a:grpSpLocks/>
          </p:cNvGrpSpPr>
          <p:nvPr userDrawn="1"/>
        </p:nvGrpSpPr>
        <p:grpSpPr bwMode="auto">
          <a:xfrm>
            <a:off x="185738" y="115888"/>
            <a:ext cx="9066212" cy="584200"/>
            <a:chOff x="0" y="0"/>
            <a:chExt cx="6266" cy="408"/>
          </a:xfrm>
        </p:grpSpPr>
        <p:sp>
          <p:nvSpPr>
            <p:cNvPr id="1030" name="Rectangle 2"/>
            <p:cNvSpPr>
              <a:spLocks/>
            </p:cNvSpPr>
            <p:nvPr/>
          </p:nvSpPr>
          <p:spPr bwMode="auto">
            <a:xfrm>
              <a:off x="0" y="0"/>
              <a:ext cx="6240" cy="408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53000"/>
                  </a:srgbClr>
                </a:gs>
                <a:gs pos="100000">
                  <a:srgbClr val="85B30A">
                    <a:alpha val="53000"/>
                  </a:srgbClr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9pPr>
            </a:lstStyle>
            <a:p>
              <a:pPr eaLnBrk="1" hangingPunct="1"/>
              <a:endParaRPr lang="en-US" altLang="sv-SE" sz="1800"/>
            </a:p>
          </p:txBody>
        </p:sp>
        <p:sp>
          <p:nvSpPr>
            <p:cNvPr id="1031" name="Rectangle 3"/>
            <p:cNvSpPr>
              <a:spLocks/>
            </p:cNvSpPr>
            <p:nvPr/>
          </p:nvSpPr>
          <p:spPr bwMode="auto">
            <a:xfrm>
              <a:off x="0" y="49"/>
              <a:ext cx="6266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50797" bIns="0"/>
            <a:lstStyle>
              <a:lvl1pPr marL="39688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9pPr>
            </a:lstStyle>
            <a:p>
              <a:pPr algn="ctr" eaLnBrk="1" hangingPunct="1"/>
              <a:endParaRPr lang="en-US" altLang="sv-SE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87" r:id="rId2"/>
    <p:sldLayoutId id="2147483991" r:id="rId3"/>
    <p:sldLayoutId id="2147483988" r:id="rId4"/>
    <p:sldLayoutId id="2147483992" r:id="rId5"/>
    <p:sldLayoutId id="2147483993" r:id="rId6"/>
    <p:sldLayoutId id="2147483989" r:id="rId7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Bildobjekt 9" descr="pattern_sta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35275"/>
            <a:ext cx="91440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307975" y="1784350"/>
            <a:ext cx="6773863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60420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307975" y="2989263"/>
            <a:ext cx="6773863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07975" y="6356350"/>
            <a:ext cx="22828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457200"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fld id="{5A722C42-13C8-D947-8F6C-B310F08DE9C3}" type="datetime1">
              <a:rPr lang="sv-SE" altLang="sv-SE"/>
              <a:pPr/>
              <a:t>2017-11-14</a:t>
            </a:fld>
            <a:endParaRPr lang="sv-SE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sv-SE"/>
          </a:p>
        </p:txBody>
      </p:sp>
      <p:cxnSp>
        <p:nvCxnSpPr>
          <p:cNvPr id="8" name="Rak 7"/>
          <p:cNvCxnSpPr/>
          <p:nvPr/>
        </p:nvCxnSpPr>
        <p:spPr>
          <a:xfrm>
            <a:off x="307975" y="1649413"/>
            <a:ext cx="8543925" cy="1587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0424" name="Bildobjekt 8" descr="SciLifeLab_logotyp_gree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58775"/>
            <a:ext cx="31527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5" name="textruta 11"/>
          <p:cNvSpPr txBox="1">
            <a:spLocks noChangeArrowheads="1"/>
          </p:cNvSpPr>
          <p:nvPr/>
        </p:nvSpPr>
        <p:spPr bwMode="auto">
          <a:xfrm>
            <a:off x="5695950" y="414338"/>
            <a:ext cx="2703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/>
            <a:endParaRPr lang="sv-SE" altLang="sv-SE" sz="1800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</p:sldLayoutIdLst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3" Type="http://schemas.openxmlformats.org/officeDocument/2006/relationships/image" Target="../media/image7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7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7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31.jpg"/><Relationship Id="rId5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Relationship Id="rId3" Type="http://schemas.openxmlformats.org/officeDocument/2006/relationships/image" Target="../media/image7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Relationship Id="rId3" Type="http://schemas.openxmlformats.org/officeDocument/2006/relationships/image" Target="../media/image7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Relationship Id="rId3" Type="http://schemas.openxmlformats.org/officeDocument/2006/relationships/image" Target="../media/image7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47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nbis.se/support/supportform/index.php" TargetMode="External"/><Relationship Id="rId3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sv-SE">
                <a:ea typeface="MS PGothic" charset="-128"/>
              </a:rPr>
              <a:t>De Novo Genome Assembly - Introduction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v-SE" dirty="0" smtClean="0"/>
              <a:t>Henrik Lantz - </a:t>
            </a:r>
            <a:r>
              <a:rPr lang="sv-SE" dirty="0" smtClean="0"/>
              <a:t>NBIS/</a:t>
            </a:r>
            <a:r>
              <a:rPr lang="sv-SE" dirty="0" err="1" smtClean="0"/>
              <a:t>SciLifeLab</a:t>
            </a:r>
            <a:r>
              <a:rPr lang="sv-SE" dirty="0" smtClean="0"/>
              <a:t>/Uppsala </a:t>
            </a:r>
            <a:r>
              <a:rPr lang="sv-SE" dirty="0" smtClean="0"/>
              <a:t>University</a:t>
            </a:r>
            <a:endParaRPr lang="sv-SE" dirty="0"/>
          </a:p>
        </p:txBody>
      </p:sp>
      <p:pic>
        <p:nvPicPr>
          <p:cNvPr id="7171" name="Picture 1" descr="logga grön tex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092825"/>
            <a:ext cx="12954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49225" y="1638300"/>
            <a:ext cx="8799513" cy="51943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Off-page Connector 6"/>
          <p:cNvSpPr/>
          <p:nvPr/>
        </p:nvSpPr>
        <p:spPr>
          <a:xfrm>
            <a:off x="7339478" y="136073"/>
            <a:ext cx="1609090" cy="1171102"/>
          </a:xfrm>
          <a:prstGeom prst="flowChartOffpage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49225" y="1531938"/>
            <a:ext cx="89947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398499" y="163318"/>
            <a:ext cx="1550069" cy="954107"/>
          </a:xfrm>
          <a:prstGeom prst="rect">
            <a:avLst/>
          </a:prstGeom>
          <a:solidFill>
            <a:srgbClr val="6986B9">
              <a:alpha val="0"/>
            </a:srgb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</a:rPr>
              <a:t>Experimental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</a:rPr>
              <a:t>setup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prstClr val="black"/>
              </a:solidFill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</a:rPr>
              <a:t>Sample prep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3713" y="92075"/>
            <a:ext cx="6529387" cy="1447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prstClr val="black"/>
                </a:solidFill>
                <a:latin typeface="Arial"/>
                <a:ea typeface="+mn-ea"/>
              </a:rPr>
              <a:t>Causes of DNA degradation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6263" y="1754188"/>
            <a:ext cx="8372475" cy="50784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/>
            <a:r>
              <a:rPr lang="en-US" altLang="sv-SE" sz="1800" b="1">
                <a:solidFill>
                  <a:srgbClr val="FF0000"/>
                </a:solidFill>
                <a:latin typeface="Arial" charset="0"/>
              </a:rPr>
              <a:t>Mechanical damage </a:t>
            </a:r>
            <a:r>
              <a:rPr lang="en-US" altLang="sv-SE" sz="1800">
                <a:solidFill>
                  <a:srgbClr val="000000"/>
                </a:solidFill>
                <a:latin typeface="Arial" charset="0"/>
              </a:rPr>
              <a:t>during tissue homogenization.</a:t>
            </a:r>
          </a:p>
          <a:p>
            <a:pPr eaLnBrk="1" hangingPunct="1"/>
            <a:endParaRPr lang="en-US" altLang="sv-SE" sz="180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r>
              <a:rPr lang="en-US" altLang="sv-SE" sz="1800" b="1">
                <a:solidFill>
                  <a:srgbClr val="FF0000"/>
                </a:solidFill>
                <a:latin typeface="Arial" charset="0"/>
              </a:rPr>
              <a:t>Wrong pH and ionic strength </a:t>
            </a:r>
            <a:r>
              <a:rPr lang="en-US" altLang="sv-SE" sz="1800">
                <a:solidFill>
                  <a:srgbClr val="000000"/>
                </a:solidFill>
                <a:latin typeface="Arial" charset="0"/>
              </a:rPr>
              <a:t>of extraction buffer.</a:t>
            </a:r>
          </a:p>
          <a:p>
            <a:pPr eaLnBrk="1" hangingPunct="1"/>
            <a:endParaRPr lang="en-US" altLang="sv-SE" sz="180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r>
              <a:rPr lang="en-US" altLang="sv-SE" sz="1800">
                <a:solidFill>
                  <a:srgbClr val="000000"/>
                </a:solidFill>
                <a:latin typeface="Arial" charset="0"/>
              </a:rPr>
              <a:t>Incomplete  removal / contamination with </a:t>
            </a:r>
            <a:r>
              <a:rPr lang="en-US" altLang="sv-SE" sz="1800" b="1">
                <a:solidFill>
                  <a:srgbClr val="FF0000"/>
                </a:solidFill>
                <a:latin typeface="Arial" charset="0"/>
              </a:rPr>
              <a:t>nucleases</a:t>
            </a:r>
            <a:r>
              <a:rPr lang="en-US" altLang="sv-SE" sz="180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eaLnBrk="1" hangingPunct="1"/>
            <a:endParaRPr lang="en-US" altLang="sv-SE" sz="180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r>
              <a:rPr lang="en-US" altLang="sv-SE" sz="1800" b="1">
                <a:solidFill>
                  <a:srgbClr val="FF0000"/>
                </a:solidFill>
                <a:latin typeface="Arial" charset="0"/>
              </a:rPr>
              <a:t>Phenol</a:t>
            </a:r>
            <a:r>
              <a:rPr lang="en-US" altLang="sv-SE" sz="1800">
                <a:solidFill>
                  <a:srgbClr val="000000"/>
                </a:solidFill>
                <a:latin typeface="Arial" charset="0"/>
              </a:rPr>
              <a:t>: too old, or inappropriately buffered (</a:t>
            </a:r>
            <a:r>
              <a:rPr lang="en-US" altLang="sv-SE" sz="1800" b="1">
                <a:solidFill>
                  <a:srgbClr val="0000FF"/>
                </a:solidFill>
                <a:latin typeface="Arial" charset="0"/>
              </a:rPr>
              <a:t>pH 7.8 – 8.0</a:t>
            </a:r>
            <a:r>
              <a:rPr lang="en-US" altLang="sv-SE" sz="1800">
                <a:solidFill>
                  <a:srgbClr val="000000"/>
                </a:solidFill>
                <a:latin typeface="Arial" charset="0"/>
              </a:rPr>
              <a:t>); incomplete removal.</a:t>
            </a:r>
          </a:p>
          <a:p>
            <a:pPr eaLnBrk="1" hangingPunct="1"/>
            <a:endParaRPr lang="en-US" altLang="sv-SE" sz="180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r>
              <a:rPr lang="en-US" altLang="sv-SE" sz="1800">
                <a:solidFill>
                  <a:srgbClr val="000000"/>
                </a:solidFill>
                <a:latin typeface="Arial" charset="0"/>
              </a:rPr>
              <a:t>Wrong pH of </a:t>
            </a:r>
            <a:r>
              <a:rPr lang="en-US" altLang="sv-SE" sz="1800" b="1">
                <a:solidFill>
                  <a:srgbClr val="FF0000"/>
                </a:solidFill>
                <a:latin typeface="Arial" charset="0"/>
              </a:rPr>
              <a:t>DNA solvent </a:t>
            </a:r>
            <a:r>
              <a:rPr lang="en-US" altLang="sv-SE" sz="1800">
                <a:solidFill>
                  <a:srgbClr val="000000"/>
                </a:solidFill>
                <a:latin typeface="Arial" charset="0"/>
              </a:rPr>
              <a:t>(acidic water). </a:t>
            </a:r>
          </a:p>
          <a:p>
            <a:pPr eaLnBrk="1" hangingPunct="1"/>
            <a:r>
              <a:rPr lang="en-US" altLang="sv-SE" sz="1800" i="1">
                <a:solidFill>
                  <a:srgbClr val="000000"/>
                </a:solidFill>
                <a:latin typeface="Arial" charset="0"/>
              </a:rPr>
              <a:t>Recommended: 1:10 TE for short-term storage, or 1xTE for long-term storage</a:t>
            </a:r>
            <a:r>
              <a:rPr lang="en-US" altLang="sv-SE" sz="180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eaLnBrk="1" hangingPunct="1"/>
            <a:endParaRPr lang="en-US" altLang="sv-SE" sz="180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r>
              <a:rPr lang="en-US" altLang="sv-SE" sz="1800" b="1">
                <a:solidFill>
                  <a:srgbClr val="FF0000"/>
                </a:solidFill>
                <a:latin typeface="Arial" charset="0"/>
              </a:rPr>
              <a:t>Vigorous pipetting </a:t>
            </a:r>
            <a:r>
              <a:rPr lang="en-US" altLang="sv-SE" sz="1800">
                <a:solidFill>
                  <a:srgbClr val="000000"/>
                </a:solidFill>
                <a:latin typeface="Arial" charset="0"/>
              </a:rPr>
              <a:t>(wide-bore pipet tips).</a:t>
            </a:r>
          </a:p>
          <a:p>
            <a:pPr eaLnBrk="1" hangingPunct="1"/>
            <a:endParaRPr lang="en-US" altLang="sv-SE" sz="180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r>
              <a:rPr lang="en-US" altLang="sv-SE" sz="1800" b="1">
                <a:solidFill>
                  <a:srgbClr val="FF0000"/>
                </a:solidFill>
                <a:latin typeface="Arial" charset="0"/>
              </a:rPr>
              <a:t>Vortexing</a:t>
            </a:r>
            <a:r>
              <a:rPr lang="en-US" altLang="sv-SE" sz="1800">
                <a:solidFill>
                  <a:srgbClr val="000000"/>
                </a:solidFill>
                <a:latin typeface="Arial" charset="0"/>
              </a:rPr>
              <a:t> of DNA in high concentrations.</a:t>
            </a:r>
          </a:p>
          <a:p>
            <a:pPr eaLnBrk="1" hangingPunct="1"/>
            <a:endParaRPr lang="en-US" altLang="sv-SE" sz="180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r>
              <a:rPr lang="en-US" altLang="sv-SE" sz="1800">
                <a:solidFill>
                  <a:srgbClr val="000000"/>
                </a:solidFill>
                <a:latin typeface="Arial" charset="0"/>
              </a:rPr>
              <a:t>Too many </a:t>
            </a:r>
            <a:r>
              <a:rPr lang="en-US" altLang="sv-SE" sz="1800" b="1">
                <a:solidFill>
                  <a:srgbClr val="FF0000"/>
                </a:solidFill>
                <a:latin typeface="Arial" charset="0"/>
              </a:rPr>
              <a:t>freeze-thaw</a:t>
            </a:r>
            <a:r>
              <a:rPr lang="en-US" altLang="sv-SE" sz="1800">
                <a:solidFill>
                  <a:srgbClr val="000000"/>
                </a:solidFill>
                <a:latin typeface="Arial" charset="0"/>
              </a:rPr>
              <a:t> cycles (</a:t>
            </a:r>
            <a:r>
              <a:rPr lang="en-US" altLang="sv-SE" sz="1800" i="1">
                <a:solidFill>
                  <a:srgbClr val="000000"/>
                </a:solidFill>
                <a:latin typeface="Arial" charset="0"/>
              </a:rPr>
              <a:t>we tested 5, still Ok</a:t>
            </a:r>
            <a:r>
              <a:rPr lang="en-US" altLang="sv-SE" sz="1800">
                <a:solidFill>
                  <a:srgbClr val="000000"/>
                </a:solidFill>
                <a:latin typeface="Arial" charset="0"/>
              </a:rPr>
              <a:t>). </a:t>
            </a:r>
          </a:p>
          <a:p>
            <a:pPr eaLnBrk="1" hangingPunct="1"/>
            <a:endParaRPr lang="en-US" altLang="sv-SE" sz="180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r>
              <a:rPr lang="en-US" altLang="sv-SE" sz="1800">
                <a:solidFill>
                  <a:srgbClr val="000000"/>
                </a:solidFill>
                <a:latin typeface="Arial" charset="0"/>
              </a:rPr>
              <a:t>Debatable: sequence-dependent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913" y="4915278"/>
            <a:ext cx="1916655" cy="19166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420" name="TextBox 2"/>
          <p:cNvSpPr txBox="1">
            <a:spLocks noChangeArrowheads="1"/>
          </p:cNvSpPr>
          <p:nvPr/>
        </p:nvSpPr>
        <p:spPr bwMode="auto">
          <a:xfrm>
            <a:off x="4787900" y="333375"/>
            <a:ext cx="22161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/>
            <a:r>
              <a:rPr lang="en-US" altLang="sv-SE" sz="1100"/>
              <a:t>By Olga Vinnere Pettersson</a:t>
            </a:r>
          </a:p>
          <a:p>
            <a:pPr eaLnBrk="1" hangingPunct="1"/>
            <a:r>
              <a:rPr lang="en-US" altLang="sv-SE" sz="1100"/>
              <a:t>Uppsala Genome Center, SciLifeLab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457200" y="115888"/>
            <a:ext cx="8229600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sv-SE">
                <a:ea typeface="MS PGothic" charset="-128"/>
              </a:rPr>
              <a:t>What are the main contaminants?</a:t>
            </a:r>
          </a:p>
        </p:txBody>
      </p:sp>
      <p:pic>
        <p:nvPicPr>
          <p:cNvPr id="1843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35138"/>
            <a:ext cx="1514475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063" y="1735138"/>
            <a:ext cx="14176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16338"/>
            <a:ext cx="15144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063" y="3716338"/>
            <a:ext cx="1417637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8"/>
          <p:cNvSpPr txBox="1">
            <a:spLocks noChangeArrowheads="1"/>
          </p:cNvSpPr>
          <p:nvPr/>
        </p:nvSpPr>
        <p:spPr bwMode="auto">
          <a:xfrm>
            <a:off x="2151063" y="1735138"/>
            <a:ext cx="26670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/>
            <a:r>
              <a:rPr lang="en-US" altLang="sv-SE" sz="2000"/>
              <a:t>Polysaccharides</a:t>
            </a:r>
          </a:p>
          <a:p>
            <a:pPr eaLnBrk="1" hangingPunct="1"/>
            <a:r>
              <a:rPr lang="en-US" altLang="sv-SE" sz="2000"/>
              <a:t>Lypopolysaccharides</a:t>
            </a:r>
          </a:p>
          <a:p>
            <a:pPr eaLnBrk="1" hangingPunct="1"/>
            <a:r>
              <a:rPr lang="en-US" altLang="sv-SE" sz="2000"/>
              <a:t>Growth media residuals</a:t>
            </a:r>
          </a:p>
          <a:p>
            <a:pPr eaLnBrk="1" hangingPunct="1"/>
            <a:endParaRPr lang="en-US" altLang="sv-SE"/>
          </a:p>
        </p:txBody>
      </p:sp>
      <p:sp>
        <p:nvSpPr>
          <p:cNvPr id="18439" name="TextBox 9"/>
          <p:cNvSpPr txBox="1">
            <a:spLocks noChangeArrowheads="1"/>
          </p:cNvSpPr>
          <p:nvPr/>
        </p:nvSpPr>
        <p:spPr bwMode="auto">
          <a:xfrm>
            <a:off x="6411913" y="1735138"/>
            <a:ext cx="266858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/>
            <a:r>
              <a:rPr lang="en-US" altLang="sv-SE" sz="2000"/>
              <a:t>Chitin</a:t>
            </a:r>
          </a:p>
          <a:p>
            <a:pPr eaLnBrk="1" hangingPunct="1"/>
            <a:r>
              <a:rPr lang="en-US" altLang="sv-SE" sz="2000"/>
              <a:t>Protein</a:t>
            </a:r>
          </a:p>
          <a:p>
            <a:pPr eaLnBrk="1" hangingPunct="1"/>
            <a:r>
              <a:rPr lang="en-US" altLang="sv-SE" sz="2000"/>
              <a:t>Secondary metabolites</a:t>
            </a:r>
          </a:p>
          <a:p>
            <a:pPr eaLnBrk="1" hangingPunct="1"/>
            <a:r>
              <a:rPr lang="en-US" altLang="sv-SE" sz="2000"/>
              <a:t>Pigments</a:t>
            </a:r>
          </a:p>
          <a:p>
            <a:pPr eaLnBrk="1" hangingPunct="1"/>
            <a:r>
              <a:rPr lang="en-US" altLang="sv-SE" sz="2000"/>
              <a:t>Growth media residuals</a:t>
            </a:r>
          </a:p>
        </p:txBody>
      </p:sp>
      <p:sp>
        <p:nvSpPr>
          <p:cNvPr id="18440" name="TextBox 10"/>
          <p:cNvSpPr txBox="1">
            <a:spLocks noChangeArrowheads="1"/>
          </p:cNvSpPr>
          <p:nvPr/>
        </p:nvSpPr>
        <p:spPr bwMode="auto">
          <a:xfrm>
            <a:off x="2176463" y="3716338"/>
            <a:ext cx="11509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/>
            <a:r>
              <a:rPr lang="en-US" altLang="sv-SE" sz="2000"/>
              <a:t>Chitin</a:t>
            </a:r>
          </a:p>
          <a:p>
            <a:pPr eaLnBrk="1" hangingPunct="1"/>
            <a:r>
              <a:rPr lang="en-US" altLang="sv-SE" sz="2000"/>
              <a:t>Fats</a:t>
            </a:r>
          </a:p>
          <a:p>
            <a:pPr eaLnBrk="1" hangingPunct="1"/>
            <a:r>
              <a:rPr lang="en-US" altLang="sv-SE" sz="2000"/>
              <a:t>Proteins</a:t>
            </a:r>
          </a:p>
          <a:p>
            <a:pPr eaLnBrk="1" hangingPunct="1"/>
            <a:r>
              <a:rPr lang="en-US" altLang="sv-SE" sz="2000"/>
              <a:t>Pigments</a:t>
            </a:r>
          </a:p>
        </p:txBody>
      </p:sp>
      <p:sp>
        <p:nvSpPr>
          <p:cNvPr id="18441" name="TextBox 11"/>
          <p:cNvSpPr txBox="1">
            <a:spLocks noChangeArrowheads="1"/>
          </p:cNvSpPr>
          <p:nvPr/>
        </p:nvSpPr>
        <p:spPr bwMode="auto">
          <a:xfrm>
            <a:off x="6411913" y="3716338"/>
            <a:ext cx="25733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/>
            <a:r>
              <a:rPr lang="en-US" altLang="sv-SE" sz="2000"/>
              <a:t>Polyphenols</a:t>
            </a:r>
          </a:p>
          <a:p>
            <a:pPr eaLnBrk="1" hangingPunct="1"/>
            <a:r>
              <a:rPr lang="en-US" altLang="sv-SE" sz="2000"/>
              <a:t>Polysaccharides</a:t>
            </a:r>
          </a:p>
          <a:p>
            <a:pPr eaLnBrk="1" hangingPunct="1"/>
            <a:r>
              <a:rPr lang="en-US" altLang="sv-SE" sz="2000"/>
              <a:t>Secondary metabolites</a:t>
            </a:r>
          </a:p>
          <a:p>
            <a:pPr eaLnBrk="1" hangingPunct="1"/>
            <a:r>
              <a:rPr lang="en-US" altLang="sv-SE" sz="2000"/>
              <a:t>Pigments</a:t>
            </a:r>
          </a:p>
        </p:txBody>
      </p:sp>
      <p:sp>
        <p:nvSpPr>
          <p:cNvPr id="18442" name="TextBox 2"/>
          <p:cNvSpPr txBox="1">
            <a:spLocks noChangeArrowheads="1"/>
          </p:cNvSpPr>
          <p:nvPr/>
        </p:nvSpPr>
        <p:spPr bwMode="auto">
          <a:xfrm>
            <a:off x="468313" y="5445125"/>
            <a:ext cx="38401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/>
            <a:r>
              <a:rPr lang="en-US" altLang="sv-SE" sz="1100"/>
              <a:t>By Olga Vinnere Pettersson, Uppsala Genome Center, SciLifeLab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 bwMode="auto">
          <a:xfrm>
            <a:off x="457200" y="125413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sv-SE">
                <a:ea typeface="MS PGothic" charset="-128"/>
              </a:rPr>
              <a:t>What do absorption ratios tell 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445500" cy="5307012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en-US" altLang="sv-SE" sz="2200" b="1">
                <a:solidFill>
                  <a:srgbClr val="FF0000"/>
                </a:solidFill>
                <a:ea typeface="MS PGothic" charset="-128"/>
              </a:rPr>
              <a:t>Pure DNA </a:t>
            </a:r>
            <a:r>
              <a:rPr lang="en-US" altLang="sv-SE" sz="2200" b="1" u="sng">
                <a:solidFill>
                  <a:srgbClr val="FF0000"/>
                </a:solidFill>
                <a:ea typeface="MS PGothic" charset="-128"/>
              </a:rPr>
              <a:t>260</a:t>
            </a:r>
            <a:r>
              <a:rPr lang="en-US" altLang="sv-SE" sz="2200" b="1">
                <a:solidFill>
                  <a:srgbClr val="FF0000"/>
                </a:solidFill>
                <a:ea typeface="MS PGothic" charset="-128"/>
              </a:rPr>
              <a:t>/280: 1.8 – 2.0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en-US" altLang="sv-SE" sz="1700" b="1">
                <a:ea typeface="MS PGothic" charset="-128"/>
              </a:rPr>
              <a:t>&lt; 1.8</a:t>
            </a:r>
            <a:r>
              <a:rPr lang="en-US" altLang="sv-SE" sz="1700">
                <a:ea typeface="MS PGothic" charset="-128"/>
              </a:rPr>
              <a:t>: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en-US" altLang="sv-SE" sz="1700">
                <a:ea typeface="MS PGothic" charset="-128"/>
              </a:rPr>
              <a:t> Too little DNA compared to other components of the solution; presence of organic contaminants: proteins and phenol; glycogen - </a:t>
            </a:r>
            <a:r>
              <a:rPr lang="en-US" altLang="sv-SE" sz="1700" b="1">
                <a:solidFill>
                  <a:srgbClr val="0000FF"/>
                </a:solidFill>
                <a:ea typeface="MS PGothic" charset="-128"/>
              </a:rPr>
              <a:t>absorb at 280 nm</a:t>
            </a:r>
            <a:r>
              <a:rPr lang="en-US" altLang="sv-SE" sz="1700">
                <a:ea typeface="MS PGothic" charset="-128"/>
              </a:rPr>
              <a:t>.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en-US" altLang="sv-SE" sz="1700" b="1">
                <a:ea typeface="MS PGothic" charset="-128"/>
              </a:rPr>
              <a:t>&gt; 2.0</a:t>
            </a:r>
            <a:r>
              <a:rPr lang="en-US" altLang="sv-SE" sz="1700">
                <a:ea typeface="MS PGothic" charset="-128"/>
              </a:rPr>
              <a:t>: 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en-US" altLang="sv-SE" sz="1700">
                <a:ea typeface="MS PGothic" charset="-128"/>
              </a:rPr>
              <a:t>High share of RNA.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US" altLang="sv-SE" sz="1700">
              <a:ea typeface="MS PGothic" charset="-128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en-US" altLang="sv-SE" sz="2200" b="1">
                <a:solidFill>
                  <a:srgbClr val="FF0000"/>
                </a:solidFill>
                <a:ea typeface="MS PGothic" charset="-128"/>
              </a:rPr>
              <a:t>Pure DNA </a:t>
            </a:r>
            <a:r>
              <a:rPr lang="en-US" altLang="sv-SE" sz="2200" b="1" u="sng">
                <a:solidFill>
                  <a:srgbClr val="FF0000"/>
                </a:solidFill>
                <a:ea typeface="MS PGothic" charset="-128"/>
              </a:rPr>
              <a:t>260</a:t>
            </a:r>
            <a:r>
              <a:rPr lang="en-US" altLang="sv-SE" sz="2200" b="1">
                <a:solidFill>
                  <a:srgbClr val="FF0000"/>
                </a:solidFill>
                <a:ea typeface="MS PGothic" charset="-128"/>
              </a:rPr>
              <a:t>/230: 2.0 – 2.2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en-US" altLang="sv-SE" sz="1700" b="1">
                <a:ea typeface="MS PGothic" charset="-128"/>
              </a:rPr>
              <a:t>&lt;2.0</a:t>
            </a:r>
            <a:r>
              <a:rPr lang="en-US" altLang="sv-SE" sz="1700">
                <a:ea typeface="MS PGothic" charset="-128"/>
              </a:rPr>
              <a:t>: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en-US" altLang="sv-SE" sz="1700">
                <a:ea typeface="MS PGothic" charset="-128"/>
              </a:rPr>
              <a:t>Salt contamination, humic acids, peptides, aromatic compounds, polyphenols, urea, guanidine, thiocyanates (latter three are common kit components) – </a:t>
            </a:r>
            <a:r>
              <a:rPr lang="en-US" altLang="sv-SE" sz="1700" b="1">
                <a:solidFill>
                  <a:srgbClr val="0000FF"/>
                </a:solidFill>
                <a:ea typeface="MS PGothic" charset="-128"/>
              </a:rPr>
              <a:t>absorb at 230 nm</a:t>
            </a:r>
            <a:r>
              <a:rPr lang="en-US" altLang="sv-SE" sz="1700">
                <a:ea typeface="MS PGothic" charset="-128"/>
              </a:rPr>
              <a:t>.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en-US" altLang="sv-SE" sz="1700" b="1">
                <a:ea typeface="MS PGothic" charset="-128"/>
              </a:rPr>
              <a:t>&gt;2.2</a:t>
            </a:r>
            <a:r>
              <a:rPr lang="en-US" altLang="sv-SE" sz="1700">
                <a:ea typeface="MS PGothic" charset="-128"/>
              </a:rPr>
              <a:t>: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en-US" altLang="sv-SE" sz="1700">
                <a:ea typeface="MS PGothic" charset="-128"/>
              </a:rPr>
              <a:t>High share of RNA, very high share of phenol, </a:t>
            </a:r>
            <a:r>
              <a:rPr lang="en-US" altLang="sv-SE" sz="1700" b="1">
                <a:ea typeface="MS PGothic" charset="-128"/>
              </a:rPr>
              <a:t>high turbidity, </a:t>
            </a:r>
            <a:r>
              <a:rPr lang="en-US" altLang="sv-SE" sz="1700">
                <a:ea typeface="MS PGothic" charset="-128"/>
              </a:rPr>
              <a:t>dirty instrument, wrong blank.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US" altLang="sv-SE" sz="1700">
              <a:ea typeface="MS PGothic" charset="-128"/>
            </a:endParaRPr>
          </a:p>
          <a:p>
            <a:pPr marL="0" indent="0" algn="r">
              <a:lnSpc>
                <a:spcPct val="90000"/>
              </a:lnSpc>
              <a:buFont typeface="Arial" charset="0"/>
              <a:buNone/>
            </a:pPr>
            <a:r>
              <a:rPr lang="en-US" altLang="sv-SE" sz="1700" i="1">
                <a:ea typeface="MS PGothic" charset="-128"/>
              </a:rPr>
              <a:t>Photometrically active contaminants: </a:t>
            </a:r>
          </a:p>
          <a:p>
            <a:pPr marL="0" indent="0" algn="r">
              <a:lnSpc>
                <a:spcPct val="90000"/>
              </a:lnSpc>
              <a:buFont typeface="Arial" charset="0"/>
              <a:buNone/>
            </a:pPr>
            <a:r>
              <a:rPr lang="en-US" altLang="sv-SE" sz="1700" i="1">
                <a:ea typeface="MS PGothic" charset="-128"/>
              </a:rPr>
              <a:t>phenol, polyphenols, EDTA, thiocyanate, protein, </a:t>
            </a:r>
          </a:p>
          <a:p>
            <a:pPr marL="0" indent="0" algn="r">
              <a:lnSpc>
                <a:spcPct val="90000"/>
              </a:lnSpc>
              <a:buFont typeface="Arial" charset="0"/>
              <a:buNone/>
            </a:pPr>
            <a:r>
              <a:rPr lang="en-US" altLang="sv-SE" sz="1700" i="1">
                <a:ea typeface="MS PGothic" charset="-128"/>
              </a:rPr>
              <a:t>RNA, nucleotides (fragments below 5 bp)</a:t>
            </a:r>
          </a:p>
          <a:p>
            <a:pPr marL="0" indent="0" algn="r">
              <a:lnSpc>
                <a:spcPct val="90000"/>
              </a:lnSpc>
              <a:buFont typeface="Arial" charset="0"/>
              <a:buNone/>
            </a:pPr>
            <a:endParaRPr lang="en-US" altLang="sv-SE" sz="1700" i="1">
              <a:ea typeface="MS PGothic" charset="-128"/>
            </a:endParaRP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395288" y="5732463"/>
            <a:ext cx="384016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/>
            <a:r>
              <a:rPr lang="en-US" altLang="sv-SE" sz="1100"/>
              <a:t>By Olga Vinnere Pettersson, Uppsala Genome Center, SciLifeLab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>
          <a:xfrm>
            <a:off x="4718050" y="5224463"/>
            <a:ext cx="3309938" cy="127952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20675" y="5233988"/>
            <a:ext cx="2459038" cy="1270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Off-page Connector 6"/>
          <p:cNvSpPr/>
          <p:nvPr/>
        </p:nvSpPr>
        <p:spPr>
          <a:xfrm>
            <a:off x="7339478" y="136073"/>
            <a:ext cx="1609090" cy="1171102"/>
          </a:xfrm>
          <a:prstGeom prst="flowChartOffpage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49225" y="1531938"/>
            <a:ext cx="89947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398499" y="163318"/>
            <a:ext cx="1550069" cy="954107"/>
          </a:xfrm>
          <a:prstGeom prst="rect">
            <a:avLst/>
          </a:prstGeom>
          <a:solidFill>
            <a:srgbClr val="6986B9">
              <a:alpha val="0"/>
            </a:srgb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</a:rPr>
              <a:t>Experimental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</a:rPr>
              <a:t>setup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prstClr val="black"/>
              </a:solidFill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</a:rPr>
              <a:t>Sample prep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8925" y="115888"/>
            <a:ext cx="7050088" cy="1446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prstClr val="black"/>
                </a:solidFill>
                <a:latin typeface="Arial"/>
                <a:ea typeface="+mn-ea"/>
              </a:rPr>
              <a:t>DNA quality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prstClr val="black"/>
                </a:solidFill>
                <a:latin typeface="Arial"/>
                <a:ea typeface="+mn-ea"/>
              </a:rPr>
              <a:t>requirements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70" y="1749510"/>
            <a:ext cx="1638300" cy="3124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9" name="Straight Arrow Connector 8"/>
          <p:cNvCxnSpPr/>
          <p:nvPr/>
        </p:nvCxnSpPr>
        <p:spPr>
          <a:xfrm flipH="1">
            <a:off x="1787525" y="1941513"/>
            <a:ext cx="5603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787525" y="2468563"/>
            <a:ext cx="560388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787525" y="3503613"/>
            <a:ext cx="560388" cy="0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1787525" y="4389438"/>
            <a:ext cx="560388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5174" y="1762248"/>
            <a:ext cx="655982" cy="311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0117" y="1749510"/>
            <a:ext cx="970661" cy="2168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1248" y="1749510"/>
            <a:ext cx="850900" cy="2374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3" name="TextBox 22"/>
          <p:cNvSpPr txBox="1"/>
          <p:nvPr/>
        </p:nvSpPr>
        <p:spPr>
          <a:xfrm>
            <a:off x="2374900" y="1762125"/>
            <a:ext cx="221138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Arial"/>
                <a:ea typeface="+mn-ea"/>
              </a:rPr>
              <a:t>Some DNA left in the well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374900" y="2314575"/>
            <a:ext cx="18573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Arial"/>
                <a:ea typeface="+mn-ea"/>
              </a:rPr>
              <a:t>Sharp band of 20+kb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347913" y="3349625"/>
            <a:ext cx="23907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Arial"/>
                <a:ea typeface="+mn-ea"/>
              </a:rPr>
              <a:t>No smear of degraded DNA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347913" y="4235450"/>
            <a:ext cx="14160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Arial"/>
                <a:ea typeface="+mn-ea"/>
              </a:rPr>
              <a:t>No sign of RNA 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1803400" y="2801938"/>
            <a:ext cx="56038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374900" y="2647950"/>
            <a:ext cx="168116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Arial"/>
                <a:ea typeface="+mn-ea"/>
              </a:rPr>
              <a:t>No sign of proteins 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5248275" y="3238500"/>
            <a:ext cx="560388" cy="0"/>
          </a:xfrm>
          <a:prstGeom prst="straightConnector1">
            <a:avLst/>
          </a:prstGeom>
          <a:ln w="76200" cmpd="sng">
            <a:solidFill>
              <a:srgbClr val="B3A2C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6640513" y="2206625"/>
            <a:ext cx="560387" cy="0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8180388" y="3771900"/>
            <a:ext cx="560387" cy="0"/>
          </a:xfrm>
          <a:prstGeom prst="straightConnector1">
            <a:avLst/>
          </a:prstGeom>
          <a:ln w="76200" cmpd="sng">
            <a:solidFill>
              <a:srgbClr val="E5895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03238" y="5292725"/>
            <a:ext cx="2179637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/>
            <a:r>
              <a:rPr lang="en-US" altLang="sv-SE" sz="1800" b="1">
                <a:solidFill>
                  <a:srgbClr val="000000"/>
                </a:solidFill>
                <a:latin typeface="Arial" charset="0"/>
              </a:rPr>
              <a:t>NanoDrop: </a:t>
            </a:r>
          </a:p>
          <a:p>
            <a:pPr eaLnBrk="1" hangingPunct="1"/>
            <a:endParaRPr lang="en-US" altLang="sv-SE" sz="180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r>
              <a:rPr lang="en-US" altLang="sv-SE" sz="1800">
                <a:solidFill>
                  <a:srgbClr val="000000"/>
                </a:solidFill>
                <a:latin typeface="Arial" charset="0"/>
              </a:rPr>
              <a:t>260/280 = 1.8 – 2.0</a:t>
            </a:r>
          </a:p>
          <a:p>
            <a:pPr eaLnBrk="1" hangingPunct="1"/>
            <a:r>
              <a:rPr lang="en-US" altLang="sv-SE" sz="1800">
                <a:solidFill>
                  <a:srgbClr val="000000"/>
                </a:solidFill>
                <a:latin typeface="Arial" charset="0"/>
              </a:rPr>
              <a:t>260/230 = 2.0 – 2.2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38688" y="5292725"/>
            <a:ext cx="3289300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err="1">
                <a:solidFill>
                  <a:prstClr val="black"/>
                </a:solidFill>
                <a:latin typeface="Arial"/>
                <a:ea typeface="+mn-ea"/>
              </a:rPr>
              <a:t>Qubit</a:t>
            </a:r>
            <a:r>
              <a:rPr lang="en-US" sz="1800" b="1" dirty="0">
                <a:solidFill>
                  <a:prstClr val="black"/>
                </a:solidFill>
                <a:latin typeface="Arial"/>
                <a:ea typeface="+mn-ea"/>
              </a:rPr>
              <a:t> or </a:t>
            </a:r>
            <a:r>
              <a:rPr lang="en-US" sz="1800" b="1" dirty="0" err="1">
                <a:solidFill>
                  <a:prstClr val="black"/>
                </a:solidFill>
                <a:latin typeface="Arial"/>
                <a:ea typeface="+mn-ea"/>
              </a:rPr>
              <a:t>Picogreen</a:t>
            </a:r>
            <a:r>
              <a:rPr lang="en-US" sz="1800" b="1" dirty="0">
                <a:solidFill>
                  <a:prstClr val="black"/>
                </a:solidFill>
                <a:latin typeface="Arial"/>
                <a:ea typeface="+mn-ea"/>
              </a:rPr>
              <a:t>: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Arial"/>
              <a:ea typeface="+mn-ea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Arial"/>
                <a:ea typeface="+mn-ea"/>
              </a:rPr>
              <a:t>10 kb insert libraries: 3-5 </a:t>
            </a:r>
            <a:r>
              <a:rPr lang="en-US" sz="1800" dirty="0" err="1">
                <a:solidFill>
                  <a:prstClr val="black"/>
                </a:solidFill>
                <a:latin typeface="Arial"/>
                <a:ea typeface="+mn-ea"/>
              </a:rPr>
              <a:t>ug</a:t>
            </a:r>
            <a:endParaRPr lang="en-US" sz="1800" dirty="0">
              <a:solidFill>
                <a:prstClr val="black"/>
              </a:solidFill>
              <a:latin typeface="Arial"/>
              <a:ea typeface="+mn-ea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Arial"/>
                <a:ea typeface="+mn-ea"/>
              </a:rPr>
              <a:t>20 kb insert libraries: 10-20 </a:t>
            </a:r>
            <a:r>
              <a:rPr lang="en-US" sz="1800" dirty="0" err="1">
                <a:solidFill>
                  <a:prstClr val="black"/>
                </a:solidFill>
                <a:latin typeface="Arial"/>
                <a:ea typeface="+mn-ea"/>
              </a:rPr>
              <a:t>ug</a:t>
            </a:r>
            <a:endParaRPr lang="en-US" sz="1800" dirty="0"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347913" y="1643063"/>
            <a:ext cx="2370137" cy="323056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511" name="TextBox 2"/>
          <p:cNvSpPr txBox="1">
            <a:spLocks noChangeArrowheads="1"/>
          </p:cNvSpPr>
          <p:nvPr/>
        </p:nvSpPr>
        <p:spPr bwMode="auto">
          <a:xfrm>
            <a:off x="4787900" y="333375"/>
            <a:ext cx="22161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/>
            <a:r>
              <a:rPr lang="en-US" altLang="sv-SE" sz="1100"/>
              <a:t>By Olga Vinnere Pettersson</a:t>
            </a:r>
          </a:p>
          <a:p>
            <a:pPr eaLnBrk="1" hangingPunct="1"/>
            <a:r>
              <a:rPr lang="en-US" altLang="sv-SE" sz="1100"/>
              <a:t>Uppsala Genome Center, SciLifeLab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ff-page Connector 6"/>
          <p:cNvSpPr/>
          <p:nvPr/>
        </p:nvSpPr>
        <p:spPr>
          <a:xfrm>
            <a:off x="7339478" y="136073"/>
            <a:ext cx="1609090" cy="1171102"/>
          </a:xfrm>
          <a:prstGeom prst="flowChartOffpage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49225" y="1531938"/>
            <a:ext cx="89947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398499" y="163318"/>
            <a:ext cx="1550069" cy="954107"/>
          </a:xfrm>
          <a:prstGeom prst="rect">
            <a:avLst/>
          </a:prstGeom>
          <a:solidFill>
            <a:srgbClr val="6986B9">
              <a:alpha val="0"/>
            </a:srgb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</a:rPr>
              <a:t>Experimental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</a:rPr>
              <a:t>setup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prstClr val="black"/>
              </a:solidFill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</a:rPr>
              <a:t>Sample prep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4050" y="541338"/>
            <a:ext cx="3343275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prstClr val="black"/>
                </a:solidFill>
                <a:latin typeface="Arial"/>
                <a:ea typeface="+mn-ea"/>
              </a:rPr>
              <a:t>Example:</a:t>
            </a:r>
          </a:p>
        </p:txBody>
      </p:sp>
      <p:pic>
        <p:nvPicPr>
          <p:cNvPr id="9" name="Picture 8" descr="G:\Gel pics\2014-06-19  pacbio 4715 9crt85 short ru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9" r="54935"/>
          <a:stretch/>
        </p:blipFill>
        <p:spPr bwMode="auto">
          <a:xfrm>
            <a:off x="539127" y="1661421"/>
            <a:ext cx="814106" cy="21104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160" y="1831415"/>
            <a:ext cx="2360480" cy="19404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5493" y="2643089"/>
            <a:ext cx="3770484" cy="5159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128" y="3865271"/>
            <a:ext cx="814106" cy="24655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0794" y="4171459"/>
            <a:ext cx="2355846" cy="19570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5493" y="4776638"/>
            <a:ext cx="4319658" cy="5225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519" name="TextBox 2"/>
          <p:cNvSpPr txBox="1">
            <a:spLocks noChangeArrowheads="1"/>
          </p:cNvSpPr>
          <p:nvPr/>
        </p:nvSpPr>
        <p:spPr bwMode="auto">
          <a:xfrm>
            <a:off x="4787900" y="333375"/>
            <a:ext cx="22161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/>
            <a:r>
              <a:rPr lang="en-US" altLang="sv-SE" sz="1100"/>
              <a:t>By Olga Vinnere Pettersson</a:t>
            </a:r>
          </a:p>
          <a:p>
            <a:pPr eaLnBrk="1" hangingPunct="1"/>
            <a:r>
              <a:rPr lang="en-US" altLang="sv-SE" sz="1100"/>
              <a:t>Uppsala Genome Center, SciLifeLab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 bwMode="auto">
          <a:xfrm>
            <a:off x="468313" y="115888"/>
            <a:ext cx="8229600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sv-SE">
                <a:ea typeface="MS PGothic" charset="-128"/>
              </a:rPr>
              <a:t>Some general concepts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196975"/>
            <a:ext cx="8229600" cy="4929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sv-SE" sz="2400" dirty="0">
                <a:ea typeface="MS PGothic" charset="-128"/>
              </a:rPr>
              <a:t>Assembly process</a:t>
            </a:r>
          </a:p>
          <a:p>
            <a:pPr eaLnBrk="1" hangingPunct="1"/>
            <a:r>
              <a:rPr lang="en-US" altLang="sv-SE" sz="2400" dirty="0" smtClean="0">
                <a:ea typeface="MS PGothic" charset="-128"/>
              </a:rPr>
              <a:t>Paired </a:t>
            </a:r>
            <a:r>
              <a:rPr lang="en-US" altLang="sv-SE" sz="2400" dirty="0">
                <a:ea typeface="MS PGothic" charset="-128"/>
              </a:rPr>
              <a:t>end/mate pair</a:t>
            </a:r>
          </a:p>
          <a:p>
            <a:pPr eaLnBrk="1" hangingPunct="1"/>
            <a:r>
              <a:rPr lang="en-US" altLang="sv-SE" sz="2400" dirty="0">
                <a:ea typeface="MS PGothic" charset="-128"/>
              </a:rPr>
              <a:t>Insert size</a:t>
            </a:r>
          </a:p>
          <a:p>
            <a:pPr eaLnBrk="1" hangingPunct="1"/>
            <a:r>
              <a:rPr lang="en-US" altLang="sv-SE" sz="2400" dirty="0">
                <a:ea typeface="MS PGothic" charset="-128"/>
              </a:rPr>
              <a:t>File formats</a:t>
            </a:r>
          </a:p>
          <a:p>
            <a:pPr eaLnBrk="1" hangingPunct="1"/>
            <a:r>
              <a:rPr lang="en-US" altLang="sv-SE" sz="2400" dirty="0" err="1">
                <a:ea typeface="MS PGothic" charset="-128"/>
              </a:rPr>
              <a:t>Contigs</a:t>
            </a:r>
            <a:r>
              <a:rPr lang="en-US" altLang="sv-SE" sz="2400" dirty="0">
                <a:ea typeface="MS PGothic" charset="-128"/>
              </a:rPr>
              <a:t>/scaffolds</a:t>
            </a:r>
          </a:p>
          <a:p>
            <a:pPr eaLnBrk="1" hangingPunct="1"/>
            <a:r>
              <a:rPr lang="en-US" altLang="sv-SE" sz="2400" dirty="0">
                <a:ea typeface="MS PGothic" charset="-128"/>
              </a:rPr>
              <a:t>N50</a:t>
            </a:r>
          </a:p>
        </p:txBody>
      </p:sp>
      <p:pic>
        <p:nvPicPr>
          <p:cNvPr id="22531" name="Picture 1" descr="dna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500438"/>
            <a:ext cx="3584575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1" descr="logga grön tex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092825"/>
            <a:ext cx="12954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 bwMode="auto">
          <a:xfrm>
            <a:off x="457200" y="115888"/>
            <a:ext cx="8229600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sv-SE">
                <a:ea typeface="MS PGothic" charset="-128"/>
              </a:rPr>
              <a:t>Next Generation Sequencing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196975"/>
            <a:ext cx="8229600" cy="4929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sv-SE">
                <a:ea typeface="MS PGothic" charset="-128"/>
              </a:rPr>
              <a:t>Genomic DNA is fragmented (not Nanopore) and sequenced -&gt; millions of small sequences (reads) from random parts of the genome</a:t>
            </a:r>
          </a:p>
          <a:p>
            <a:r>
              <a:rPr lang="en-US" altLang="sv-SE">
                <a:ea typeface="MS PGothic" charset="-128"/>
              </a:rPr>
              <a:t>Depending on sequence technology, reads can be from 100 bp up to 100kb in length</a:t>
            </a:r>
          </a:p>
        </p:txBody>
      </p:sp>
      <p:pic>
        <p:nvPicPr>
          <p:cNvPr id="23555" name="Picture 1" descr="logga grön tex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092825"/>
            <a:ext cx="12954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 bwMode="auto">
          <a:xfrm>
            <a:off x="457200" y="115888"/>
            <a:ext cx="8229600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sv-SE">
                <a:ea typeface="MS PGothic" charset="-128"/>
              </a:rPr>
              <a:t>De novo assembly process</a:t>
            </a:r>
          </a:p>
        </p:txBody>
      </p:sp>
      <p:pic>
        <p:nvPicPr>
          <p:cNvPr id="24578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8" t="19099" r="34563"/>
          <a:stretch>
            <a:fillRect/>
          </a:stretch>
        </p:blipFill>
        <p:spPr bwMode="auto">
          <a:xfrm>
            <a:off x="395288" y="836613"/>
            <a:ext cx="4457700" cy="398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468313" y="5445125"/>
            <a:ext cx="55054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/>
            <a:r>
              <a:rPr lang="en-US" altLang="sv-SE" sz="1100"/>
              <a:t>Modified from </a:t>
            </a:r>
            <a:r>
              <a:rPr lang="en-US" altLang="en-US" sz="1100"/>
              <a:t>“</a:t>
            </a:r>
            <a:r>
              <a:rPr lang="en-US" altLang="sv-SE" sz="1100"/>
              <a:t>De Novo Genome asssembly</a:t>
            </a:r>
            <a:r>
              <a:rPr lang="en-US" altLang="en-US" sz="1100"/>
              <a:t>”</a:t>
            </a:r>
            <a:r>
              <a:rPr lang="en-US" altLang="sv-SE" sz="1100"/>
              <a:t> PDF by Torsten Seeman, Melbourne University.  </a:t>
            </a:r>
          </a:p>
        </p:txBody>
      </p:sp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5292725" y="1052513"/>
            <a:ext cx="1941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/>
            <a:r>
              <a:rPr lang="en-US" altLang="sv-SE"/>
              <a:t>Genomic DNA</a:t>
            </a:r>
          </a:p>
        </p:txBody>
      </p:sp>
      <p:sp>
        <p:nvSpPr>
          <p:cNvPr id="24581" name="TextBox 6"/>
          <p:cNvSpPr txBox="1">
            <a:spLocks noChangeArrowheads="1"/>
          </p:cNvSpPr>
          <p:nvPr/>
        </p:nvSpPr>
        <p:spPr bwMode="auto">
          <a:xfrm>
            <a:off x="5292725" y="2133600"/>
            <a:ext cx="2159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/>
            <a:r>
              <a:rPr lang="en-US" altLang="sv-SE"/>
              <a:t>Sequence reads</a:t>
            </a:r>
          </a:p>
        </p:txBody>
      </p:sp>
      <p:sp>
        <p:nvSpPr>
          <p:cNvPr id="24582" name="TextBox 7"/>
          <p:cNvSpPr txBox="1">
            <a:spLocks noChangeArrowheads="1"/>
          </p:cNvSpPr>
          <p:nvPr/>
        </p:nvSpPr>
        <p:spPr bwMode="auto">
          <a:xfrm>
            <a:off x="5292725" y="3357563"/>
            <a:ext cx="35480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/>
            <a:r>
              <a:rPr lang="en-US" altLang="sv-SE"/>
              <a:t>Connection between reads</a:t>
            </a:r>
          </a:p>
          <a:p>
            <a:pPr eaLnBrk="1" hangingPunct="1"/>
            <a:r>
              <a:rPr lang="en-US" altLang="sv-SE"/>
              <a:t>found</a:t>
            </a:r>
          </a:p>
        </p:txBody>
      </p:sp>
      <p:sp>
        <p:nvSpPr>
          <p:cNvPr id="24583" name="TextBox 8"/>
          <p:cNvSpPr txBox="1">
            <a:spLocks noChangeArrowheads="1"/>
          </p:cNvSpPr>
          <p:nvPr/>
        </p:nvSpPr>
        <p:spPr bwMode="auto">
          <a:xfrm>
            <a:off x="5292725" y="2781300"/>
            <a:ext cx="1376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/>
            <a:r>
              <a:rPr lang="en-US" altLang="sv-SE"/>
              <a:t>Assembly</a:t>
            </a:r>
          </a:p>
        </p:txBody>
      </p:sp>
      <p:sp>
        <p:nvSpPr>
          <p:cNvPr id="24584" name="TextBox 9"/>
          <p:cNvSpPr txBox="1">
            <a:spLocks noChangeArrowheads="1"/>
          </p:cNvSpPr>
          <p:nvPr/>
        </p:nvSpPr>
        <p:spPr bwMode="auto">
          <a:xfrm>
            <a:off x="5292725" y="4221163"/>
            <a:ext cx="2774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/>
            <a:r>
              <a:rPr lang="en-US" altLang="sv-SE"/>
              <a:t>Consensus sequence</a:t>
            </a:r>
          </a:p>
        </p:txBody>
      </p:sp>
      <p:sp>
        <p:nvSpPr>
          <p:cNvPr id="24585" name="TextBox 10"/>
          <p:cNvSpPr txBox="1">
            <a:spLocks noChangeArrowheads="1"/>
          </p:cNvSpPr>
          <p:nvPr/>
        </p:nvSpPr>
        <p:spPr bwMode="auto">
          <a:xfrm>
            <a:off x="5292725" y="1557338"/>
            <a:ext cx="37639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/>
            <a:r>
              <a:rPr lang="en-US" altLang="sv-SE"/>
              <a:t>Fragmentation + Sequencing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 bwMode="auto">
          <a:xfrm>
            <a:off x="457200" y="115888"/>
            <a:ext cx="8229600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sv-SE">
                <a:ea typeface="MS PGothic" charset="-128"/>
              </a:rPr>
              <a:t>.ace file of assembly</a:t>
            </a:r>
          </a:p>
        </p:txBody>
      </p:sp>
      <p:pic>
        <p:nvPicPr>
          <p:cNvPr id="25602" name="Content Placeholder 4" descr="454sxa_stms_hybdenovo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b="5193"/>
          <a:stretch>
            <a:fillRect/>
          </a:stretch>
        </p:blipFill>
        <p:spPr bwMode="auto">
          <a:xfrm>
            <a:off x="457200" y="981075"/>
            <a:ext cx="8229600" cy="4929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1" descr="logga grön tex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092825"/>
            <a:ext cx="12954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 bwMode="auto">
          <a:xfrm>
            <a:off x="457200" y="115888"/>
            <a:ext cx="8229600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sv-SE">
                <a:ea typeface="MS PGothic" charset="-128"/>
              </a:rPr>
              <a:t>Insert size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195513" y="2276475"/>
            <a:ext cx="5905500" cy="2381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2195513" y="2565400"/>
            <a:ext cx="59055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195513" y="2060575"/>
            <a:ext cx="18002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195513" y="1460500"/>
            <a:ext cx="1039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/>
            <a:r>
              <a:rPr lang="en-US" altLang="sv-SE"/>
              <a:t>Read 1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092950" y="3068638"/>
            <a:ext cx="1039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/>
            <a:r>
              <a:rPr lang="en-US" altLang="sv-SE"/>
              <a:t>Read 2</a:t>
            </a:r>
          </a:p>
        </p:txBody>
      </p:sp>
      <p:sp>
        <p:nvSpPr>
          <p:cNvPr id="29703" name="TextBox 12"/>
          <p:cNvSpPr txBox="1">
            <a:spLocks noChangeArrowheads="1"/>
          </p:cNvSpPr>
          <p:nvPr/>
        </p:nvSpPr>
        <p:spPr bwMode="auto">
          <a:xfrm>
            <a:off x="250825" y="2205038"/>
            <a:ext cx="1547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/>
            <a:r>
              <a:rPr lang="en-US" altLang="sv-SE" sz="1800"/>
              <a:t>DNA-fragment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3995738" y="2060575"/>
            <a:ext cx="0" cy="244792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300788" y="2852738"/>
            <a:ext cx="0" cy="165576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779838" y="4941888"/>
            <a:ext cx="2682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/>
            <a:r>
              <a:rPr lang="en-US" altLang="sv-SE"/>
              <a:t>Inner mate distance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968750" y="4797425"/>
            <a:ext cx="2305050" cy="0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35150" y="2289175"/>
            <a:ext cx="360363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835150" y="2565400"/>
            <a:ext cx="360363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101013" y="2565400"/>
            <a:ext cx="358775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101013" y="2276475"/>
            <a:ext cx="358775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5288" y="4076700"/>
            <a:ext cx="36036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27088" y="3860800"/>
            <a:ext cx="1693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/>
            <a:r>
              <a:rPr lang="en-US" altLang="sv-SE" sz="1800"/>
              <a:t>Adapter+primer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2195513" y="1412875"/>
            <a:ext cx="0" cy="8636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101013" y="1412875"/>
            <a:ext cx="0" cy="8636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195513" y="1196975"/>
            <a:ext cx="5905500" cy="0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643438" y="692150"/>
            <a:ext cx="1443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/>
            <a:r>
              <a:rPr lang="en-US" altLang="sv-SE"/>
              <a:t>Insert size</a:t>
            </a:r>
          </a:p>
        </p:txBody>
      </p:sp>
      <p:cxnSp>
        <p:nvCxnSpPr>
          <p:cNvPr id="33795" name="Straight Arrow Connector 33794"/>
          <p:cNvCxnSpPr/>
          <p:nvPr/>
        </p:nvCxnSpPr>
        <p:spPr>
          <a:xfrm flipH="1">
            <a:off x="6300788" y="2852738"/>
            <a:ext cx="18002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719" name="Picture 1" descr="logga grön tex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092825"/>
            <a:ext cx="12954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8" grpId="0"/>
      <p:bldP spid="14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 bwMode="auto">
          <a:xfrm>
            <a:off x="457200" y="115888"/>
            <a:ext cx="8229600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sv-SE">
                <a:ea typeface="MS PGothic" charset="-128"/>
              </a:rPr>
              <a:t>Schedule - de novo assembly course</a:t>
            </a:r>
          </a:p>
        </p:txBody>
      </p:sp>
      <p:sp>
        <p:nvSpPr>
          <p:cNvPr id="9218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196975"/>
            <a:ext cx="8229600" cy="4929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sv-SE" sz="1200" b="1" dirty="0" smtClean="0">
                <a:ea typeface="MS PGothic" charset="-128"/>
              </a:rPr>
              <a:t>Wednesday 15 November</a:t>
            </a:r>
            <a:endParaRPr lang="en-US" altLang="sv-SE" sz="1200" b="1" dirty="0">
              <a:ea typeface="MS PGothic" charset="-128"/>
            </a:endParaRPr>
          </a:p>
          <a:p>
            <a:r>
              <a:rPr lang="en-US" altLang="sv-SE" sz="1200" b="1" dirty="0">
                <a:ea typeface="MS PGothic" charset="-128"/>
              </a:rPr>
              <a:t>09.00-09.15</a:t>
            </a:r>
            <a:r>
              <a:rPr lang="en-US" altLang="sv-SE" sz="1200" dirty="0">
                <a:ea typeface="MS PGothic" charset="-128"/>
              </a:rPr>
              <a:t> Introduction (Henrik Lantz)</a:t>
            </a:r>
          </a:p>
          <a:p>
            <a:r>
              <a:rPr lang="en-US" altLang="sv-SE" sz="1200" b="1" dirty="0">
                <a:ea typeface="MS PGothic" charset="-128"/>
              </a:rPr>
              <a:t>09.15-10.00</a:t>
            </a:r>
            <a:r>
              <a:rPr lang="en-US" altLang="sv-SE" sz="1200" dirty="0">
                <a:ea typeface="MS PGothic" charset="-128"/>
              </a:rPr>
              <a:t> Lecture: NGS technologies and basic concepts (Henrik Lantz)</a:t>
            </a:r>
          </a:p>
          <a:p>
            <a:r>
              <a:rPr lang="en-US" altLang="sv-SE" sz="1200" b="1" dirty="0">
                <a:ea typeface="MS PGothic" charset="-128"/>
              </a:rPr>
              <a:t>10.00-10.15</a:t>
            </a:r>
            <a:r>
              <a:rPr lang="en-US" altLang="sv-SE" sz="1200" dirty="0">
                <a:ea typeface="MS PGothic" charset="-128"/>
              </a:rPr>
              <a:t> Coffee break</a:t>
            </a:r>
          </a:p>
          <a:p>
            <a:r>
              <a:rPr lang="en-US" altLang="sv-SE" sz="1200" b="1" dirty="0" smtClean="0">
                <a:ea typeface="MS PGothic" charset="-128"/>
              </a:rPr>
              <a:t>10.15-11.00</a:t>
            </a:r>
            <a:r>
              <a:rPr lang="en-US" altLang="sv-SE" sz="1200" dirty="0" smtClean="0">
                <a:ea typeface="MS PGothic" charset="-128"/>
              </a:rPr>
              <a:t> </a:t>
            </a:r>
            <a:r>
              <a:rPr lang="en-US" altLang="sv-SE" sz="1200" dirty="0">
                <a:ea typeface="MS PGothic" charset="-128"/>
              </a:rPr>
              <a:t>Lecture: Quality control and read trimming (Mahesh </a:t>
            </a:r>
            <a:r>
              <a:rPr lang="en-US" altLang="sv-SE" sz="1200" dirty="0" err="1">
                <a:ea typeface="MS PGothic" charset="-128"/>
              </a:rPr>
              <a:t>Binzer</a:t>
            </a:r>
            <a:r>
              <a:rPr lang="en-US" altLang="sv-SE" sz="1200" dirty="0">
                <a:ea typeface="MS PGothic" charset="-128"/>
              </a:rPr>
              <a:t>-Panchal)</a:t>
            </a:r>
          </a:p>
          <a:p>
            <a:r>
              <a:rPr lang="en-US" altLang="sv-SE" sz="1200" b="1" dirty="0" smtClean="0">
                <a:ea typeface="MS PGothic" charset="-128"/>
              </a:rPr>
              <a:t>11.00-12.00</a:t>
            </a:r>
            <a:r>
              <a:rPr lang="en-US" altLang="sv-SE" sz="1200" dirty="0" smtClean="0">
                <a:ea typeface="MS PGothic" charset="-128"/>
              </a:rPr>
              <a:t> </a:t>
            </a:r>
            <a:r>
              <a:rPr lang="en-US" altLang="sv-SE" sz="1200" dirty="0">
                <a:ea typeface="MS PGothic" charset="-128"/>
              </a:rPr>
              <a:t>Exercise: Quality control and read trimming (Mahesh </a:t>
            </a:r>
            <a:r>
              <a:rPr lang="en-US" altLang="sv-SE" sz="1200" dirty="0" err="1" smtClean="0">
                <a:ea typeface="MS PGothic" charset="-128"/>
              </a:rPr>
              <a:t>Binzer</a:t>
            </a:r>
            <a:r>
              <a:rPr lang="en-US" altLang="sv-SE" sz="1200" dirty="0" smtClean="0">
                <a:ea typeface="MS PGothic" charset="-128"/>
              </a:rPr>
              <a:t>-Panchal, Henrik Lantz, Jacques </a:t>
            </a:r>
            <a:r>
              <a:rPr lang="en-US" altLang="sv-SE" sz="1200" dirty="0" err="1" smtClean="0">
                <a:ea typeface="MS PGothic" charset="-128"/>
              </a:rPr>
              <a:t>Dainat</a:t>
            </a:r>
            <a:r>
              <a:rPr lang="en-US" altLang="sv-SE" sz="1200" dirty="0" smtClean="0">
                <a:ea typeface="MS PGothic" charset="-128"/>
              </a:rPr>
              <a:t>, Lucile </a:t>
            </a:r>
            <a:r>
              <a:rPr lang="en-US" altLang="sv-SE" sz="1200" dirty="0" err="1" smtClean="0">
                <a:ea typeface="MS PGothic" charset="-128"/>
              </a:rPr>
              <a:t>Soler</a:t>
            </a:r>
            <a:r>
              <a:rPr lang="en-US" altLang="sv-SE" sz="1200" dirty="0" smtClean="0">
                <a:ea typeface="MS PGothic" charset="-128"/>
              </a:rPr>
              <a:t>)</a:t>
            </a:r>
            <a:endParaRPr lang="en-US" altLang="sv-SE" sz="1200" dirty="0">
              <a:ea typeface="MS PGothic" charset="-128"/>
            </a:endParaRPr>
          </a:p>
          <a:p>
            <a:r>
              <a:rPr lang="en-US" altLang="sv-SE" sz="1200" b="1" dirty="0">
                <a:ea typeface="MS PGothic" charset="-128"/>
              </a:rPr>
              <a:t>12.00-13.00</a:t>
            </a:r>
            <a:r>
              <a:rPr lang="en-US" altLang="sv-SE" sz="1200" dirty="0">
                <a:ea typeface="MS PGothic" charset="-128"/>
              </a:rPr>
              <a:t> Lunch</a:t>
            </a:r>
          </a:p>
          <a:p>
            <a:r>
              <a:rPr lang="en-US" altLang="sv-SE" sz="1200" b="1" dirty="0" smtClean="0">
                <a:ea typeface="MS PGothic" charset="-128"/>
              </a:rPr>
              <a:t>13.00-14.00</a:t>
            </a:r>
            <a:r>
              <a:rPr lang="en-US" altLang="sv-SE" sz="1200" dirty="0" smtClean="0">
                <a:ea typeface="MS PGothic" charset="-128"/>
              </a:rPr>
              <a:t> Exercise: Quality control and read trimming contd. </a:t>
            </a:r>
          </a:p>
          <a:p>
            <a:r>
              <a:rPr lang="en-US" altLang="sv-SE" sz="1200" b="1" dirty="0" smtClean="0">
                <a:ea typeface="MS PGothic" charset="-128"/>
              </a:rPr>
              <a:t>14.00-14.30 </a:t>
            </a:r>
            <a:r>
              <a:rPr lang="en-US" altLang="sv-SE" sz="1200" dirty="0" smtClean="0">
                <a:ea typeface="MS PGothic" charset="-128"/>
              </a:rPr>
              <a:t>Lecture</a:t>
            </a:r>
            <a:r>
              <a:rPr lang="en-US" altLang="sv-SE" sz="1200" dirty="0">
                <a:ea typeface="MS PGothic" charset="-128"/>
              </a:rPr>
              <a:t>: </a:t>
            </a:r>
            <a:r>
              <a:rPr lang="en-US" altLang="sv-SE" sz="1200" dirty="0" err="1">
                <a:ea typeface="MS PGothic" charset="-128"/>
              </a:rPr>
              <a:t>Kmer</a:t>
            </a:r>
            <a:r>
              <a:rPr lang="en-US" altLang="sv-SE" sz="1200" dirty="0">
                <a:ea typeface="MS PGothic" charset="-128"/>
              </a:rPr>
              <a:t>-analysis, contamination analysis, and mapping-based analysis (Mahesh </a:t>
            </a:r>
            <a:r>
              <a:rPr lang="en-US" altLang="sv-SE" sz="1200" dirty="0" err="1">
                <a:ea typeface="MS PGothic" charset="-128"/>
              </a:rPr>
              <a:t>Binzer</a:t>
            </a:r>
            <a:r>
              <a:rPr lang="en-US" altLang="sv-SE" sz="1200" dirty="0">
                <a:ea typeface="MS PGothic" charset="-128"/>
              </a:rPr>
              <a:t>-Panchal)</a:t>
            </a:r>
          </a:p>
          <a:p>
            <a:r>
              <a:rPr lang="en-US" altLang="sv-SE" sz="1200" b="1" dirty="0" smtClean="0">
                <a:ea typeface="MS PGothic" charset="-128"/>
              </a:rPr>
              <a:t>14.30-17.00</a:t>
            </a:r>
            <a:r>
              <a:rPr lang="en-US" altLang="sv-SE" sz="1200" dirty="0" smtClean="0">
                <a:ea typeface="MS PGothic" charset="-128"/>
              </a:rPr>
              <a:t> Exercise: </a:t>
            </a:r>
            <a:r>
              <a:rPr lang="en-US" altLang="sv-SE" sz="1200" dirty="0" err="1">
                <a:ea typeface="MS PGothic" charset="-128"/>
              </a:rPr>
              <a:t>Kmer</a:t>
            </a:r>
            <a:r>
              <a:rPr lang="en-US" altLang="sv-SE" sz="1200" dirty="0">
                <a:ea typeface="MS PGothic" charset="-128"/>
              </a:rPr>
              <a:t>-analysis, contamination analysis, and mapping-based </a:t>
            </a:r>
            <a:r>
              <a:rPr lang="en-US" altLang="sv-SE" sz="1200" dirty="0" smtClean="0">
                <a:ea typeface="MS PGothic" charset="-128"/>
              </a:rPr>
              <a:t>analysis, incl. </a:t>
            </a:r>
            <a:r>
              <a:rPr lang="en-US" altLang="sv-SE" sz="1200" dirty="0">
                <a:ea typeface="MS PGothic" charset="-128"/>
              </a:rPr>
              <a:t>coffee break (Mahesh </a:t>
            </a:r>
            <a:r>
              <a:rPr lang="en-US" altLang="sv-SE" sz="1200" dirty="0" err="1">
                <a:ea typeface="MS PGothic" charset="-128"/>
              </a:rPr>
              <a:t>Binzer</a:t>
            </a:r>
            <a:r>
              <a:rPr lang="en-US" altLang="sv-SE" sz="1200" dirty="0">
                <a:ea typeface="MS PGothic" charset="-128"/>
              </a:rPr>
              <a:t>-Panchal, Henrik Lantz, Jacques </a:t>
            </a:r>
            <a:r>
              <a:rPr lang="en-US" altLang="sv-SE" sz="1200" dirty="0" err="1">
                <a:ea typeface="MS PGothic" charset="-128"/>
              </a:rPr>
              <a:t>Dainat</a:t>
            </a:r>
            <a:r>
              <a:rPr lang="en-US" altLang="sv-SE" sz="1200" dirty="0">
                <a:ea typeface="MS PGothic" charset="-128"/>
              </a:rPr>
              <a:t>, Lucile </a:t>
            </a:r>
            <a:r>
              <a:rPr lang="en-US" altLang="sv-SE" sz="1200" dirty="0" err="1">
                <a:ea typeface="MS PGothic" charset="-128"/>
              </a:rPr>
              <a:t>Soler</a:t>
            </a:r>
            <a:r>
              <a:rPr lang="en-US" altLang="sv-SE" sz="1200" dirty="0">
                <a:ea typeface="MS PGothic" charset="-128"/>
              </a:rPr>
              <a:t>)</a:t>
            </a:r>
          </a:p>
          <a:p>
            <a:endParaRPr lang="en-US" altLang="sv-SE" sz="1200" dirty="0">
              <a:ea typeface="MS PGothic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5963" y="1484313"/>
            <a:ext cx="2592387" cy="277812"/>
          </a:xfrm>
          <a:prstGeom prst="rect">
            <a:avLst/>
          </a:prstGeom>
          <a:noFill/>
          <a:ln w="28575" cmpd="sng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ea typeface="MS PGothic" charset="0"/>
                <a:cs typeface="MS PGothic" charset="0"/>
              </a:rPr>
              <a:t>All lectures and exercises in this room!</a:t>
            </a:r>
          </a:p>
        </p:txBody>
      </p:sp>
      <p:pic>
        <p:nvPicPr>
          <p:cNvPr id="9220" name="Picture 1" descr="logga grön tex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092825"/>
            <a:ext cx="12954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 bwMode="auto">
          <a:xfrm>
            <a:off x="457200" y="115888"/>
            <a:ext cx="8229600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sv-SE">
                <a:ea typeface="MS PGothic" charset="-128"/>
              </a:rPr>
              <a:t>Paired-End</a:t>
            </a:r>
          </a:p>
        </p:txBody>
      </p:sp>
      <p:pic>
        <p:nvPicPr>
          <p:cNvPr id="30722" name="Content Placeholder 2" descr="paired-end_sequencin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" b="-227"/>
          <a:stretch>
            <a:fillRect/>
          </a:stretch>
        </p:blipFill>
        <p:spPr bwMode="auto">
          <a:xfrm>
            <a:off x="3276600" y="836613"/>
            <a:ext cx="2663825" cy="4957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1" descr="logga grön tex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092825"/>
            <a:ext cx="12954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 bwMode="auto">
          <a:xfrm>
            <a:off x="457200" y="115888"/>
            <a:ext cx="8229600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sv-SE">
                <a:ea typeface="MS PGothic" charset="-128"/>
              </a:rPr>
              <a:t>Mate-pair</a:t>
            </a:r>
          </a:p>
        </p:txBody>
      </p:sp>
      <p:pic>
        <p:nvPicPr>
          <p:cNvPr id="31746" name="Content Placeholder 3" descr="mate_pair_sequencing_lg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" b="-69"/>
          <a:stretch>
            <a:fillRect/>
          </a:stretch>
        </p:blipFill>
        <p:spPr bwMode="auto">
          <a:xfrm>
            <a:off x="2484438" y="908050"/>
            <a:ext cx="4125912" cy="5040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179388" y="1628775"/>
            <a:ext cx="22320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/>
            <a:r>
              <a:rPr lang="en-US" altLang="sv-SE"/>
              <a:t>Used to get long</a:t>
            </a:r>
          </a:p>
          <a:p>
            <a:pPr eaLnBrk="1" hangingPunct="1"/>
            <a:r>
              <a:rPr lang="en-US" altLang="sv-SE"/>
              <a:t>Insert-sizes</a:t>
            </a:r>
          </a:p>
        </p:txBody>
      </p:sp>
      <p:pic>
        <p:nvPicPr>
          <p:cNvPr id="31748" name="Picture 1" descr="logga grön tex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092825"/>
            <a:ext cx="12954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 bwMode="auto">
          <a:xfrm>
            <a:off x="457200" y="115888"/>
            <a:ext cx="8229600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sv-SE">
                <a:ea typeface="MS PGothic" charset="-128"/>
              </a:rPr>
              <a:t>Orientation of paired reads</a:t>
            </a:r>
          </a:p>
        </p:txBody>
      </p:sp>
      <p:sp>
        <p:nvSpPr>
          <p:cNvPr id="4" name="Rectangle 3"/>
          <p:cNvSpPr/>
          <p:nvPr/>
        </p:nvSpPr>
        <p:spPr>
          <a:xfrm>
            <a:off x="971550" y="4005263"/>
            <a:ext cx="7777163" cy="714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971550" y="3500438"/>
            <a:ext cx="863600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2124075" y="3500438"/>
            <a:ext cx="863600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971550" y="4595813"/>
            <a:ext cx="863600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2124075" y="4595813"/>
            <a:ext cx="863600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779838" y="2852738"/>
            <a:ext cx="863600" cy="0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875463" y="2852738"/>
            <a:ext cx="865187" cy="0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971550" y="5316538"/>
            <a:ext cx="863600" cy="0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124075" y="5316538"/>
            <a:ext cx="863600" cy="0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779" name="TextBox 14"/>
          <p:cNvSpPr txBox="1">
            <a:spLocks noChangeArrowheads="1"/>
          </p:cNvSpPr>
          <p:nvPr/>
        </p:nvSpPr>
        <p:spPr bwMode="auto">
          <a:xfrm>
            <a:off x="3492500" y="4365625"/>
            <a:ext cx="2854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/>
            <a:r>
              <a:rPr lang="en-US" altLang="sv-SE"/>
              <a:t>Paired end (PE) reads</a:t>
            </a:r>
          </a:p>
        </p:txBody>
      </p:sp>
      <p:sp>
        <p:nvSpPr>
          <p:cNvPr id="32780" name="TextBox 17"/>
          <p:cNvSpPr txBox="1">
            <a:spLocks noChangeArrowheads="1"/>
          </p:cNvSpPr>
          <p:nvPr/>
        </p:nvSpPr>
        <p:spPr bwMode="auto">
          <a:xfrm>
            <a:off x="3492500" y="5084763"/>
            <a:ext cx="2844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/>
            <a:r>
              <a:rPr lang="en-US" altLang="sv-SE"/>
              <a:t>Mate pair (MP) reads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1476375" y="3789363"/>
            <a:ext cx="863600" cy="0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572000" y="3789363"/>
            <a:ext cx="863600" cy="0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411413" y="3789363"/>
            <a:ext cx="865187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3563938" y="3789363"/>
            <a:ext cx="863600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140200" y="3500438"/>
            <a:ext cx="863600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5292725" y="3500438"/>
            <a:ext cx="863600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2555875" y="3213100"/>
            <a:ext cx="863600" cy="0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651500" y="3213100"/>
            <a:ext cx="865188" cy="0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203575" y="3500438"/>
            <a:ext cx="863600" cy="0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300788" y="3500438"/>
            <a:ext cx="863600" cy="0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1547813" y="2565400"/>
            <a:ext cx="863600" cy="0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643438" y="2565400"/>
            <a:ext cx="865187" cy="0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331913" y="2852738"/>
            <a:ext cx="863600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2484438" y="2852738"/>
            <a:ext cx="863600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492500" y="3213100"/>
            <a:ext cx="863600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4643438" y="3213100"/>
            <a:ext cx="865187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940425" y="3789363"/>
            <a:ext cx="863600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7092950" y="3789363"/>
            <a:ext cx="863600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6443663" y="2565400"/>
            <a:ext cx="865187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7596188" y="2565400"/>
            <a:ext cx="863600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 bwMode="auto">
          <a:xfrm>
            <a:off x="457200" y="115888"/>
            <a:ext cx="8229600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sv-SE">
                <a:ea typeface="MS PGothic" charset="-128"/>
              </a:rPr>
              <a:t>Fastq format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196975"/>
            <a:ext cx="8229600" cy="4929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charset="0"/>
              <a:buNone/>
            </a:pPr>
            <a:r>
              <a:rPr lang="en-US" altLang="sv-SE" sz="1200">
                <a:latin typeface="Helvetica" charset="0"/>
                <a:ea typeface="MS PGothic" charset="-128"/>
              </a:rPr>
              <a:t>@D00118:257:C8672ANXX:2:2302:2055:2109 1:N:0:GAGATTCC+GTACTGAC</a:t>
            </a:r>
          </a:p>
          <a:p>
            <a:pPr marL="0" indent="0">
              <a:buFont typeface="Arial" charset="0"/>
              <a:buNone/>
            </a:pPr>
            <a:r>
              <a:rPr lang="en-US" altLang="sv-SE" sz="1200">
                <a:latin typeface="Helvetica" charset="0"/>
                <a:ea typeface="MS PGothic" charset="-128"/>
              </a:rPr>
              <a:t>CGTAGCCCTGTGCGACGGTGTCCGACTGCACGTCGCCGTCGTAGTTCTTGCACGCCCAGACGTAACCGCCTTCCC</a:t>
            </a:r>
          </a:p>
          <a:p>
            <a:pPr marL="0" indent="0">
              <a:buFont typeface="Arial" charset="0"/>
              <a:buNone/>
            </a:pPr>
            <a:r>
              <a:rPr lang="en-US" altLang="sv-SE" sz="1200">
                <a:latin typeface="Helvetica" charset="0"/>
                <a:ea typeface="MS PGothic" charset="-128"/>
              </a:rPr>
              <a:t>+</a:t>
            </a:r>
          </a:p>
          <a:p>
            <a:pPr marL="0" indent="0">
              <a:buFont typeface="Arial" charset="0"/>
              <a:buNone/>
            </a:pPr>
            <a:r>
              <a:rPr lang="en-US" altLang="sv-SE" sz="1200">
                <a:latin typeface="Helvetica" charset="0"/>
                <a:ea typeface="MS PGothic" charset="-128"/>
              </a:rPr>
              <a:t>3:&gt;@BGGGGGGGGGGGGGGGGGGGGGGGGGGGGGGGGGGGGGGGGGECGGFGGGGGGGGGGGGGGGGGG</a:t>
            </a:r>
          </a:p>
          <a:p>
            <a:pPr marL="0" indent="0">
              <a:buFont typeface="Arial" charset="0"/>
              <a:buNone/>
            </a:pPr>
            <a:endParaRPr lang="en-US" altLang="sv-SE" sz="1200">
              <a:ea typeface="MS PGothic" charset="-128"/>
            </a:endParaRPr>
          </a:p>
          <a:p>
            <a:pPr marL="0" indent="0">
              <a:buFont typeface="Arial" charset="0"/>
              <a:buNone/>
            </a:pPr>
            <a:r>
              <a:rPr lang="en-US" altLang="sv-SE" sz="1200">
                <a:ea typeface="MS PGothic" charset="-128"/>
              </a:rPr>
              <a:t>The names follow this format:</a:t>
            </a:r>
          </a:p>
          <a:p>
            <a:pPr marL="0" indent="0">
              <a:buFont typeface="Arial" charset="0"/>
              <a:buNone/>
            </a:pPr>
            <a:r>
              <a:rPr lang="en-US" altLang="sv-SE" sz="1200">
                <a:ea typeface="MS PGothic" charset="-128"/>
              </a:rPr>
              <a:t>@&lt;instrument&gt;:&lt;run number&gt;:&lt;flowcell ID&gt;:&lt;lane&gt;:&lt;tile&gt;:&lt;x-pos&gt;:&lt;y-pos&gt; &lt;read&gt;:&lt;is filtered&gt;:&lt;control number&gt;:&lt;index sequence&gt;</a:t>
            </a:r>
          </a:p>
          <a:p>
            <a:pPr marL="0" indent="0">
              <a:buFont typeface="Arial" charset="0"/>
              <a:buNone/>
            </a:pPr>
            <a:endParaRPr lang="en-US" altLang="sv-SE" sz="1200">
              <a:ea typeface="MS PGothic" charset="-128"/>
            </a:endParaRPr>
          </a:p>
          <a:p>
            <a:pPr marL="0" indent="0">
              <a:buFont typeface="Arial" charset="0"/>
              <a:buNone/>
            </a:pPr>
            <a:r>
              <a:rPr lang="en-US" altLang="sv-SE" sz="1200">
                <a:latin typeface="Helvetica" charset="0"/>
                <a:ea typeface="MS PGothic" charset="-128"/>
              </a:rPr>
              <a:t>Quality values in increasing order: </a:t>
            </a:r>
          </a:p>
          <a:p>
            <a:pPr marL="0" indent="0">
              <a:buFont typeface="Arial" charset="0"/>
              <a:buNone/>
            </a:pPr>
            <a:r>
              <a:rPr lang="en-US" altLang="sv-SE" sz="1200">
                <a:latin typeface="Helvetica" charset="0"/>
                <a:ea typeface="MS PGothic" charset="-128"/>
              </a:rPr>
              <a:t>!"#$%&amp;'()*+,-./0123456789:;&lt;=&gt;?@ABCDEFGHIJKLMNOPQRSTUVWXYZ[\]^_`abcdefghijklmnopqrstuvwxyz{|}~</a:t>
            </a:r>
          </a:p>
          <a:p>
            <a:pPr marL="0" indent="0">
              <a:buFont typeface="Arial" charset="0"/>
              <a:buNone/>
            </a:pPr>
            <a:endParaRPr lang="en-US" altLang="sv-SE" sz="1800">
              <a:ea typeface="MS PGothic" charset="-128"/>
            </a:endParaRPr>
          </a:p>
          <a:p>
            <a:pPr marL="0" indent="0">
              <a:buFont typeface="Arial" charset="0"/>
              <a:buNone/>
            </a:pPr>
            <a:r>
              <a:rPr lang="en-US" altLang="sv-SE" sz="1800">
                <a:ea typeface="MS PGothic" charset="-128"/>
              </a:rPr>
              <a:t>You might get the data in a .sff or .bam format. Fastq-reads are easy to extract from both of these binary (compressed) formats!</a:t>
            </a:r>
          </a:p>
        </p:txBody>
      </p:sp>
      <p:pic>
        <p:nvPicPr>
          <p:cNvPr id="33795" name="Picture 1" descr="logga grön tex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092825"/>
            <a:ext cx="12954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 bwMode="auto">
          <a:xfrm>
            <a:off x="457200" y="115888"/>
            <a:ext cx="8229600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sv-SE">
                <a:ea typeface="MS PGothic" charset="-128"/>
              </a:rPr>
              <a:t>Fastq format - paired reads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196975"/>
            <a:ext cx="8229600" cy="4929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charset="0"/>
              <a:buNone/>
            </a:pPr>
            <a:r>
              <a:rPr lang="en-US" altLang="sv-SE" sz="1200">
                <a:latin typeface="Helvetica" charset="0"/>
                <a:ea typeface="MS PGothic" charset="-128"/>
              </a:rPr>
              <a:t>First file:</a:t>
            </a:r>
          </a:p>
          <a:p>
            <a:pPr marL="0" indent="0">
              <a:buFont typeface="Arial" charset="0"/>
              <a:buNone/>
            </a:pPr>
            <a:r>
              <a:rPr lang="en-US" altLang="sv-SE" sz="1200">
                <a:latin typeface="Helvetica" charset="0"/>
                <a:ea typeface="MS PGothic" charset="-128"/>
              </a:rPr>
              <a:t>@D00118:257:C8672ANXX:2:2302:2055:2109 1:N:0:GAGATTCC+GTACTGAC</a:t>
            </a:r>
          </a:p>
          <a:p>
            <a:pPr marL="0" indent="0">
              <a:buFont typeface="Arial" charset="0"/>
              <a:buNone/>
            </a:pPr>
            <a:r>
              <a:rPr lang="en-US" altLang="sv-SE" sz="1200">
                <a:latin typeface="Helvetica" charset="0"/>
                <a:ea typeface="MS PGothic" charset="-128"/>
              </a:rPr>
              <a:t>CGTAGCCCTGTGCGACGGTGTCCGACTGCACGTCGCCGTCGTAGTTCTTGCACGCCCAGACGTAACCGCCTTCCC</a:t>
            </a:r>
          </a:p>
          <a:p>
            <a:pPr marL="0" indent="0">
              <a:buFont typeface="Arial" charset="0"/>
              <a:buNone/>
            </a:pPr>
            <a:r>
              <a:rPr lang="en-US" altLang="sv-SE" sz="1200">
                <a:latin typeface="Helvetica" charset="0"/>
                <a:ea typeface="MS PGothic" charset="-128"/>
              </a:rPr>
              <a:t>+</a:t>
            </a:r>
          </a:p>
          <a:p>
            <a:pPr marL="0" indent="0">
              <a:buFont typeface="Arial" charset="0"/>
              <a:buNone/>
            </a:pPr>
            <a:r>
              <a:rPr lang="en-US" altLang="sv-SE" sz="1200">
                <a:latin typeface="Helvetica" charset="0"/>
                <a:ea typeface="MS PGothic" charset="-128"/>
              </a:rPr>
              <a:t>3:&gt;@BGGGGGGGGGGGGGGGGGGGGGGGGGGGGGGGGGGGGGGGGGECGGFGGGGGGGGGGGGGGGGGG</a:t>
            </a:r>
          </a:p>
          <a:p>
            <a:pPr marL="0" indent="0">
              <a:buFont typeface="Arial" charset="0"/>
              <a:buNone/>
            </a:pPr>
            <a:endParaRPr lang="en-US" altLang="sv-SE" sz="1200">
              <a:latin typeface="Helvetica" charset="0"/>
              <a:ea typeface="MS PGothic" charset="-128"/>
            </a:endParaRPr>
          </a:p>
          <a:p>
            <a:pPr marL="0" indent="0">
              <a:buFont typeface="Arial" charset="0"/>
              <a:buNone/>
            </a:pPr>
            <a:r>
              <a:rPr lang="en-US" altLang="sv-SE" sz="1200">
                <a:latin typeface="Helvetica" charset="0"/>
                <a:ea typeface="MS PGothic" charset="-128"/>
              </a:rPr>
              <a:t>Second file:</a:t>
            </a:r>
          </a:p>
          <a:p>
            <a:pPr marL="0" indent="0">
              <a:buFont typeface="Arial" charset="0"/>
              <a:buNone/>
            </a:pPr>
            <a:r>
              <a:rPr lang="en-US" altLang="sv-SE" sz="1200">
                <a:latin typeface="Helvetica" charset="0"/>
                <a:ea typeface="MS PGothic" charset="-128"/>
              </a:rPr>
              <a:t>@D00118:257:C8672ANXX:2:2302:2055:2109 2:N:0:GAGATTCC+GTACTGAC</a:t>
            </a:r>
          </a:p>
          <a:p>
            <a:pPr marL="0" indent="0">
              <a:buFont typeface="Arial" charset="0"/>
              <a:buNone/>
            </a:pPr>
            <a:r>
              <a:rPr lang="en-US" altLang="sv-SE" sz="1200">
                <a:latin typeface="Helvetica" charset="0"/>
                <a:ea typeface="MS PGothic" charset="-128"/>
              </a:rPr>
              <a:t>GCGCATTGTCGCCTATGACCCGAACCTGAGCCCTGAGCAATGGTTCGCCTTCACCCCGCCCCGAGGACGGCGGC+</a:t>
            </a:r>
          </a:p>
          <a:p>
            <a:pPr marL="0" indent="0">
              <a:buFont typeface="Arial" charset="0"/>
              <a:buNone/>
            </a:pPr>
            <a:r>
              <a:rPr lang="en-US" altLang="sv-SE" sz="1200">
                <a:latin typeface="Helvetica" charset="0"/>
                <a:ea typeface="MS PGothic" charset="-128"/>
              </a:rPr>
              <a:t>CCCCCGGGGFGGGGGGGGGGGGGGDGGGGGGGGEGGGGGGCGEGGGGGGGGGGGGGGGGGGGGFGGGGG</a:t>
            </a:r>
          </a:p>
          <a:p>
            <a:pPr marL="0" indent="0">
              <a:buFont typeface="Arial" charset="0"/>
              <a:buNone/>
            </a:pPr>
            <a:endParaRPr lang="en-US" altLang="sv-SE" sz="1200">
              <a:ea typeface="MS PGothic" charset="-128"/>
            </a:endParaRPr>
          </a:p>
          <a:p>
            <a:pPr marL="0" indent="0">
              <a:buFont typeface="Arial" charset="0"/>
              <a:buNone/>
            </a:pPr>
            <a:r>
              <a:rPr lang="en-US" altLang="sv-SE" sz="1200">
                <a:ea typeface="MS PGothic" charset="-128"/>
              </a:rPr>
              <a:t>The names follow this format:</a:t>
            </a:r>
          </a:p>
          <a:p>
            <a:pPr marL="0" indent="0">
              <a:buFont typeface="Arial" charset="0"/>
              <a:buNone/>
            </a:pPr>
            <a:r>
              <a:rPr lang="en-US" altLang="sv-SE" sz="1200">
                <a:ea typeface="MS PGothic" charset="-128"/>
              </a:rPr>
              <a:t>@&lt;instrument&gt;:&lt;run number&gt;:&lt;flowcell ID&gt;:&lt;lane&gt;:&lt;tile&gt;:&lt;x-pos&gt;:&lt;y-pos&gt; &lt;read&gt;:&lt;is filtered&gt;:&lt;control number&gt;:&lt;index sequence&gt;</a:t>
            </a:r>
          </a:p>
          <a:p>
            <a:pPr marL="0" indent="0">
              <a:buFont typeface="Arial" charset="0"/>
              <a:buNone/>
            </a:pPr>
            <a:endParaRPr lang="en-US" altLang="sv-SE" sz="1200">
              <a:ea typeface="MS PGothic" charset="-128"/>
            </a:endParaRPr>
          </a:p>
          <a:p>
            <a:pPr marL="0" indent="0">
              <a:buFont typeface="Arial" charset="0"/>
              <a:buNone/>
            </a:pPr>
            <a:r>
              <a:rPr lang="en-US" altLang="sv-SE" sz="1800">
                <a:ea typeface="MS PGothic" charset="-128"/>
              </a:rPr>
              <a:t>For paired sequences (paired-end or mate-pairs) you get two files. Every read in the first file has an almost identically named </a:t>
            </a:r>
            <a:r>
              <a:rPr lang="en-US" altLang="en-US" sz="1800">
                <a:ea typeface="MS PGothic" charset="-128"/>
              </a:rPr>
              <a:t>“</a:t>
            </a:r>
            <a:r>
              <a:rPr lang="en-US" altLang="sv-SE" sz="1800">
                <a:ea typeface="MS PGothic" charset="-128"/>
              </a:rPr>
              <a:t>friend</a:t>
            </a:r>
            <a:r>
              <a:rPr lang="en-US" altLang="en-US" sz="1800">
                <a:ea typeface="MS PGothic" charset="-128"/>
              </a:rPr>
              <a:t>”</a:t>
            </a:r>
            <a:r>
              <a:rPr lang="en-US" altLang="sv-SE" sz="1800">
                <a:ea typeface="MS PGothic" charset="-128"/>
              </a:rPr>
              <a:t> read in the second file. They differ by one single number.</a:t>
            </a:r>
          </a:p>
          <a:p>
            <a:pPr marL="0" indent="0">
              <a:buFont typeface="Arial" charset="0"/>
              <a:buNone/>
            </a:pPr>
            <a:endParaRPr lang="en-US" altLang="sv-SE" sz="1800">
              <a:ea typeface="MS PGothic" charset="-128"/>
            </a:endParaRPr>
          </a:p>
        </p:txBody>
      </p:sp>
      <p:pic>
        <p:nvPicPr>
          <p:cNvPr id="34819" name="Picture 1" descr="logga grön tex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092825"/>
            <a:ext cx="12954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3636963" y="1341438"/>
            <a:ext cx="358775" cy="360362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635375" y="2708275"/>
            <a:ext cx="360363" cy="360363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 bwMode="auto">
          <a:xfrm>
            <a:off x="457200" y="115888"/>
            <a:ext cx="8229600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sv-SE">
                <a:ea typeface="MS PGothic" charset="-128"/>
              </a:rPr>
              <a:t>Fasta format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196975"/>
            <a:ext cx="8229600" cy="4929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charset="0"/>
              <a:buNone/>
            </a:pPr>
            <a:r>
              <a:rPr lang="en-US" altLang="sv-SE" sz="1200">
                <a:ea typeface="MS PGothic" charset="-128"/>
              </a:rPr>
              <a:t>&gt;asmbl_2719</a:t>
            </a:r>
          </a:p>
          <a:p>
            <a:pPr marL="0" indent="0">
              <a:buFont typeface="Arial" charset="0"/>
              <a:buNone/>
            </a:pPr>
            <a:r>
              <a:rPr lang="en-US" altLang="sv-SE" sz="1200">
                <a:ea typeface="MS PGothic" charset="-128"/>
              </a:rPr>
              <a:t>AGCACCTAGAGCAGGATGGGAGGTCTCTCCTTGCTGTGGCAGAGGCAGATCTCCTTTCCC</a:t>
            </a:r>
          </a:p>
          <a:p>
            <a:pPr marL="0" indent="0">
              <a:buFont typeface="Arial" charset="0"/>
              <a:buNone/>
            </a:pPr>
            <a:r>
              <a:rPr lang="en-US" altLang="sv-SE" sz="1200">
                <a:ea typeface="MS PGothic" charset="-128"/>
              </a:rPr>
              <a:t>AACACCTAGCAGTATGAACTAGTGAGCTCCTGACTGTTTTCCAGTGGTAATGAGGTGTGA</a:t>
            </a:r>
          </a:p>
          <a:p>
            <a:pPr marL="0" indent="0">
              <a:buFont typeface="Arial" charset="0"/>
              <a:buNone/>
            </a:pPr>
            <a:r>
              <a:rPr lang="en-US" altLang="sv-SE" sz="1200">
                <a:ea typeface="MS PGothic" charset="-128"/>
              </a:rPr>
              <a:t>CCCGCTGCAGCTGCACACTGAATTCTCTCAGTTCCCCGAGGCCAGCCCAGCAGTGTGGGC</a:t>
            </a:r>
          </a:p>
          <a:p>
            <a:pPr marL="0" indent="0">
              <a:buFont typeface="Arial" charset="0"/>
              <a:buNone/>
            </a:pPr>
            <a:r>
              <a:rPr lang="en-US" altLang="sv-SE" sz="1200">
                <a:ea typeface="MS PGothic" charset="-128"/>
              </a:rPr>
              <a:t>AATGCTTTGTTTGTGTGCTGTTGACCATTCC</a:t>
            </a:r>
          </a:p>
          <a:p>
            <a:pPr marL="0" indent="0">
              <a:buFont typeface="Arial" charset="0"/>
              <a:buNone/>
            </a:pPr>
            <a:r>
              <a:rPr lang="en-US" altLang="sv-SE" sz="1200">
                <a:ea typeface="MS PGothic" charset="-128"/>
              </a:rPr>
              <a:t>&gt;asmbl_2702</a:t>
            </a:r>
          </a:p>
          <a:p>
            <a:pPr marL="0" indent="0">
              <a:buFont typeface="Arial" charset="0"/>
              <a:buNone/>
            </a:pPr>
            <a:r>
              <a:rPr lang="en-US" altLang="sv-SE" sz="1200">
                <a:ea typeface="MS PGothic" charset="-128"/>
              </a:rPr>
              <a:t>GTCTGCACTGGGAATGCCCCCTGGAGCAGAACCATTGCCATGGATAAGGACACTACATTT</a:t>
            </a:r>
          </a:p>
          <a:p>
            <a:pPr marL="0" indent="0">
              <a:buFont typeface="Arial" charset="0"/>
              <a:buNone/>
            </a:pPr>
            <a:r>
              <a:rPr lang="en-US" altLang="sv-SE" sz="1200">
                <a:ea typeface="MS PGothic" charset="-128"/>
              </a:rPr>
              <a:t>CCTGGTGTTAAGGTGAATATAACCTCCAGGTTAAGGATGACATTAATTTCAATTACAGCT</a:t>
            </a:r>
          </a:p>
          <a:p>
            <a:pPr marL="0" indent="0">
              <a:buFont typeface="Arial" charset="0"/>
              <a:buNone/>
            </a:pPr>
            <a:r>
              <a:rPr lang="en-US" altLang="sv-SE" sz="1200">
                <a:ea typeface="MS PGothic" charset="-128"/>
              </a:rPr>
              <a:t>TGCCTCTTGTAAGCTAAGCAGTTAATCAACAAGCTATACTGTGACTACACCCTTAGATCA</a:t>
            </a:r>
          </a:p>
          <a:p>
            <a:pPr marL="0" indent="0">
              <a:buFont typeface="Arial" charset="0"/>
              <a:buNone/>
            </a:pPr>
            <a:r>
              <a:rPr lang="en-US" altLang="sv-SE" sz="1200">
                <a:ea typeface="MS PGothic" charset="-128"/>
              </a:rPr>
              <a:t>ATAGCTGGGAAAACATCACCTCCCCCAAATACTCCACCTCTTAACTGCACTCTTTGAAAG</a:t>
            </a:r>
          </a:p>
          <a:p>
            <a:pPr marL="0" indent="0">
              <a:buFont typeface="Arial" charset="0"/>
              <a:buNone/>
            </a:pPr>
            <a:r>
              <a:rPr lang="en-US" altLang="sv-SE" sz="1200">
                <a:ea typeface="MS PGothic" charset="-128"/>
              </a:rPr>
              <a:t>AAGTACAGGCCAGAGTTTAGCTGATCCATCCCTGTGGCTAATCGTCCTGCTTACAAGCTG</a:t>
            </a:r>
          </a:p>
          <a:p>
            <a:pPr marL="0" indent="0">
              <a:buFont typeface="Arial" charset="0"/>
              <a:buNone/>
            </a:pPr>
            <a:r>
              <a:rPr lang="en-US" altLang="sv-SE" sz="1200">
                <a:ea typeface="MS PGothic" charset="-128"/>
              </a:rPr>
              <a:t>CAATATTTTTTAAAACCAGACAATTGGTAGAGGTTTAAACATCAGCCAAGCTGTTCAATT</a:t>
            </a:r>
          </a:p>
          <a:p>
            <a:pPr marL="0" indent="0">
              <a:buFont typeface="Arial" charset="0"/>
              <a:buNone/>
            </a:pPr>
            <a:r>
              <a:rPr lang="en-US" altLang="sv-SE" sz="1200">
                <a:ea typeface="MS PGothic" charset="-128"/>
              </a:rPr>
              <a:t>TACAGCAGGTTAAGCATTCCTGAAACTGTGATCACTGATATATTTGGGTCAGTCAGATGT</a:t>
            </a:r>
          </a:p>
          <a:p>
            <a:pPr marL="0" indent="0">
              <a:buFont typeface="Arial" charset="0"/>
              <a:buNone/>
            </a:pPr>
            <a:r>
              <a:rPr lang="en-US" altLang="sv-SE" sz="1200">
                <a:ea typeface="MS PGothic" charset="-128"/>
              </a:rPr>
              <a:t>CTTGTTAGTGCTT</a:t>
            </a:r>
          </a:p>
          <a:p>
            <a:pPr marL="0" indent="0">
              <a:buFont typeface="Arial" charset="0"/>
              <a:buNone/>
            </a:pPr>
            <a:r>
              <a:rPr lang="en-US" altLang="sv-SE" sz="1200">
                <a:ea typeface="MS PGothic" charset="-128"/>
              </a:rPr>
              <a:t>&gt;asmbl_2701</a:t>
            </a:r>
          </a:p>
          <a:p>
            <a:pPr marL="0" indent="0">
              <a:buFont typeface="Arial" charset="0"/>
              <a:buNone/>
            </a:pPr>
            <a:r>
              <a:rPr lang="en-US" altLang="sv-SE" sz="1200">
                <a:ea typeface="MS PGothic" charset="-128"/>
              </a:rPr>
              <a:t>ACAAACAAAACAAAATAAAACAAAGGAAACAAGCAAAAAAAACCATCATACAATCCCATG</a:t>
            </a:r>
          </a:p>
          <a:p>
            <a:pPr marL="0" indent="0">
              <a:buFont typeface="Arial" charset="0"/>
              <a:buNone/>
            </a:pPr>
            <a:r>
              <a:rPr lang="en-US" altLang="sv-SE" sz="1200">
                <a:ea typeface="MS PGothic" charset="-128"/>
              </a:rPr>
              <a:t>TGTCCAAGAGCTTTACTGTGAAATCAACTATGGAGTCAAAACAATAGAAAAGCTTCCAGA</a:t>
            </a:r>
          </a:p>
          <a:p>
            <a:pPr marL="0" indent="0">
              <a:buFont typeface="Arial" charset="0"/>
              <a:buNone/>
            </a:pPr>
            <a:r>
              <a:rPr lang="en-US" altLang="sv-SE" sz="1200">
                <a:ea typeface="MS PGothic" charset="-128"/>
              </a:rPr>
              <a:t>TTTCTGTATTCCAGGCTGAGACAAGTTTGTAAATACTTCCAGAAATTGCCAACAAGCCTG</a:t>
            </a:r>
          </a:p>
          <a:p>
            <a:pPr marL="0" indent="0">
              <a:buFont typeface="Arial" charset="0"/>
              <a:buNone/>
            </a:pPr>
            <a:r>
              <a:rPr lang="en-US" altLang="sv-SE" sz="1200">
                <a:ea typeface="MS PGothic" charset="-128"/>
              </a:rPr>
              <a:t>CAGGGTAACATCTCTAATGCACACCTCCCTGATACGAAATGCAGAGCACCTTAACTTCTT</a:t>
            </a:r>
          </a:p>
          <a:p>
            <a:pPr marL="0" indent="0">
              <a:buFont typeface="Arial" charset="0"/>
              <a:buNone/>
            </a:pPr>
            <a:r>
              <a:rPr lang="en-US" altLang="sv-SE" sz="1200">
                <a:ea typeface="MS PGothic" charset="-128"/>
              </a:rPr>
              <a:t>CAGCCCTCCCCCAGTCACAACCAGCTATAAATCCTGCCCTTCACTTGTTGGAATATCTCA</a:t>
            </a:r>
          </a:p>
          <a:p>
            <a:pPr marL="0" indent="0">
              <a:buFont typeface="Arial" charset="0"/>
              <a:buNone/>
            </a:pPr>
            <a:r>
              <a:rPr lang="en-US" altLang="sv-SE" sz="1200">
                <a:ea typeface="MS PGothic" charset="-128"/>
              </a:rPr>
              <a:t>TCATAAGGGAAGCATTTTTTAGGCTGAGAAATACAAATCCACCTTGACGGAGCCGGTCAG</a:t>
            </a:r>
          </a:p>
          <a:p>
            <a:pPr marL="0" indent="0">
              <a:buFont typeface="Arial" charset="0"/>
              <a:buNone/>
            </a:pPr>
            <a:r>
              <a:rPr lang="en-US" altLang="sv-SE" sz="1200">
                <a:ea typeface="MS PGothic" charset="-128"/>
              </a:rPr>
              <a:t>GCATATACATGGGCTATGCTGCTGATAGGTTTGTACCAAGCACTCCTAGTGTGAGAATAA</a:t>
            </a:r>
          </a:p>
          <a:p>
            <a:pPr marL="0" indent="0">
              <a:buFont typeface="Arial" charset="0"/>
              <a:buNone/>
            </a:pPr>
            <a:endParaRPr lang="en-US" altLang="sv-SE" sz="1200">
              <a:ea typeface="MS PGothic" charset="-128"/>
            </a:endParaRPr>
          </a:p>
        </p:txBody>
      </p:sp>
      <p:pic>
        <p:nvPicPr>
          <p:cNvPr id="35843" name="Picture 1" descr="logga grön tex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092825"/>
            <a:ext cx="12954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 bwMode="auto">
          <a:xfrm>
            <a:off x="457200" y="115888"/>
            <a:ext cx="8229600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sv-SE">
                <a:ea typeface="MS PGothic" charset="-128"/>
              </a:rPr>
              <a:t>Contigs and scaffolds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2160588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Contig</a:t>
            </a:r>
            <a:r>
              <a:rPr lang="en-US" dirty="0" smtClean="0"/>
              <a:t> = a contiguous stretch of nucleotides resulting from the assembly of several reads</a:t>
            </a:r>
          </a:p>
          <a:p>
            <a:pPr>
              <a:defRPr/>
            </a:pPr>
            <a:r>
              <a:rPr lang="en-US" dirty="0" smtClean="0"/>
              <a:t>Scaffold = several </a:t>
            </a:r>
            <a:r>
              <a:rPr lang="en-US" dirty="0" err="1" smtClean="0"/>
              <a:t>contigs</a:t>
            </a:r>
            <a:r>
              <a:rPr lang="en-US" dirty="0" smtClean="0"/>
              <a:t> stitched together with NNNs in between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2988" y="4549775"/>
            <a:ext cx="2016125" cy="1444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72225" y="4549775"/>
            <a:ext cx="2016125" cy="1444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08400" y="4549775"/>
            <a:ext cx="2016125" cy="1444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95425" y="4724400"/>
            <a:ext cx="1111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/>
            <a:r>
              <a:rPr lang="en-US" altLang="sv-SE"/>
              <a:t>contig1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160838" y="4724400"/>
            <a:ext cx="1111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/>
            <a:r>
              <a:rPr lang="en-US" altLang="sv-SE"/>
              <a:t>contig2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824663" y="4724400"/>
            <a:ext cx="1111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/>
            <a:r>
              <a:rPr lang="en-US" altLang="sv-SE"/>
              <a:t>contig3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627313" y="4405313"/>
            <a:ext cx="36036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708400" y="4405313"/>
            <a:ext cx="35877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372225" y="4405313"/>
            <a:ext cx="360363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292725" y="4405313"/>
            <a:ext cx="35877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5641975" y="3789363"/>
            <a:ext cx="725488" cy="617537"/>
          </a:xfrm>
          <a:custGeom>
            <a:avLst/>
            <a:gdLst>
              <a:gd name="connsiteX0" fmla="*/ 0 w 725714"/>
              <a:gd name="connsiteY0" fmla="*/ 616860 h 616860"/>
              <a:gd name="connsiteX1" fmla="*/ 335642 w 725714"/>
              <a:gd name="connsiteY1" fmla="*/ 3 h 616860"/>
              <a:gd name="connsiteX2" fmla="*/ 725714 w 725714"/>
              <a:gd name="connsiteY2" fmla="*/ 607789 h 616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5714" h="616860">
                <a:moveTo>
                  <a:pt x="0" y="616860"/>
                </a:moveTo>
                <a:cubicBezTo>
                  <a:pt x="107345" y="309187"/>
                  <a:pt x="214690" y="1515"/>
                  <a:pt x="335642" y="3"/>
                </a:cubicBezTo>
                <a:cubicBezTo>
                  <a:pt x="456594" y="-1509"/>
                  <a:pt x="662214" y="504979"/>
                  <a:pt x="725714" y="607789"/>
                </a:cubicBezTo>
              </a:path>
            </a:pathLst>
          </a:custGeom>
          <a:ln>
            <a:solidFill>
              <a:srgbClr val="C0504D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2987675" y="3789363"/>
            <a:ext cx="725488" cy="615950"/>
          </a:xfrm>
          <a:custGeom>
            <a:avLst/>
            <a:gdLst>
              <a:gd name="connsiteX0" fmla="*/ 0 w 725714"/>
              <a:gd name="connsiteY0" fmla="*/ 616860 h 616860"/>
              <a:gd name="connsiteX1" fmla="*/ 335642 w 725714"/>
              <a:gd name="connsiteY1" fmla="*/ 3 h 616860"/>
              <a:gd name="connsiteX2" fmla="*/ 725714 w 725714"/>
              <a:gd name="connsiteY2" fmla="*/ 607789 h 616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5714" h="616860">
                <a:moveTo>
                  <a:pt x="0" y="616860"/>
                </a:moveTo>
                <a:cubicBezTo>
                  <a:pt x="107345" y="309187"/>
                  <a:pt x="214690" y="1515"/>
                  <a:pt x="335642" y="3"/>
                </a:cubicBezTo>
                <a:cubicBezTo>
                  <a:pt x="456594" y="-1509"/>
                  <a:pt x="662214" y="504979"/>
                  <a:pt x="725714" y="607789"/>
                </a:cubicBezTo>
              </a:path>
            </a:pathLst>
          </a:custGeom>
          <a:ln>
            <a:solidFill>
              <a:srgbClr val="C0504D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042988" y="3902075"/>
            <a:ext cx="1354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/>
            <a:r>
              <a:rPr lang="en-US" altLang="sv-SE" sz="1800"/>
              <a:t>Paired reads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059113" y="4405313"/>
            <a:ext cx="631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/>
            <a:r>
              <a:rPr lang="en-US" altLang="sv-SE" sz="1800"/>
              <a:t>NNN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724525" y="4405313"/>
            <a:ext cx="631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/>
            <a:r>
              <a:rPr lang="en-US" altLang="sv-SE" sz="1800"/>
              <a:t>NNN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067175" y="5661025"/>
            <a:ext cx="1312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/>
            <a:r>
              <a:rPr lang="en-US" altLang="sv-SE"/>
              <a:t>scaffold1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042988" y="5516563"/>
            <a:ext cx="7345362" cy="1444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132138" y="5373688"/>
            <a:ext cx="631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/>
            <a:r>
              <a:rPr lang="en-US" altLang="sv-SE" sz="1800"/>
              <a:t>NNN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795963" y="5373688"/>
            <a:ext cx="631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/>
            <a:r>
              <a:rPr lang="en-US" altLang="sv-SE" sz="1800"/>
              <a:t>NNN</a:t>
            </a:r>
          </a:p>
        </p:txBody>
      </p:sp>
      <p:pic>
        <p:nvPicPr>
          <p:cNvPr id="36886" name="Picture 1" descr="logga grön tex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092825"/>
            <a:ext cx="12954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1" grpId="0"/>
      <p:bldP spid="29" grpId="0"/>
      <p:bldP spid="30" grpId="0"/>
      <p:bldP spid="31" grpId="0"/>
      <p:bldP spid="32" grpId="0"/>
      <p:bldP spid="33" grpId="0" animBg="1"/>
      <p:bldP spid="36" grpId="0"/>
      <p:bldP spid="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 bwMode="auto">
          <a:xfrm>
            <a:off x="457200" y="115888"/>
            <a:ext cx="8229600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sv-SE">
                <a:ea typeface="MS PGothic" charset="-128"/>
              </a:rPr>
              <a:t>A scaffold in fasta-format</a:t>
            </a:r>
          </a:p>
        </p:txBody>
      </p:sp>
      <p:pic>
        <p:nvPicPr>
          <p:cNvPr id="37890" name="Picture 4" descr="Screen Shot 2014-03-20 at 1.34.5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" t="5481" r="53159" b="15655"/>
          <a:stretch/>
        </p:blipFill>
        <p:spPr bwMode="auto">
          <a:xfrm>
            <a:off x="1763687" y="1052513"/>
            <a:ext cx="2088233" cy="487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4" descr="logga grön tex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092825"/>
            <a:ext cx="12954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 bwMode="auto">
          <a:xfrm>
            <a:off x="457200" y="115888"/>
            <a:ext cx="8229600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sv-SE" sz="2400">
                <a:ea typeface="MS PGothic" charset="-128"/>
              </a:rPr>
              <a:t>N50 - a measure of contiguity (at best)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196975"/>
            <a:ext cx="8229600" cy="4929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charset="0"/>
              <a:buNone/>
            </a:pPr>
            <a:r>
              <a:rPr lang="en-US" altLang="sv-SE" sz="2000">
                <a:ea typeface="MS PGothic" charset="-128"/>
              </a:rPr>
              <a:t>&gt;contig1</a:t>
            </a:r>
          </a:p>
          <a:p>
            <a:pPr marL="0" indent="0">
              <a:buFont typeface="Arial" charset="0"/>
              <a:buNone/>
            </a:pPr>
            <a:r>
              <a:rPr lang="en-US" altLang="sv-SE" sz="2000">
                <a:ea typeface="MS PGothic" charset="-128"/>
              </a:rPr>
              <a:t>TTTATGTCCGTAGCATGTAGACATATGGCA	30 bp		30</a:t>
            </a:r>
          </a:p>
          <a:p>
            <a:pPr marL="0" indent="0">
              <a:buFont typeface="Arial" charset="0"/>
              <a:buNone/>
            </a:pPr>
            <a:r>
              <a:rPr lang="en-US" altLang="sv-SE" sz="2000">
                <a:ea typeface="MS PGothic" charset="-128"/>
              </a:rPr>
              <a:t>&gt;contig2</a:t>
            </a:r>
          </a:p>
          <a:p>
            <a:pPr marL="0" indent="0">
              <a:buFont typeface="Arial" charset="0"/>
              <a:buNone/>
            </a:pPr>
            <a:r>
              <a:rPr lang="en-US" altLang="sv-SE" sz="2000">
                <a:ea typeface="MS PGothic" charset="-128"/>
              </a:rPr>
              <a:t>AGTCTTGAGCCGAATTCGTG		20 bp		30+20=50 (&gt;45)</a:t>
            </a:r>
          </a:p>
          <a:p>
            <a:pPr marL="0" indent="0">
              <a:buFont typeface="Arial" charset="0"/>
              <a:buNone/>
            </a:pPr>
            <a:r>
              <a:rPr lang="en-US" altLang="sv-SE" sz="2000">
                <a:ea typeface="MS PGothic" charset="-128"/>
              </a:rPr>
              <a:t>&gt;contig3					</a:t>
            </a:r>
          </a:p>
          <a:p>
            <a:pPr marL="0" indent="0">
              <a:buFont typeface="Arial" charset="0"/>
              <a:buNone/>
            </a:pPr>
            <a:r>
              <a:rPr lang="en-US" altLang="sv-SE" sz="2000">
                <a:ea typeface="MS PGothic" charset="-128"/>
              </a:rPr>
              <a:t>GTTGGAGCTATTCAGCGTAC		20 bp</a:t>
            </a:r>
          </a:p>
          <a:p>
            <a:pPr marL="0" indent="0">
              <a:buFont typeface="Arial" charset="0"/>
              <a:buNone/>
            </a:pPr>
            <a:r>
              <a:rPr lang="en-US" altLang="sv-SE" sz="2000">
                <a:ea typeface="MS PGothic" charset="-128"/>
              </a:rPr>
              <a:t>&gt;contig4</a:t>
            </a:r>
          </a:p>
          <a:p>
            <a:pPr marL="0" indent="0">
              <a:buFont typeface="Arial" charset="0"/>
              <a:buNone/>
            </a:pPr>
            <a:r>
              <a:rPr lang="en-US" altLang="sv-SE" sz="2000">
                <a:ea typeface="MS PGothic" charset="-128"/>
              </a:rPr>
              <a:t>ACAAATGATC				10 bp</a:t>
            </a:r>
          </a:p>
          <a:p>
            <a:pPr marL="0" indent="0">
              <a:buFont typeface="Arial" charset="0"/>
              <a:buNone/>
            </a:pPr>
            <a:r>
              <a:rPr lang="en-US" altLang="sv-SE" sz="2000">
                <a:ea typeface="MS PGothic" charset="-128"/>
              </a:rPr>
              <a:t>&gt;contig5</a:t>
            </a:r>
          </a:p>
          <a:p>
            <a:pPr marL="0" indent="0">
              <a:buFont typeface="Arial" charset="0"/>
              <a:buNone/>
            </a:pPr>
            <a:r>
              <a:rPr lang="en-US" altLang="sv-SE" sz="2000">
                <a:ea typeface="MS PGothic" charset="-128"/>
              </a:rPr>
              <a:t>CGCTTCGAAC				</a:t>
            </a:r>
            <a:r>
              <a:rPr lang="en-US" altLang="sv-SE" sz="2000" u="sng">
                <a:ea typeface="MS PGothic" charset="-128"/>
              </a:rPr>
              <a:t>10 bp</a:t>
            </a:r>
          </a:p>
          <a:p>
            <a:pPr marL="0" indent="0">
              <a:buFont typeface="Arial" charset="0"/>
              <a:buNone/>
            </a:pPr>
            <a:r>
              <a:rPr lang="en-US" altLang="sv-SE" sz="2000">
                <a:ea typeface="MS PGothic" charset="-128"/>
              </a:rPr>
              <a:t>					90 bp total</a:t>
            </a:r>
          </a:p>
          <a:p>
            <a:pPr marL="0" indent="0">
              <a:buFont typeface="Arial" charset="0"/>
              <a:buNone/>
            </a:pPr>
            <a:r>
              <a:rPr lang="en-US" altLang="sv-SE" sz="2000">
                <a:ea typeface="MS PGothic" charset="-128"/>
              </a:rPr>
              <a:t>					50% of total = 45</a:t>
            </a:r>
          </a:p>
          <a:p>
            <a:pPr marL="0" indent="0">
              <a:buFont typeface="Arial" charset="0"/>
              <a:buNone/>
            </a:pPr>
            <a:r>
              <a:rPr lang="en-US" altLang="sv-SE" sz="2000">
                <a:ea typeface="MS PGothic" charset="-128"/>
              </a:rPr>
              <a:t>L50 = number of contigs that include 50% if the assembly. Here, L50=2!</a:t>
            </a:r>
          </a:p>
        </p:txBody>
      </p:sp>
      <p:sp>
        <p:nvSpPr>
          <p:cNvPr id="4" name="Oval 3"/>
          <p:cNvSpPr/>
          <p:nvPr/>
        </p:nvSpPr>
        <p:spPr>
          <a:xfrm>
            <a:off x="4932363" y="2276475"/>
            <a:ext cx="1079500" cy="504825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948488" y="2781300"/>
            <a:ext cx="1260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/>
            <a:r>
              <a:rPr lang="en-US" altLang="sv-SE"/>
              <a:t>N50=20!</a:t>
            </a:r>
          </a:p>
        </p:txBody>
      </p:sp>
      <p:pic>
        <p:nvPicPr>
          <p:cNvPr id="38917" name="Picture 1" descr="logga grön tex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092825"/>
            <a:ext cx="12954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TextBox 1"/>
          <p:cNvSpPr txBox="1">
            <a:spLocks noChangeArrowheads="1"/>
          </p:cNvSpPr>
          <p:nvPr/>
        </p:nvSpPr>
        <p:spPr bwMode="auto">
          <a:xfrm>
            <a:off x="539750" y="692150"/>
            <a:ext cx="8045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/>
            <a:r>
              <a:rPr lang="en-US" altLang="sv-SE"/>
              <a:t>N50 = contigs of this size or larger include 50 % of the assembly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 bwMode="auto">
          <a:xfrm>
            <a:off x="457200" y="115888"/>
            <a:ext cx="8229600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sv-SE" sz="2400">
                <a:ea typeface="MS PGothic" charset="-128"/>
              </a:rPr>
              <a:t>NG50 - compared with genome size rather than assembly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196975"/>
            <a:ext cx="8229600" cy="4929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sv-SE" sz="2000">
                <a:ea typeface="MS PGothic" charset="-128"/>
              </a:rPr>
              <a:t>N50 - contigs of this size or larger include 50 % of the assembly </a:t>
            </a:r>
          </a:p>
          <a:p>
            <a:r>
              <a:rPr lang="en-US" altLang="sv-SE" sz="2000">
                <a:ea typeface="MS PGothic" charset="-128"/>
              </a:rPr>
              <a:t>NG50 - contigs of this size or larger include 50 % of the </a:t>
            </a:r>
            <a:r>
              <a:rPr lang="en-US" altLang="sv-SE" sz="2000" u="sng">
                <a:ea typeface="MS PGothic" charset="-128"/>
              </a:rPr>
              <a:t>genome</a:t>
            </a:r>
          </a:p>
          <a:p>
            <a:endParaRPr lang="en-US" altLang="sv-SE" sz="2000" u="sng">
              <a:ea typeface="MS PGothic" charset="-128"/>
            </a:endParaRPr>
          </a:p>
          <a:p>
            <a:r>
              <a:rPr lang="en-US" altLang="sv-SE" sz="2000">
                <a:ea typeface="MS PGothic" charset="-128"/>
              </a:rPr>
              <a:t>NG50 is a better approximation of assembly quality, but can sometimes not be calculated, e.g., the genome size is unknown</a:t>
            </a:r>
          </a:p>
          <a:p>
            <a:r>
              <a:rPr lang="en-US" altLang="sv-SE" sz="2000">
                <a:ea typeface="MS PGothic" charset="-128"/>
              </a:rPr>
              <a:t>Can be quite different from N50, e.g., genome is 1,5 Gb but assembly is 1 Gb due to non-assembled repeats</a:t>
            </a:r>
          </a:p>
        </p:txBody>
      </p:sp>
      <p:pic>
        <p:nvPicPr>
          <p:cNvPr id="39939" name="Picture 1" descr="logga grön tex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092825"/>
            <a:ext cx="12954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 bwMode="auto">
          <a:xfrm>
            <a:off x="457200" y="115888"/>
            <a:ext cx="8229600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sv-SE">
                <a:ea typeface="MS PGothic" charset="-128"/>
              </a:rPr>
              <a:t>Schedule - de novo assembly course</a:t>
            </a:r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196975"/>
            <a:ext cx="8229600" cy="4929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sv-SE" sz="1200" b="1" dirty="0" smtClean="0">
                <a:ea typeface="MS PGothic" charset="-128"/>
              </a:rPr>
              <a:t>Thursday 16 November</a:t>
            </a:r>
            <a:endParaRPr lang="en-US" altLang="sv-SE" sz="1200" b="1" dirty="0">
              <a:ea typeface="MS PGothic" charset="-128"/>
            </a:endParaRPr>
          </a:p>
          <a:p>
            <a:r>
              <a:rPr lang="en-US" altLang="sv-SE" sz="1200" b="1" dirty="0">
                <a:ea typeface="MS PGothic" charset="-128"/>
              </a:rPr>
              <a:t>09.00-09.30</a:t>
            </a:r>
            <a:r>
              <a:rPr lang="en-US" altLang="sv-SE" sz="1200" dirty="0">
                <a:ea typeface="MS PGothic" charset="-128"/>
              </a:rPr>
              <a:t> Discussion of last day</a:t>
            </a:r>
            <a:r>
              <a:rPr lang="en-US" altLang="en-US" sz="1200" dirty="0">
                <a:ea typeface="MS PGothic" charset="-128"/>
              </a:rPr>
              <a:t>’</a:t>
            </a:r>
            <a:r>
              <a:rPr lang="en-US" altLang="sv-SE" sz="1200" dirty="0">
                <a:ea typeface="MS PGothic" charset="-128"/>
              </a:rPr>
              <a:t>s exercises (Henrik Lantz, Mahesh </a:t>
            </a:r>
            <a:r>
              <a:rPr lang="en-US" altLang="sv-SE" sz="1200" dirty="0" err="1" smtClean="0">
                <a:ea typeface="MS PGothic" charset="-128"/>
              </a:rPr>
              <a:t>Binzer</a:t>
            </a:r>
            <a:r>
              <a:rPr lang="en-US" altLang="sv-SE" sz="1200" dirty="0" smtClean="0">
                <a:ea typeface="MS PGothic" charset="-128"/>
              </a:rPr>
              <a:t>-Panchal)</a:t>
            </a:r>
            <a:endParaRPr lang="en-US" altLang="sv-SE" sz="1200" dirty="0">
              <a:ea typeface="MS PGothic" charset="-128"/>
            </a:endParaRPr>
          </a:p>
          <a:p>
            <a:r>
              <a:rPr lang="en-US" altLang="sv-SE" sz="1200" b="1" dirty="0">
                <a:ea typeface="MS PGothic" charset="-128"/>
              </a:rPr>
              <a:t>09.30-10.00</a:t>
            </a:r>
            <a:r>
              <a:rPr lang="en-US" altLang="sv-SE" sz="1200" dirty="0">
                <a:ea typeface="MS PGothic" charset="-128"/>
              </a:rPr>
              <a:t> Lecture: Assembly basics - Genome properties (Henrik Lantz)</a:t>
            </a:r>
          </a:p>
          <a:p>
            <a:r>
              <a:rPr lang="en-US" altLang="sv-SE" sz="1200" b="1" dirty="0">
                <a:ea typeface="MS PGothic" charset="-128"/>
              </a:rPr>
              <a:t>10.00-10.15</a:t>
            </a:r>
            <a:r>
              <a:rPr lang="en-US" altLang="sv-SE" sz="1200" dirty="0">
                <a:ea typeface="MS PGothic" charset="-128"/>
              </a:rPr>
              <a:t> Coffee break</a:t>
            </a:r>
          </a:p>
          <a:p>
            <a:r>
              <a:rPr lang="en-US" altLang="sv-SE" sz="1200" b="1" dirty="0">
                <a:ea typeface="MS PGothic" charset="-128"/>
              </a:rPr>
              <a:t>10.15-11.00</a:t>
            </a:r>
            <a:r>
              <a:rPr lang="en-US" altLang="sv-SE" sz="1200" dirty="0">
                <a:ea typeface="MS PGothic" charset="-128"/>
              </a:rPr>
              <a:t> Lecture: Illumina assembly </a:t>
            </a:r>
            <a:r>
              <a:rPr lang="en-US" altLang="sv-SE" sz="1200" dirty="0" smtClean="0">
                <a:ea typeface="MS PGothic" charset="-128"/>
              </a:rPr>
              <a:t>(Mahesh </a:t>
            </a:r>
            <a:r>
              <a:rPr lang="en-US" altLang="sv-SE" sz="1200" dirty="0" err="1" smtClean="0">
                <a:ea typeface="MS PGothic" charset="-128"/>
              </a:rPr>
              <a:t>Binzer</a:t>
            </a:r>
            <a:r>
              <a:rPr lang="en-US" altLang="sv-SE" sz="1200" dirty="0" smtClean="0">
                <a:ea typeface="MS PGothic" charset="-128"/>
              </a:rPr>
              <a:t>-Panchal)</a:t>
            </a:r>
            <a:endParaRPr lang="en-US" altLang="sv-SE" sz="1200" dirty="0">
              <a:ea typeface="MS PGothic" charset="-128"/>
            </a:endParaRPr>
          </a:p>
          <a:p>
            <a:r>
              <a:rPr lang="en-US" altLang="sv-SE" sz="1200" b="1" dirty="0">
                <a:ea typeface="MS PGothic" charset="-128"/>
              </a:rPr>
              <a:t>11.00-12.00</a:t>
            </a:r>
            <a:r>
              <a:rPr lang="en-US" altLang="sv-SE" sz="1200" dirty="0">
                <a:ea typeface="MS PGothic" charset="-128"/>
              </a:rPr>
              <a:t> Exercise: Illumina assembly (Mahesh </a:t>
            </a:r>
            <a:r>
              <a:rPr lang="en-US" altLang="sv-SE" sz="1200" dirty="0" err="1">
                <a:ea typeface="MS PGothic" charset="-128"/>
              </a:rPr>
              <a:t>Binzer</a:t>
            </a:r>
            <a:r>
              <a:rPr lang="en-US" altLang="sv-SE" sz="1200" dirty="0">
                <a:ea typeface="MS PGothic" charset="-128"/>
              </a:rPr>
              <a:t>-Panchal, Henrik Lantz, Jacques </a:t>
            </a:r>
            <a:r>
              <a:rPr lang="en-US" altLang="sv-SE" sz="1200" dirty="0" err="1">
                <a:ea typeface="MS PGothic" charset="-128"/>
              </a:rPr>
              <a:t>Dainat</a:t>
            </a:r>
            <a:r>
              <a:rPr lang="en-US" altLang="sv-SE" sz="1200" dirty="0">
                <a:ea typeface="MS PGothic" charset="-128"/>
              </a:rPr>
              <a:t>, Lucile </a:t>
            </a:r>
            <a:r>
              <a:rPr lang="en-US" altLang="sv-SE" sz="1200" dirty="0" err="1">
                <a:ea typeface="MS PGothic" charset="-128"/>
              </a:rPr>
              <a:t>Soler</a:t>
            </a:r>
            <a:r>
              <a:rPr lang="en-US" altLang="sv-SE" sz="1200" dirty="0" smtClean="0">
                <a:ea typeface="MS PGothic" charset="-128"/>
              </a:rPr>
              <a:t>)</a:t>
            </a:r>
            <a:endParaRPr lang="en-US" altLang="sv-SE" sz="1200" dirty="0">
              <a:ea typeface="MS PGothic" charset="-128"/>
            </a:endParaRPr>
          </a:p>
          <a:p>
            <a:r>
              <a:rPr lang="en-US" altLang="sv-SE" sz="1200" b="1" dirty="0">
                <a:ea typeface="MS PGothic" charset="-128"/>
              </a:rPr>
              <a:t>12.00-13.00</a:t>
            </a:r>
            <a:r>
              <a:rPr lang="en-US" altLang="sv-SE" sz="1200" dirty="0">
                <a:ea typeface="MS PGothic" charset="-128"/>
              </a:rPr>
              <a:t> Lunch</a:t>
            </a:r>
          </a:p>
          <a:p>
            <a:r>
              <a:rPr lang="en-US" altLang="sv-SE" sz="1200" b="1" dirty="0">
                <a:ea typeface="MS PGothic" charset="-128"/>
              </a:rPr>
              <a:t>13.00-13.30</a:t>
            </a:r>
            <a:r>
              <a:rPr lang="en-US" altLang="sv-SE" sz="1200" dirty="0">
                <a:ea typeface="MS PGothic" charset="-128"/>
              </a:rPr>
              <a:t> Exercise: Illumina assembly contd.</a:t>
            </a:r>
          </a:p>
          <a:p>
            <a:r>
              <a:rPr lang="en-US" altLang="sv-SE" sz="1200" b="1" dirty="0">
                <a:ea typeface="MS PGothic" charset="-128"/>
              </a:rPr>
              <a:t>13.30-14.30</a:t>
            </a:r>
            <a:r>
              <a:rPr lang="en-US" altLang="sv-SE" sz="1200" dirty="0">
                <a:ea typeface="MS PGothic" charset="-128"/>
              </a:rPr>
              <a:t> Lecture: </a:t>
            </a:r>
            <a:r>
              <a:rPr lang="en-US" altLang="sv-SE" sz="1200" dirty="0" smtClean="0">
                <a:ea typeface="MS PGothic" charset="-128"/>
              </a:rPr>
              <a:t>Long read assembly</a:t>
            </a:r>
            <a:r>
              <a:rPr lang="en-US" altLang="sv-SE" sz="1200" dirty="0">
                <a:ea typeface="MS PGothic" charset="-128"/>
              </a:rPr>
              <a:t> </a:t>
            </a:r>
            <a:r>
              <a:rPr lang="en-US" altLang="sv-SE" sz="1200" dirty="0" smtClean="0">
                <a:ea typeface="MS PGothic" charset="-128"/>
              </a:rPr>
              <a:t>(Mahesh </a:t>
            </a:r>
            <a:r>
              <a:rPr lang="en-US" altLang="sv-SE" sz="1200" dirty="0" err="1" smtClean="0">
                <a:ea typeface="MS PGothic" charset="-128"/>
              </a:rPr>
              <a:t>Binzer</a:t>
            </a:r>
            <a:r>
              <a:rPr lang="en-US" altLang="sv-SE" sz="1200" dirty="0" smtClean="0">
                <a:ea typeface="MS PGothic" charset="-128"/>
              </a:rPr>
              <a:t>-Panchal</a:t>
            </a:r>
            <a:r>
              <a:rPr lang="en-US" altLang="sv-SE" sz="1200" dirty="0">
                <a:ea typeface="MS PGothic" charset="-128"/>
              </a:rPr>
              <a:t>)</a:t>
            </a:r>
          </a:p>
          <a:p>
            <a:r>
              <a:rPr lang="en-US" altLang="sv-SE" sz="1200" b="1" dirty="0">
                <a:ea typeface="MS PGothic" charset="-128"/>
              </a:rPr>
              <a:t>14.30-17.00</a:t>
            </a:r>
            <a:r>
              <a:rPr lang="en-US" altLang="sv-SE" sz="1200" dirty="0">
                <a:ea typeface="MS PGothic" charset="-128"/>
              </a:rPr>
              <a:t> Exercise: </a:t>
            </a:r>
            <a:r>
              <a:rPr lang="en-US" altLang="sv-SE" sz="1200" dirty="0" err="1">
                <a:ea typeface="MS PGothic" charset="-128"/>
              </a:rPr>
              <a:t>PacBio</a:t>
            </a:r>
            <a:r>
              <a:rPr lang="en-US" altLang="sv-SE" sz="1200" dirty="0">
                <a:ea typeface="MS PGothic" charset="-128"/>
              </a:rPr>
              <a:t> </a:t>
            </a:r>
            <a:r>
              <a:rPr lang="en-US" altLang="sv-SE" sz="1200" dirty="0" smtClean="0">
                <a:ea typeface="MS PGothic" charset="-128"/>
              </a:rPr>
              <a:t>assembly, incl</a:t>
            </a:r>
            <a:r>
              <a:rPr lang="en-US" altLang="sv-SE" sz="1200" dirty="0">
                <a:ea typeface="MS PGothic" charset="-128"/>
              </a:rPr>
              <a:t>. coffee break (Mahesh </a:t>
            </a:r>
            <a:r>
              <a:rPr lang="en-US" altLang="sv-SE" sz="1200" dirty="0" err="1">
                <a:ea typeface="MS PGothic" charset="-128"/>
              </a:rPr>
              <a:t>Binzer</a:t>
            </a:r>
            <a:r>
              <a:rPr lang="en-US" altLang="sv-SE" sz="1200" dirty="0">
                <a:ea typeface="MS PGothic" charset="-128"/>
              </a:rPr>
              <a:t>-Panchal, Henrik Lantz, Jacques </a:t>
            </a:r>
            <a:r>
              <a:rPr lang="en-US" altLang="sv-SE" sz="1200" dirty="0" err="1">
                <a:ea typeface="MS PGothic" charset="-128"/>
              </a:rPr>
              <a:t>Dainat</a:t>
            </a:r>
            <a:r>
              <a:rPr lang="en-US" altLang="sv-SE" sz="1200" dirty="0">
                <a:ea typeface="MS PGothic" charset="-128"/>
              </a:rPr>
              <a:t>, Lucile </a:t>
            </a:r>
            <a:r>
              <a:rPr lang="en-US" altLang="sv-SE" sz="1200" dirty="0" err="1">
                <a:ea typeface="MS PGothic" charset="-128"/>
              </a:rPr>
              <a:t>Soler</a:t>
            </a:r>
            <a:r>
              <a:rPr lang="en-US" altLang="sv-SE" sz="1200" dirty="0" smtClean="0">
                <a:ea typeface="MS PGothic" charset="-128"/>
              </a:rPr>
              <a:t>)</a:t>
            </a:r>
            <a:endParaRPr lang="en-US" altLang="sv-SE" sz="1200" dirty="0">
              <a:ea typeface="MS PGothic" charset="-128"/>
            </a:endParaRPr>
          </a:p>
        </p:txBody>
      </p:sp>
      <p:pic>
        <p:nvPicPr>
          <p:cNvPr id="10243" name="Picture 1" descr="logga grön tex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092825"/>
            <a:ext cx="12954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sv-SE" dirty="0">
                <a:ea typeface="MS PGothic" charset="-128"/>
              </a:rPr>
              <a:t>De Novo Genome Assembly </a:t>
            </a:r>
            <a:r>
              <a:rPr lang="mr-IN" altLang="sv-SE" dirty="0" smtClean="0">
                <a:ea typeface="MS PGothic" charset="-128"/>
              </a:rPr>
              <a:t>–</a:t>
            </a:r>
            <a:r>
              <a:rPr lang="en-US" altLang="sv-SE" dirty="0" smtClean="0">
                <a:ea typeface="MS PGothic" charset="-128"/>
              </a:rPr>
              <a:t> Sequence technologies</a:t>
            </a:r>
            <a:endParaRPr lang="en-US" altLang="sv-SE" dirty="0">
              <a:ea typeface="MS PGothic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v-SE" dirty="0" smtClean="0"/>
              <a:t>Henrik Lantz - </a:t>
            </a:r>
            <a:r>
              <a:rPr lang="sv-SE" dirty="0" smtClean="0"/>
              <a:t>NBIS/</a:t>
            </a:r>
            <a:r>
              <a:rPr lang="sv-SE" dirty="0" err="1" smtClean="0"/>
              <a:t>SciLifeLab</a:t>
            </a:r>
            <a:r>
              <a:rPr lang="sv-SE" dirty="0" smtClean="0"/>
              <a:t>/Uppsala </a:t>
            </a:r>
            <a:r>
              <a:rPr lang="sv-SE" dirty="0" smtClean="0"/>
              <a:t>University</a:t>
            </a:r>
            <a:endParaRPr lang="sv-SE" dirty="0"/>
          </a:p>
        </p:txBody>
      </p:sp>
      <p:pic>
        <p:nvPicPr>
          <p:cNvPr id="13315" name="Picture 1" descr="logga grön tex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092825"/>
            <a:ext cx="12954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69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 bwMode="auto">
          <a:xfrm>
            <a:off x="457200" y="115888"/>
            <a:ext cx="8229600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sv-SE">
                <a:ea typeface="MS PGothic" charset="-128"/>
              </a:rPr>
              <a:t>NGS Sequence technologies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 bwMode="auto">
          <a:xfrm>
            <a:off x="539750" y="1052513"/>
            <a:ext cx="8229600" cy="4929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sv-SE" sz="2000" dirty="0">
                <a:ea typeface="MS PGothic" charset="-128"/>
              </a:rPr>
              <a:t>Deprecated</a:t>
            </a:r>
          </a:p>
          <a:p>
            <a:pPr lvl="1" eaLnBrk="1" hangingPunct="1"/>
            <a:r>
              <a:rPr lang="en-US" altLang="sv-SE" sz="2000" dirty="0">
                <a:ea typeface="MS PGothic" charset="-128"/>
              </a:rPr>
              <a:t>454</a:t>
            </a:r>
          </a:p>
          <a:p>
            <a:pPr lvl="1" eaLnBrk="1" hangingPunct="1"/>
            <a:r>
              <a:rPr lang="en-US" altLang="sv-SE" sz="2000" dirty="0">
                <a:ea typeface="MS PGothic" charset="-128"/>
              </a:rPr>
              <a:t>Solid</a:t>
            </a:r>
          </a:p>
          <a:p>
            <a:pPr eaLnBrk="1" hangingPunct="1"/>
            <a:r>
              <a:rPr lang="en-US" altLang="sv-SE" sz="2000" dirty="0">
                <a:ea typeface="MS PGothic" charset="-128"/>
              </a:rPr>
              <a:t>Supported, not used much in genome assembly</a:t>
            </a:r>
          </a:p>
          <a:p>
            <a:pPr lvl="1" eaLnBrk="1" hangingPunct="1"/>
            <a:r>
              <a:rPr lang="en-US" altLang="sv-SE" sz="2000" dirty="0">
                <a:ea typeface="MS PGothic" charset="-128"/>
              </a:rPr>
              <a:t>Ion Torrent (Ion PGM)</a:t>
            </a:r>
          </a:p>
          <a:p>
            <a:pPr lvl="1" eaLnBrk="1" hangingPunct="1"/>
            <a:r>
              <a:rPr lang="en-US" altLang="sv-SE" sz="2000" dirty="0">
                <a:ea typeface="MS PGothic" charset="-128"/>
              </a:rPr>
              <a:t>Ion Proton</a:t>
            </a:r>
          </a:p>
          <a:p>
            <a:pPr eaLnBrk="1" hangingPunct="1"/>
            <a:r>
              <a:rPr lang="en-US" altLang="sv-SE" sz="2000" dirty="0">
                <a:ea typeface="MS PGothic" charset="-128"/>
              </a:rPr>
              <a:t>Current workhorses</a:t>
            </a:r>
          </a:p>
          <a:p>
            <a:pPr lvl="1" eaLnBrk="1" hangingPunct="1"/>
            <a:r>
              <a:rPr lang="en-US" altLang="sv-SE" sz="2000" dirty="0">
                <a:ea typeface="MS PGothic" charset="-128"/>
              </a:rPr>
              <a:t>Illumina</a:t>
            </a:r>
          </a:p>
          <a:p>
            <a:pPr lvl="1" eaLnBrk="1" hangingPunct="1"/>
            <a:r>
              <a:rPr lang="en-US" altLang="sv-SE" sz="2000" dirty="0">
                <a:ea typeface="MS PGothic" charset="-128"/>
              </a:rPr>
              <a:t>Pacific biosciences</a:t>
            </a:r>
          </a:p>
          <a:p>
            <a:pPr lvl="1" eaLnBrk="1" hangingPunct="1"/>
            <a:r>
              <a:rPr lang="en-US" altLang="sv-SE" sz="2000" dirty="0" smtClean="0">
                <a:ea typeface="MS PGothic" charset="-128"/>
              </a:rPr>
              <a:t>Oxford </a:t>
            </a:r>
            <a:r>
              <a:rPr lang="en-US" altLang="sv-SE" sz="2000" dirty="0" err="1">
                <a:ea typeface="MS PGothic" charset="-128"/>
              </a:rPr>
              <a:t>Nanopore</a:t>
            </a:r>
            <a:endParaRPr lang="en-US" altLang="sv-SE" sz="2000" dirty="0">
              <a:ea typeface="MS PGothic" charset="-128"/>
            </a:endParaRPr>
          </a:p>
          <a:p>
            <a:pPr eaLnBrk="1" hangingPunct="1"/>
            <a:endParaRPr lang="en-US" altLang="sv-SE" dirty="0">
              <a:ea typeface="MS PGothic" charset="-128"/>
            </a:endParaRPr>
          </a:p>
        </p:txBody>
      </p:sp>
      <p:pic>
        <p:nvPicPr>
          <p:cNvPr id="40963" name="Picture 1" descr="logga grön tex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092825"/>
            <a:ext cx="12954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 bwMode="auto">
          <a:xfrm>
            <a:off x="457200" y="115888"/>
            <a:ext cx="8229600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sv-SE">
                <a:ea typeface="MS PGothic" charset="-128"/>
              </a:rPr>
              <a:t>Supporting technologies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 bwMode="auto">
          <a:xfrm>
            <a:off x="539750" y="1052513"/>
            <a:ext cx="8229600" cy="4929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sv-SE" dirty="0" err="1" smtClean="0">
                <a:ea typeface="MS PGothic" charset="-128"/>
              </a:rPr>
              <a:t>HiC</a:t>
            </a:r>
            <a:endParaRPr lang="en-US" altLang="sv-SE" dirty="0">
              <a:ea typeface="MS PGothic" charset="-128"/>
            </a:endParaRPr>
          </a:p>
          <a:p>
            <a:pPr eaLnBrk="1" hangingPunct="1"/>
            <a:r>
              <a:rPr lang="en-US" altLang="sv-SE" dirty="0" err="1">
                <a:ea typeface="MS PGothic" charset="-128"/>
              </a:rPr>
              <a:t>BioNano</a:t>
            </a:r>
            <a:r>
              <a:rPr lang="en-US" altLang="sv-SE" dirty="0">
                <a:ea typeface="MS PGothic" charset="-128"/>
              </a:rPr>
              <a:t> (</a:t>
            </a:r>
            <a:r>
              <a:rPr lang="en-US" altLang="sv-SE" dirty="0" err="1">
                <a:ea typeface="MS PGothic" charset="-128"/>
              </a:rPr>
              <a:t>Irys</a:t>
            </a:r>
            <a:r>
              <a:rPr lang="en-US" altLang="sv-SE" dirty="0">
                <a:ea typeface="MS PGothic" charset="-128"/>
              </a:rPr>
              <a:t> system)</a:t>
            </a:r>
          </a:p>
          <a:p>
            <a:pPr marL="342900" lvl="1" indent="-342900" eaLnBrk="1" hangingPunct="1">
              <a:buFont typeface="Arial" charset="0"/>
              <a:buChar char="•"/>
            </a:pPr>
            <a:r>
              <a:rPr lang="en-US" altLang="sv-SE" sz="3200" dirty="0">
                <a:ea typeface="MS PGothic" charset="-128"/>
              </a:rPr>
              <a:t>10x genomics - </a:t>
            </a:r>
            <a:r>
              <a:rPr lang="en-US" altLang="sv-SE" sz="3200" dirty="0" smtClean="0">
                <a:ea typeface="MS PGothic" charset="-128"/>
              </a:rPr>
              <a:t>Chromium</a:t>
            </a:r>
            <a:endParaRPr lang="en-US" altLang="sv-SE" sz="3200" dirty="0">
              <a:ea typeface="MS PGothic" charset="-128"/>
            </a:endParaRPr>
          </a:p>
        </p:txBody>
      </p:sp>
      <p:pic>
        <p:nvPicPr>
          <p:cNvPr id="41987" name="Picture 1" descr="logga grön tex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092825"/>
            <a:ext cx="12954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 bwMode="auto">
          <a:xfrm>
            <a:off x="504478" y="260648"/>
            <a:ext cx="8229600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sv-SE">
                <a:ea typeface="MS PGothic" charset="-128"/>
              </a:rPr>
              <a:t>Sequencing technology comparison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11608"/>
              </p:ext>
            </p:extLst>
          </p:nvPr>
        </p:nvGraphicFramePr>
        <p:xfrm>
          <a:off x="539750" y="981075"/>
          <a:ext cx="8424863" cy="2966085"/>
        </p:xfrm>
        <a:graphic>
          <a:graphicData uri="http://schemas.openxmlformats.org/drawingml/2006/table">
            <a:tbl>
              <a:tblPr/>
              <a:tblGrid>
                <a:gridCol w="2736850"/>
                <a:gridCol w="2087563"/>
                <a:gridCol w="3600450"/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v-SE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v-SE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v-SE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v-S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Sequencing system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v-S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Read length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v-S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Yield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Illumina Hi-Seq 2500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2x125 bp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180 M read pairs/lane, 28 Gbp/lane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Illumina HiSeqX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2x150 bp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350 M read pairs/lane, 78Gbp/lane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Illumina MiSeq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v-S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Up to </a:t>
                      </a:r>
                      <a:r>
                        <a:rPr kumimoji="0" lang="en-US" altLang="sv-S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2x500 </a:t>
                      </a:r>
                      <a:r>
                        <a:rPr kumimoji="0" lang="en-US" altLang="sv-SE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bp</a:t>
                      </a:r>
                      <a:endParaRPr kumimoji="0" lang="en-US" altLang="sv-S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18 M read pairs/lane, 7.4Gbp/run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v-S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PacBio</a:t>
                      </a:r>
                      <a:r>
                        <a:rPr kumimoji="0" lang="en-US" altLang="sv-S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 RSII</a:t>
                      </a:r>
                      <a:endParaRPr kumimoji="0" lang="en-US" altLang="sv-S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v-S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250-70000 </a:t>
                      </a:r>
                      <a:r>
                        <a:rPr kumimoji="0" lang="en-US" altLang="sv-S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bp</a:t>
                      </a:r>
                      <a:endParaRPr kumimoji="0" lang="en-US" altLang="sv-S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v-S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1 </a:t>
                      </a:r>
                      <a:r>
                        <a:rPr kumimoji="0" lang="en-US" altLang="sv-S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Gb/</a:t>
                      </a:r>
                      <a:r>
                        <a:rPr kumimoji="0" lang="en-US" altLang="sv-SE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SMRTcell</a:t>
                      </a:r>
                      <a:endParaRPr kumimoji="0" lang="en-US" altLang="sv-S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v-S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PacBio</a:t>
                      </a:r>
                      <a:r>
                        <a:rPr kumimoji="0" lang="en-US" altLang="sv-S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 Sequel</a:t>
                      </a:r>
                      <a:endParaRPr kumimoji="0" lang="en-US" altLang="sv-S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v-S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250-80000 </a:t>
                      </a:r>
                      <a:r>
                        <a:rPr kumimoji="0" lang="en-US" altLang="sv-S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bp</a:t>
                      </a:r>
                      <a:endParaRPr kumimoji="0" lang="en-US" altLang="sv-S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altLang="sv-S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~</a:t>
                      </a:r>
                      <a:r>
                        <a:rPr kumimoji="0" lang="en-US" altLang="sv-S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6 Gb/</a:t>
                      </a:r>
                      <a:r>
                        <a:rPr kumimoji="0" lang="en-US" altLang="sv-S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SMRTcell</a:t>
                      </a:r>
                      <a:endParaRPr kumimoji="0" lang="en-US" altLang="sv-S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Oxford Nanopore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v-S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500-900000 </a:t>
                      </a:r>
                      <a:r>
                        <a:rPr kumimoji="0" lang="en-US" altLang="sv-S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bp</a:t>
                      </a:r>
                      <a:endParaRPr kumimoji="0" lang="en-US" altLang="sv-S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v-S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16? Gb </a:t>
                      </a:r>
                      <a:endParaRPr kumimoji="0" lang="en-US" altLang="sv-S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43044" name="Picture 1" descr="logga grön tex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092825"/>
            <a:ext cx="12954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 bwMode="auto">
          <a:xfrm>
            <a:off x="457200" y="115888"/>
            <a:ext cx="8229600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sv-SE">
                <a:ea typeface="MS PGothic" charset="-128"/>
              </a:rPr>
              <a:t>Error rates and types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030132"/>
              </p:ext>
            </p:extLst>
          </p:nvPr>
        </p:nvGraphicFramePr>
        <p:xfrm>
          <a:off x="468313" y="908050"/>
          <a:ext cx="8424862" cy="2121262"/>
        </p:xfrm>
        <a:graphic>
          <a:graphicData uri="http://schemas.openxmlformats.org/drawingml/2006/table">
            <a:tbl>
              <a:tblPr/>
              <a:tblGrid>
                <a:gridCol w="2736850"/>
                <a:gridCol w="2087562"/>
                <a:gridCol w="3600450"/>
              </a:tblGrid>
              <a:tr h="366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v-SE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91439" marR="91439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v-SE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91439" marR="91439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v-SE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91439" marR="91439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v-S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Sequencing system</a:t>
                      </a:r>
                    </a:p>
                  </a:txBody>
                  <a:tcPr marL="91439" marR="91439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v-S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Error type</a:t>
                      </a:r>
                    </a:p>
                  </a:txBody>
                  <a:tcPr marL="91439" marR="91439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v-S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Error rate</a:t>
                      </a:r>
                    </a:p>
                  </a:txBody>
                  <a:tcPr marL="91439" marR="91439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Illumina</a:t>
                      </a:r>
                    </a:p>
                  </a:txBody>
                  <a:tcPr marL="91439" marR="91439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Substitutions</a:t>
                      </a:r>
                    </a:p>
                  </a:txBody>
                  <a:tcPr marL="91439" marR="91439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0.1%</a:t>
                      </a:r>
                    </a:p>
                  </a:txBody>
                  <a:tcPr marL="91439" marR="91439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39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PacBio</a:t>
                      </a:r>
                    </a:p>
                  </a:txBody>
                  <a:tcPr marL="91439" marR="91439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Insertions</a:t>
                      </a:r>
                    </a:p>
                  </a:txBody>
                  <a:tcPr marL="91439" marR="91439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v-S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0.001-12% </a:t>
                      </a:r>
                      <a:r>
                        <a:rPr kumimoji="0" lang="en-US" altLang="sv-S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depending on read length</a:t>
                      </a:r>
                    </a:p>
                  </a:txBody>
                  <a:tcPr marL="91439" marR="91439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Oxford Nanopore</a:t>
                      </a:r>
                    </a:p>
                  </a:txBody>
                  <a:tcPr marL="91439" marR="91439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Substitutions, indels</a:t>
                      </a:r>
                    </a:p>
                  </a:txBody>
                  <a:tcPr marL="91439" marR="91439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v-S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15%</a:t>
                      </a:r>
                      <a:endParaRPr kumimoji="0" lang="en-US" altLang="sv-S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91439" marR="91439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44060" name="Picture 1" descr="logga grön tex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092825"/>
            <a:ext cx="12954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 bwMode="auto">
          <a:xfrm>
            <a:off x="457200" y="115888"/>
            <a:ext cx="8229600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sv-SE">
                <a:ea typeface="MS PGothic" charset="-128"/>
              </a:rPr>
              <a:t>Illumina technology</a:t>
            </a:r>
          </a:p>
        </p:txBody>
      </p:sp>
      <p:pic>
        <p:nvPicPr>
          <p:cNvPr id="2" name="Platshållare för innehåll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6377" y="865522"/>
            <a:ext cx="3365500" cy="2603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45059" name="Picture 1" descr="logga grön tex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092825"/>
            <a:ext cx="12954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15"/>
          <a:stretch/>
        </p:blipFill>
        <p:spPr>
          <a:xfrm>
            <a:off x="0" y="890736"/>
            <a:ext cx="2880320" cy="2553072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764704"/>
            <a:ext cx="2772581" cy="2772581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1259632" y="3411561"/>
            <a:ext cx="974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MiSeq</a:t>
            </a:r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4070763" y="3411561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mtClean="0"/>
              <a:t>Hiseq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6900655" y="3473627"/>
            <a:ext cx="1283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NovaSeq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 bwMode="auto">
          <a:xfrm>
            <a:off x="457200" y="115888"/>
            <a:ext cx="8229600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sv-SE">
                <a:ea typeface="MS PGothic" charset="-128"/>
              </a:rPr>
              <a:t>Illumina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196975"/>
            <a:ext cx="8229600" cy="4929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sv-SE">
                <a:ea typeface="MS PGothic" charset="-128"/>
              </a:rPr>
              <a:t>Pros: Huge yield, cheap, reliable, read length </a:t>
            </a:r>
            <a:r>
              <a:rPr lang="en-US" altLang="en-US">
                <a:ea typeface="MS PGothic" charset="-128"/>
              </a:rPr>
              <a:t>“</a:t>
            </a:r>
            <a:r>
              <a:rPr lang="en-US" altLang="sv-SE">
                <a:ea typeface="MS PGothic" charset="-128"/>
              </a:rPr>
              <a:t>long enough</a:t>
            </a:r>
            <a:r>
              <a:rPr lang="en-US" altLang="en-US">
                <a:ea typeface="MS PGothic" charset="-128"/>
              </a:rPr>
              <a:t>”</a:t>
            </a:r>
            <a:r>
              <a:rPr lang="en-US" altLang="sv-SE">
                <a:ea typeface="MS PGothic" charset="-128"/>
              </a:rPr>
              <a:t> (100-300 bp), industry standard=huge amount of available software</a:t>
            </a:r>
          </a:p>
          <a:p>
            <a:pPr eaLnBrk="1" hangingPunct="1"/>
            <a:r>
              <a:rPr lang="en-US" altLang="sv-SE">
                <a:ea typeface="MS PGothic" charset="-128"/>
              </a:rPr>
              <a:t>Cons: GC-problems, quality-dip at end of reads, long running time for Hi-Seq, short insert-sizes</a:t>
            </a:r>
          </a:p>
        </p:txBody>
      </p:sp>
      <p:pic>
        <p:nvPicPr>
          <p:cNvPr id="46083" name="Picture 2" descr="Illumina_Figure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076700"/>
            <a:ext cx="5284788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1" descr="logga grön tex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092825"/>
            <a:ext cx="12954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 bwMode="auto">
          <a:xfrm>
            <a:off x="457200" y="115888"/>
            <a:ext cx="8229600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sv-SE">
                <a:ea typeface="MS PGothic" charset="-128"/>
              </a:rPr>
              <a:t>PacBio technology</a:t>
            </a:r>
          </a:p>
        </p:txBody>
      </p:sp>
      <p:pic>
        <p:nvPicPr>
          <p:cNvPr id="2" name="Platshållare för innehåll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339085"/>
            <a:ext cx="3810000" cy="299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47107" name="Picture 1" descr="logga grön tex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092825"/>
            <a:ext cx="12954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325" y="908720"/>
            <a:ext cx="2260600" cy="3810000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1795486" y="4948940"/>
            <a:ext cx="711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mtClean="0"/>
              <a:t>RS II</a:t>
            </a:r>
            <a:endParaRPr lang="sv-SE"/>
          </a:p>
        </p:txBody>
      </p:sp>
      <p:sp>
        <p:nvSpPr>
          <p:cNvPr id="5" name="textruta 4"/>
          <p:cNvSpPr txBox="1"/>
          <p:nvPr/>
        </p:nvSpPr>
        <p:spPr>
          <a:xfrm>
            <a:off x="6766983" y="4948941"/>
            <a:ext cx="102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mtClean="0"/>
              <a:t>Sequel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 bwMode="auto">
          <a:xfrm>
            <a:off x="457200" y="115888"/>
            <a:ext cx="8229600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sv-SE">
                <a:ea typeface="MS PGothic" charset="-128"/>
              </a:rPr>
              <a:t>Pacific Biosciences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196975"/>
            <a:ext cx="8229600" cy="4929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sv-SE" sz="2800" dirty="0">
                <a:ea typeface="MS PGothic" charset="-128"/>
              </a:rPr>
              <a:t>Pros: Long reads </a:t>
            </a:r>
            <a:r>
              <a:rPr lang="en-US" altLang="sv-SE" sz="2800" dirty="0" smtClean="0">
                <a:ea typeface="MS PGothic" charset="-128"/>
              </a:rPr>
              <a:t>(up to 80k), single </a:t>
            </a:r>
            <a:r>
              <a:rPr lang="en-US" altLang="sv-SE" sz="2800" dirty="0">
                <a:ea typeface="MS PGothic" charset="-128"/>
              </a:rPr>
              <a:t>molecules</a:t>
            </a:r>
          </a:p>
          <a:p>
            <a:pPr eaLnBrk="1" hangingPunct="1"/>
            <a:r>
              <a:rPr lang="en-US" altLang="sv-SE" sz="2800" dirty="0">
                <a:ea typeface="MS PGothic" charset="-128"/>
              </a:rPr>
              <a:t>Cons: High error rate on longer fragments (15%), expensive</a:t>
            </a:r>
          </a:p>
        </p:txBody>
      </p:sp>
      <p:pic>
        <p:nvPicPr>
          <p:cNvPr id="48132" name="Picture 2" descr="smrtbell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076700"/>
            <a:ext cx="4270375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1" descr="logga grön tex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092825"/>
            <a:ext cx="12954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12976"/>
            <a:ext cx="3097484" cy="1988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 bwMode="auto">
          <a:xfrm>
            <a:off x="457200" y="115888"/>
            <a:ext cx="8229600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sv-SE">
                <a:ea typeface="MS PGothic" charset="-128"/>
              </a:rPr>
              <a:t>Nanopore technology</a:t>
            </a:r>
          </a:p>
        </p:txBody>
      </p:sp>
      <p:pic>
        <p:nvPicPr>
          <p:cNvPr id="2" name="Platshållare för innehåll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8256" y="795545"/>
            <a:ext cx="2036619" cy="13679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49155" name="Picture 1" descr="logga grön tex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092825"/>
            <a:ext cx="12954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1613068" y="2163474"/>
            <a:ext cx="1426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SmidgION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489" y="2925481"/>
            <a:ext cx="1807580" cy="2556799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33" y="3147947"/>
            <a:ext cx="2385863" cy="2262594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68"/>
          <a:stretch/>
        </p:blipFill>
        <p:spPr>
          <a:xfrm>
            <a:off x="4716016" y="885065"/>
            <a:ext cx="3096344" cy="1278409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1727682" y="5596219"/>
            <a:ext cx="1197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GridION</a:t>
            </a:r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5825772" y="5596218"/>
            <a:ext cx="1749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PromethION</a:t>
            </a:r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6120693" y="2163474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MinIO</a:t>
            </a:r>
            <a:r>
              <a:rPr lang="sv-SE" dirty="0" err="1"/>
              <a:t>N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 bwMode="auto">
          <a:xfrm>
            <a:off x="457200" y="115888"/>
            <a:ext cx="8229600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sv-SE">
                <a:ea typeface="MS PGothic" charset="-128"/>
              </a:rPr>
              <a:t>Schedule - de novo assembly course</a:t>
            </a:r>
          </a:p>
        </p:txBody>
      </p:sp>
      <p:sp>
        <p:nvSpPr>
          <p:cNvPr id="1126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196975"/>
            <a:ext cx="8229600" cy="4929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sv-SE" sz="1200" b="1" dirty="0" smtClean="0">
                <a:ea typeface="MS PGothic" charset="-128"/>
              </a:rPr>
              <a:t>Friday 17 November</a:t>
            </a:r>
            <a:endParaRPr lang="en-US" altLang="sv-SE" sz="1200" b="1" dirty="0">
              <a:ea typeface="MS PGothic" charset="-128"/>
            </a:endParaRPr>
          </a:p>
          <a:p>
            <a:r>
              <a:rPr lang="en-US" altLang="sv-SE" sz="1200" b="1" dirty="0">
                <a:ea typeface="MS PGothic" charset="-128"/>
              </a:rPr>
              <a:t>09.00-09.30</a:t>
            </a:r>
            <a:r>
              <a:rPr lang="en-US" altLang="sv-SE" sz="1200" dirty="0">
                <a:ea typeface="MS PGothic" charset="-128"/>
              </a:rPr>
              <a:t> Discussion of last day</a:t>
            </a:r>
            <a:r>
              <a:rPr lang="en-US" altLang="en-US" sz="1200" dirty="0">
                <a:ea typeface="MS PGothic" charset="-128"/>
              </a:rPr>
              <a:t>’</a:t>
            </a:r>
            <a:r>
              <a:rPr lang="en-US" altLang="sv-SE" sz="1200" dirty="0">
                <a:ea typeface="MS PGothic" charset="-128"/>
              </a:rPr>
              <a:t>s exercises (Mahesh </a:t>
            </a:r>
            <a:r>
              <a:rPr lang="en-US" altLang="sv-SE" sz="1200" dirty="0" err="1" smtClean="0">
                <a:ea typeface="MS PGothic" charset="-128"/>
              </a:rPr>
              <a:t>Binzer</a:t>
            </a:r>
            <a:r>
              <a:rPr lang="en-US" altLang="sv-SE" sz="1200" dirty="0" smtClean="0">
                <a:ea typeface="MS PGothic" charset="-128"/>
              </a:rPr>
              <a:t>-Panchal</a:t>
            </a:r>
            <a:r>
              <a:rPr lang="en-US" altLang="sv-SE" sz="1200" dirty="0">
                <a:ea typeface="MS PGothic" charset="-128"/>
              </a:rPr>
              <a:t>, </a:t>
            </a:r>
            <a:r>
              <a:rPr lang="en-US" altLang="sv-SE" sz="1200" dirty="0" smtClean="0">
                <a:ea typeface="MS PGothic" charset="-128"/>
              </a:rPr>
              <a:t>Henrik Lantz)</a:t>
            </a:r>
            <a:endParaRPr lang="en-US" altLang="sv-SE" sz="1200" dirty="0">
              <a:ea typeface="MS PGothic" charset="-128"/>
            </a:endParaRPr>
          </a:p>
          <a:p>
            <a:r>
              <a:rPr lang="en-US" altLang="sv-SE" sz="1200" b="1" dirty="0" smtClean="0">
                <a:ea typeface="MS PGothic" charset="-128"/>
              </a:rPr>
              <a:t>09.30-10.15</a:t>
            </a:r>
            <a:r>
              <a:rPr lang="en-US" altLang="sv-SE" sz="1200" dirty="0" smtClean="0">
                <a:ea typeface="MS PGothic" charset="-128"/>
              </a:rPr>
              <a:t> </a:t>
            </a:r>
            <a:r>
              <a:rPr lang="en-US" altLang="sv-SE" sz="1200" dirty="0">
                <a:ea typeface="MS PGothic" charset="-128"/>
              </a:rPr>
              <a:t>Lecture: Assembly </a:t>
            </a:r>
            <a:r>
              <a:rPr lang="en-US" altLang="sv-SE" sz="1200" dirty="0" smtClean="0">
                <a:ea typeface="MS PGothic" charset="-128"/>
              </a:rPr>
              <a:t>validation(Mahesh </a:t>
            </a:r>
            <a:r>
              <a:rPr lang="en-US" altLang="sv-SE" sz="1200" dirty="0" err="1" smtClean="0">
                <a:ea typeface="MS PGothic" charset="-128"/>
              </a:rPr>
              <a:t>Binzer</a:t>
            </a:r>
            <a:r>
              <a:rPr lang="en-US" altLang="sv-SE" sz="1200" dirty="0" smtClean="0">
                <a:ea typeface="MS PGothic" charset="-128"/>
              </a:rPr>
              <a:t>-Panchal)</a:t>
            </a:r>
            <a:endParaRPr lang="en-US" altLang="sv-SE" sz="1200" dirty="0">
              <a:ea typeface="MS PGothic" charset="-128"/>
            </a:endParaRPr>
          </a:p>
          <a:p>
            <a:r>
              <a:rPr lang="en-US" altLang="sv-SE" sz="1200" b="1" dirty="0" smtClean="0">
                <a:ea typeface="MS PGothic" charset="-128"/>
              </a:rPr>
              <a:t>10.15-10.30</a:t>
            </a:r>
            <a:r>
              <a:rPr lang="en-US" altLang="sv-SE" sz="1200" dirty="0" smtClean="0">
                <a:ea typeface="MS PGothic" charset="-128"/>
              </a:rPr>
              <a:t> </a:t>
            </a:r>
            <a:r>
              <a:rPr lang="en-US" altLang="sv-SE" sz="1200" dirty="0">
                <a:ea typeface="MS PGothic" charset="-128"/>
              </a:rPr>
              <a:t>Coffee break</a:t>
            </a:r>
          </a:p>
          <a:p>
            <a:r>
              <a:rPr lang="en-US" altLang="sv-SE" sz="1200" b="1" dirty="0" smtClean="0">
                <a:ea typeface="MS PGothic" charset="-128"/>
              </a:rPr>
              <a:t>10.30-12.00</a:t>
            </a:r>
            <a:r>
              <a:rPr lang="en-US" altLang="sv-SE" sz="1200" dirty="0" smtClean="0">
                <a:ea typeface="MS PGothic" charset="-128"/>
              </a:rPr>
              <a:t> </a:t>
            </a:r>
            <a:r>
              <a:rPr lang="en-US" altLang="sv-SE" sz="1200" dirty="0">
                <a:ea typeface="MS PGothic" charset="-128"/>
              </a:rPr>
              <a:t>Exercise: Assembly validation (Mahesh </a:t>
            </a:r>
            <a:r>
              <a:rPr lang="en-US" altLang="sv-SE" sz="1200" dirty="0" err="1">
                <a:ea typeface="MS PGothic" charset="-128"/>
              </a:rPr>
              <a:t>Binzer</a:t>
            </a:r>
            <a:r>
              <a:rPr lang="en-US" altLang="sv-SE" sz="1200" dirty="0">
                <a:ea typeface="MS PGothic" charset="-128"/>
              </a:rPr>
              <a:t>-Panchal, Henrik Lantz, Jacques </a:t>
            </a:r>
            <a:r>
              <a:rPr lang="en-US" altLang="sv-SE" sz="1200" dirty="0" err="1">
                <a:ea typeface="MS PGothic" charset="-128"/>
              </a:rPr>
              <a:t>Dainat</a:t>
            </a:r>
            <a:r>
              <a:rPr lang="en-US" altLang="sv-SE" sz="1200" dirty="0">
                <a:ea typeface="MS PGothic" charset="-128"/>
              </a:rPr>
              <a:t>, Lucile </a:t>
            </a:r>
            <a:r>
              <a:rPr lang="en-US" altLang="sv-SE" sz="1200" dirty="0" err="1">
                <a:ea typeface="MS PGothic" charset="-128"/>
              </a:rPr>
              <a:t>Soler</a:t>
            </a:r>
            <a:r>
              <a:rPr lang="en-US" altLang="sv-SE" sz="1200" dirty="0" smtClean="0">
                <a:ea typeface="MS PGothic" charset="-128"/>
              </a:rPr>
              <a:t>)</a:t>
            </a:r>
            <a:endParaRPr lang="en-US" altLang="sv-SE" sz="1200" dirty="0">
              <a:ea typeface="MS PGothic" charset="-128"/>
            </a:endParaRPr>
          </a:p>
          <a:p>
            <a:r>
              <a:rPr lang="en-US" altLang="sv-SE" sz="1200" b="1" dirty="0" smtClean="0">
                <a:ea typeface="MS PGothic" charset="-128"/>
              </a:rPr>
              <a:t>12.00-13.00</a:t>
            </a:r>
            <a:r>
              <a:rPr lang="en-US" altLang="sv-SE" sz="1200" dirty="0" smtClean="0">
                <a:ea typeface="MS PGothic" charset="-128"/>
              </a:rPr>
              <a:t> </a:t>
            </a:r>
            <a:r>
              <a:rPr lang="en-US" altLang="sv-SE" sz="1200" dirty="0">
                <a:ea typeface="MS PGothic" charset="-128"/>
              </a:rPr>
              <a:t>Lunch</a:t>
            </a:r>
          </a:p>
          <a:p>
            <a:r>
              <a:rPr lang="en-US" altLang="sv-SE" sz="1200" b="1" dirty="0" smtClean="0">
                <a:ea typeface="MS PGothic" charset="-128"/>
              </a:rPr>
              <a:t>13.00-15.00</a:t>
            </a:r>
            <a:r>
              <a:rPr lang="en-US" altLang="sv-SE" sz="1200" dirty="0" smtClean="0">
                <a:ea typeface="MS PGothic" charset="-128"/>
              </a:rPr>
              <a:t> </a:t>
            </a:r>
            <a:r>
              <a:rPr lang="en-US" altLang="sv-SE" sz="1200" dirty="0">
                <a:ea typeface="MS PGothic" charset="-128"/>
              </a:rPr>
              <a:t>Team-based exercise (Mahesh </a:t>
            </a:r>
            <a:r>
              <a:rPr lang="en-US" altLang="sv-SE" sz="1200" dirty="0" err="1">
                <a:ea typeface="MS PGothic" charset="-128"/>
              </a:rPr>
              <a:t>Binzer</a:t>
            </a:r>
            <a:r>
              <a:rPr lang="en-US" altLang="sv-SE" sz="1200" dirty="0">
                <a:ea typeface="MS PGothic" charset="-128"/>
              </a:rPr>
              <a:t>-Panchal, Henrik Lantz, Jacques </a:t>
            </a:r>
            <a:r>
              <a:rPr lang="en-US" altLang="sv-SE" sz="1200" dirty="0" err="1">
                <a:ea typeface="MS PGothic" charset="-128"/>
              </a:rPr>
              <a:t>Dainat</a:t>
            </a:r>
            <a:r>
              <a:rPr lang="en-US" altLang="sv-SE" sz="1200" dirty="0">
                <a:ea typeface="MS PGothic" charset="-128"/>
              </a:rPr>
              <a:t>, Lucile </a:t>
            </a:r>
            <a:r>
              <a:rPr lang="en-US" altLang="sv-SE" sz="1200" dirty="0" err="1">
                <a:ea typeface="MS PGothic" charset="-128"/>
              </a:rPr>
              <a:t>Soler</a:t>
            </a:r>
            <a:r>
              <a:rPr lang="en-US" altLang="sv-SE" sz="1200" dirty="0" smtClean="0">
                <a:ea typeface="MS PGothic" charset="-128"/>
              </a:rPr>
              <a:t>)</a:t>
            </a:r>
            <a:endParaRPr lang="en-US" altLang="sv-SE" sz="1200" dirty="0">
              <a:ea typeface="MS PGothic" charset="-128"/>
            </a:endParaRPr>
          </a:p>
          <a:p>
            <a:r>
              <a:rPr lang="en-US" altLang="sv-SE" sz="1200" b="1" dirty="0" smtClean="0">
                <a:ea typeface="MS PGothic" charset="-128"/>
              </a:rPr>
              <a:t>15.00-15.15</a:t>
            </a:r>
            <a:r>
              <a:rPr lang="en-US" altLang="sv-SE" sz="1200" dirty="0" smtClean="0">
                <a:ea typeface="MS PGothic" charset="-128"/>
              </a:rPr>
              <a:t> </a:t>
            </a:r>
            <a:r>
              <a:rPr lang="en-US" altLang="sv-SE" sz="1200" dirty="0">
                <a:ea typeface="MS PGothic" charset="-128"/>
              </a:rPr>
              <a:t>Coffee break</a:t>
            </a:r>
          </a:p>
          <a:p>
            <a:r>
              <a:rPr lang="en-US" altLang="sv-SE" sz="1200" b="1" dirty="0" smtClean="0">
                <a:ea typeface="MS PGothic" charset="-128"/>
              </a:rPr>
              <a:t>15.15-17.00</a:t>
            </a:r>
            <a:r>
              <a:rPr lang="en-US" altLang="sv-SE" sz="1200" dirty="0" smtClean="0">
                <a:ea typeface="MS PGothic" charset="-128"/>
              </a:rPr>
              <a:t> Exercise discussion and </a:t>
            </a:r>
            <a:r>
              <a:rPr lang="en-US" altLang="sv-SE" sz="1200" dirty="0">
                <a:ea typeface="MS PGothic" charset="-128"/>
              </a:rPr>
              <a:t>wrap-up (Mahesh </a:t>
            </a:r>
            <a:r>
              <a:rPr lang="en-US" altLang="sv-SE" sz="1200" dirty="0" err="1">
                <a:ea typeface="MS PGothic" charset="-128"/>
              </a:rPr>
              <a:t>Binzer</a:t>
            </a:r>
            <a:r>
              <a:rPr lang="en-US" altLang="sv-SE" sz="1200" dirty="0">
                <a:ea typeface="MS PGothic" charset="-128"/>
              </a:rPr>
              <a:t>-Panchal, Henrik Lantz</a:t>
            </a:r>
            <a:r>
              <a:rPr lang="en-US" altLang="sv-SE" sz="1200" dirty="0" smtClean="0">
                <a:ea typeface="MS PGothic" charset="-128"/>
              </a:rPr>
              <a:t>)</a:t>
            </a:r>
            <a:endParaRPr lang="en-US" altLang="sv-SE" sz="1200" dirty="0">
              <a:ea typeface="MS PGothic" charset="-128"/>
            </a:endParaRPr>
          </a:p>
        </p:txBody>
      </p:sp>
      <p:pic>
        <p:nvPicPr>
          <p:cNvPr id="11267" name="Picture 1" descr="logga grön tex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092825"/>
            <a:ext cx="12954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 bwMode="auto">
          <a:xfrm>
            <a:off x="457200" y="115888"/>
            <a:ext cx="8229600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sv-SE">
                <a:ea typeface="MS PGothic" charset="-128"/>
              </a:rPr>
              <a:t>Nanopore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196975"/>
            <a:ext cx="8229600" cy="4929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sv-SE" dirty="0">
                <a:ea typeface="MS PGothic" charset="-128"/>
              </a:rPr>
              <a:t>Pros: Extremely long sequences, single molecule, portable (</a:t>
            </a:r>
            <a:r>
              <a:rPr lang="en-US" altLang="sv-SE" dirty="0" err="1">
                <a:ea typeface="MS PGothic" charset="-128"/>
              </a:rPr>
              <a:t>minION</a:t>
            </a:r>
            <a:r>
              <a:rPr lang="en-US" altLang="sv-SE" dirty="0">
                <a:ea typeface="MS PGothic" charset="-128"/>
              </a:rPr>
              <a:t>)</a:t>
            </a:r>
          </a:p>
          <a:p>
            <a:r>
              <a:rPr lang="en-US" altLang="sv-SE" dirty="0">
                <a:ea typeface="MS PGothic" charset="-128"/>
              </a:rPr>
              <a:t>Cons: </a:t>
            </a:r>
            <a:r>
              <a:rPr lang="en-US" altLang="sv-SE" dirty="0">
                <a:ea typeface="MS PGothic" charset="-128"/>
              </a:rPr>
              <a:t>H</a:t>
            </a:r>
            <a:r>
              <a:rPr lang="en-US" altLang="sv-SE" dirty="0" smtClean="0">
                <a:ea typeface="MS PGothic" charset="-128"/>
              </a:rPr>
              <a:t>igh </a:t>
            </a:r>
            <a:r>
              <a:rPr lang="en-US" altLang="sv-SE" dirty="0">
                <a:ea typeface="MS PGothic" charset="-128"/>
              </a:rPr>
              <a:t>error rates </a:t>
            </a:r>
            <a:r>
              <a:rPr lang="en-US" altLang="sv-SE" dirty="0" smtClean="0">
                <a:ea typeface="MS PGothic" charset="-128"/>
              </a:rPr>
              <a:t>(15 % usually)</a:t>
            </a:r>
            <a:endParaRPr lang="en-US" altLang="sv-SE" dirty="0">
              <a:ea typeface="MS PGothic" charset="-128"/>
            </a:endParaRPr>
          </a:p>
          <a:p>
            <a:endParaRPr lang="en-US" altLang="sv-SE" dirty="0">
              <a:ea typeface="MS PGothic" charset="-128"/>
            </a:endParaRPr>
          </a:p>
        </p:txBody>
      </p:sp>
      <p:pic>
        <p:nvPicPr>
          <p:cNvPr id="50179" name="Picture 3" descr="MzY5MDc1MzQzNA==_o_nanopore-dna-sequenc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357563"/>
            <a:ext cx="4448175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1" descr="logga grön tex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092825"/>
            <a:ext cx="12954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 bwMode="auto">
          <a:xfrm>
            <a:off x="457200" y="115888"/>
            <a:ext cx="8229600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sv-SE" dirty="0">
                <a:ea typeface="MS PGothic" charset="-128"/>
              </a:rPr>
              <a:t>Supporting </a:t>
            </a:r>
            <a:r>
              <a:rPr lang="en-US" altLang="sv-SE" dirty="0" smtClean="0">
                <a:ea typeface="MS PGothic" charset="-128"/>
              </a:rPr>
              <a:t>technologies - scaffolding</a:t>
            </a:r>
            <a:endParaRPr lang="en-US" altLang="sv-SE" dirty="0">
              <a:ea typeface="MS PGothic" charset="-128"/>
            </a:endParaRP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 bwMode="auto">
          <a:xfrm>
            <a:off x="539750" y="1052513"/>
            <a:ext cx="8229600" cy="4929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1" indent="-342900" eaLnBrk="1" hangingPunct="1">
              <a:buFont typeface="Arial" charset="0"/>
              <a:buChar char="•"/>
            </a:pPr>
            <a:r>
              <a:rPr lang="en-US" altLang="sv-SE" sz="3200" dirty="0">
                <a:ea typeface="MS PGothic" charset="-128"/>
              </a:rPr>
              <a:t>10x genomics </a:t>
            </a:r>
            <a:r>
              <a:rPr lang="mr-IN" altLang="sv-SE" sz="3200" dirty="0">
                <a:ea typeface="MS PGothic" charset="-128"/>
              </a:rPr>
              <a:t>–</a:t>
            </a:r>
            <a:r>
              <a:rPr lang="en-US" altLang="sv-SE" sz="3200" dirty="0">
                <a:ea typeface="MS PGothic" charset="-128"/>
              </a:rPr>
              <a:t> </a:t>
            </a:r>
            <a:r>
              <a:rPr lang="en-US" altLang="sv-SE" sz="3200" dirty="0" smtClean="0">
                <a:ea typeface="MS PGothic" charset="-128"/>
              </a:rPr>
              <a:t>Chromium</a:t>
            </a:r>
          </a:p>
          <a:p>
            <a:pPr marL="742950" lvl="2" indent="-342900" eaLnBrk="1" hangingPunct="1"/>
            <a:r>
              <a:rPr lang="en-US" altLang="sv-SE" dirty="0" smtClean="0">
                <a:ea typeface="MS PGothic" charset="-128"/>
              </a:rPr>
              <a:t>Long </a:t>
            </a:r>
            <a:r>
              <a:rPr lang="mr-IN" altLang="sv-SE" dirty="0" smtClean="0">
                <a:ea typeface="MS PGothic" charset="-128"/>
              </a:rPr>
              <a:t>–</a:t>
            </a:r>
            <a:r>
              <a:rPr lang="en-US" altLang="sv-SE" dirty="0" smtClean="0">
                <a:ea typeface="MS PGothic" charset="-128"/>
              </a:rPr>
              <a:t> up to 80 KB, at least</a:t>
            </a:r>
          </a:p>
          <a:p>
            <a:pPr marL="342900" lvl="1" indent="-342900" eaLnBrk="1" hangingPunct="1">
              <a:buFont typeface="Arial" charset="0"/>
              <a:buChar char="•"/>
            </a:pPr>
            <a:r>
              <a:rPr lang="en-US" altLang="sv-SE" sz="3200" dirty="0" err="1" smtClean="0">
                <a:ea typeface="MS PGothic" charset="-128"/>
              </a:rPr>
              <a:t>BioNano</a:t>
            </a:r>
            <a:r>
              <a:rPr lang="en-US" altLang="sv-SE" sz="3200" dirty="0" smtClean="0">
                <a:ea typeface="MS PGothic" charset="-128"/>
              </a:rPr>
              <a:t> </a:t>
            </a:r>
            <a:r>
              <a:rPr lang="en-US" altLang="sv-SE" sz="3200" dirty="0">
                <a:ea typeface="MS PGothic" charset="-128"/>
              </a:rPr>
              <a:t>(</a:t>
            </a:r>
            <a:r>
              <a:rPr lang="en-US" altLang="sv-SE" sz="3200" dirty="0" err="1">
                <a:ea typeface="MS PGothic" charset="-128"/>
              </a:rPr>
              <a:t>Irys</a:t>
            </a:r>
            <a:r>
              <a:rPr lang="en-US" altLang="sv-SE" sz="3200" dirty="0">
                <a:ea typeface="MS PGothic" charset="-128"/>
              </a:rPr>
              <a:t> system</a:t>
            </a:r>
            <a:r>
              <a:rPr lang="en-US" altLang="sv-SE" sz="3200" dirty="0" smtClean="0">
                <a:ea typeface="MS PGothic" charset="-128"/>
              </a:rPr>
              <a:t>)</a:t>
            </a:r>
          </a:p>
          <a:p>
            <a:pPr marL="742950" lvl="2" indent="-342900" eaLnBrk="1" hangingPunct="1"/>
            <a:r>
              <a:rPr lang="en-US" altLang="sv-SE" dirty="0" err="1" smtClean="0">
                <a:ea typeface="MS PGothic" charset="-128"/>
              </a:rPr>
              <a:t>Looong</a:t>
            </a:r>
            <a:r>
              <a:rPr lang="en-US" altLang="sv-SE" dirty="0" smtClean="0">
                <a:ea typeface="MS PGothic" charset="-128"/>
              </a:rPr>
              <a:t> </a:t>
            </a:r>
            <a:r>
              <a:rPr lang="mr-IN" altLang="sv-SE" dirty="0" smtClean="0">
                <a:ea typeface="MS PGothic" charset="-128"/>
              </a:rPr>
              <a:t>–</a:t>
            </a:r>
            <a:r>
              <a:rPr lang="en-US" altLang="sv-SE" dirty="0" smtClean="0">
                <a:ea typeface="MS PGothic" charset="-128"/>
              </a:rPr>
              <a:t> 1 MB</a:t>
            </a:r>
            <a:endParaRPr lang="en-US" altLang="sv-SE" dirty="0">
              <a:ea typeface="MS PGothic" charset="-128"/>
            </a:endParaRPr>
          </a:p>
          <a:p>
            <a:pPr marL="342900" lvl="1" indent="-342900" eaLnBrk="1" hangingPunct="1">
              <a:buFont typeface="Arial" charset="0"/>
              <a:buChar char="•"/>
            </a:pPr>
            <a:r>
              <a:rPr lang="en-US" altLang="sv-SE" sz="3200" dirty="0" err="1" smtClean="0">
                <a:ea typeface="MS PGothic" charset="-128"/>
              </a:rPr>
              <a:t>HiC</a:t>
            </a:r>
            <a:endParaRPr lang="en-US" altLang="sv-SE" sz="3200" dirty="0" smtClean="0">
              <a:ea typeface="MS PGothic" charset="-128"/>
            </a:endParaRPr>
          </a:p>
          <a:p>
            <a:pPr marL="742950" lvl="2" indent="-342900" eaLnBrk="1" hangingPunct="1"/>
            <a:r>
              <a:rPr lang="en-US" altLang="sv-SE" dirty="0" smtClean="0">
                <a:ea typeface="MS PGothic" charset="-128"/>
              </a:rPr>
              <a:t>Chromosome length </a:t>
            </a:r>
            <a:r>
              <a:rPr lang="mr-IN" altLang="sv-SE" dirty="0" smtClean="0">
                <a:ea typeface="MS PGothic" charset="-128"/>
              </a:rPr>
              <a:t>–</a:t>
            </a:r>
            <a:r>
              <a:rPr lang="en-US" altLang="sv-SE" dirty="0" smtClean="0">
                <a:ea typeface="MS PGothic" charset="-128"/>
              </a:rPr>
              <a:t> 500 MB</a:t>
            </a:r>
            <a:endParaRPr lang="en-US" altLang="sv-SE" dirty="0">
              <a:ea typeface="MS PGothic" charset="-128"/>
            </a:endParaRPr>
          </a:p>
          <a:p>
            <a:pPr marL="342900" lvl="1" indent="-342900" eaLnBrk="1" hangingPunct="1">
              <a:buFont typeface="Arial" charset="0"/>
              <a:buChar char="•"/>
            </a:pPr>
            <a:endParaRPr lang="en-US" altLang="sv-SE" sz="3200" dirty="0">
              <a:ea typeface="MS PGothic" charset="-128"/>
            </a:endParaRPr>
          </a:p>
        </p:txBody>
      </p:sp>
      <p:pic>
        <p:nvPicPr>
          <p:cNvPr id="41987" name="Picture 1" descr="logga grön tex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092825"/>
            <a:ext cx="12954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71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 bwMode="auto">
          <a:xfrm>
            <a:off x="457200" y="115888"/>
            <a:ext cx="8229600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sv-SE">
                <a:ea typeface="MS PGothic" charset="-128"/>
              </a:rPr>
              <a:t>10x genomics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196975"/>
            <a:ext cx="8229600" cy="4929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sv-SE" dirty="0">
                <a:ea typeface="MS PGothic" charset="-128"/>
              </a:rPr>
              <a:t>Long DNA fragments are separated in gel beads (gems) and then sequenced with Illumina </a:t>
            </a:r>
            <a:r>
              <a:rPr lang="en-US" altLang="sv-SE" dirty="0" err="1">
                <a:ea typeface="MS PGothic" charset="-128"/>
              </a:rPr>
              <a:t>HiSeq</a:t>
            </a:r>
            <a:r>
              <a:rPr lang="en-US" altLang="sv-SE" dirty="0">
                <a:ea typeface="MS PGothic" charset="-128"/>
              </a:rPr>
              <a:t> -&gt; </a:t>
            </a:r>
            <a:r>
              <a:rPr lang="en-US" altLang="sv-SE" dirty="0" smtClean="0">
                <a:ea typeface="MS PGothic" charset="-128"/>
              </a:rPr>
              <a:t>linked reads </a:t>
            </a:r>
            <a:r>
              <a:rPr lang="en-US" altLang="sv-SE" dirty="0">
                <a:ea typeface="MS PGothic" charset="-128"/>
              </a:rPr>
              <a:t>originating from the same (long) DNA </a:t>
            </a:r>
            <a:r>
              <a:rPr lang="en-US" altLang="sv-SE" dirty="0" smtClean="0">
                <a:ea typeface="MS PGothic" charset="-128"/>
              </a:rPr>
              <a:t>fragment</a:t>
            </a:r>
          </a:p>
        </p:txBody>
      </p:sp>
      <p:pic>
        <p:nvPicPr>
          <p:cNvPr id="51203" name="Picture 1" descr="logga grön tex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092825"/>
            <a:ext cx="12954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164" y="3699077"/>
            <a:ext cx="2110823" cy="1656184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36633"/>
            <a:ext cx="5724128" cy="2256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Linked</a:t>
            </a:r>
            <a:r>
              <a:rPr lang="sv-SE" dirty="0" smtClean="0"/>
              <a:t> </a:t>
            </a:r>
            <a:r>
              <a:rPr lang="sv-SE" dirty="0" err="1" smtClean="0"/>
              <a:t>reads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sv-SE" dirty="0">
                <a:ea typeface="MS PGothic" charset="-128"/>
              </a:rPr>
              <a:t>These reads can then be used to assemble the genome (Supernova) or scaffold/phase the genome (ARCS)</a:t>
            </a:r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32" y="2780928"/>
            <a:ext cx="6480720" cy="251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52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 bwMode="auto">
          <a:xfrm>
            <a:off x="457200" y="115888"/>
            <a:ext cx="8229600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sv-SE">
                <a:ea typeface="MS PGothic" charset="-128"/>
              </a:rPr>
              <a:t>BioNano</a:t>
            </a:r>
          </a:p>
        </p:txBody>
      </p:sp>
      <p:pic>
        <p:nvPicPr>
          <p:cNvPr id="52226" name="Content Placeholder 3" descr="BioNanoWorkflow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75" r="-4175"/>
          <a:stretch>
            <a:fillRect/>
          </a:stretch>
        </p:blipFill>
        <p:spPr bwMode="auto">
          <a:xfrm>
            <a:off x="457200" y="1196975"/>
            <a:ext cx="8229600" cy="4929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1" descr="logga grön tex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092825"/>
            <a:ext cx="12954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 bwMode="auto">
          <a:xfrm>
            <a:off x="457200" y="115888"/>
            <a:ext cx="8229600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sv-SE" dirty="0" smtClean="0">
                <a:ea typeface="MS PGothic" charset="-128"/>
              </a:rPr>
              <a:t>Hi-C</a:t>
            </a:r>
            <a:endParaRPr lang="en-US" altLang="sv-SE" dirty="0">
              <a:ea typeface="MS PGothic" charset="-128"/>
            </a:endParaRPr>
          </a:p>
        </p:txBody>
      </p:sp>
      <p:pic>
        <p:nvPicPr>
          <p:cNvPr id="53252" name="Picture 1" descr="logga grön tex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092825"/>
            <a:ext cx="12954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latshållare för innehåll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52736"/>
            <a:ext cx="7649200" cy="2880320"/>
          </a:xfrm>
        </p:spPr>
      </p:pic>
      <p:sp>
        <p:nvSpPr>
          <p:cNvPr id="4" name="textruta 3"/>
          <p:cNvSpPr txBox="1"/>
          <p:nvPr/>
        </p:nvSpPr>
        <p:spPr>
          <a:xfrm>
            <a:off x="4652834" y="5589240"/>
            <a:ext cx="4491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err="1" smtClean="0"/>
              <a:t>Adapted</a:t>
            </a:r>
            <a:r>
              <a:rPr lang="sv-SE" sz="1600" dirty="0" smtClean="0"/>
              <a:t> from Rao et al., 2014. Cell 159: 1665-1680.</a:t>
            </a:r>
            <a:endParaRPr lang="sv-SE" sz="1600" dirty="0"/>
          </a:p>
        </p:txBody>
      </p:sp>
      <p:sp>
        <p:nvSpPr>
          <p:cNvPr id="2" name="textruta 1"/>
          <p:cNvSpPr txBox="1"/>
          <p:nvPr/>
        </p:nvSpPr>
        <p:spPr>
          <a:xfrm>
            <a:off x="1115616" y="4180963"/>
            <a:ext cx="4849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Reads</a:t>
            </a:r>
            <a:r>
              <a:rPr lang="sv-SE" dirty="0" smtClean="0"/>
              <a:t> </a:t>
            </a:r>
            <a:r>
              <a:rPr lang="sv-SE" dirty="0" err="1" smtClean="0"/>
              <a:t>can</a:t>
            </a:r>
            <a:r>
              <a:rPr lang="sv-SE" dirty="0" smtClean="0"/>
              <a:t> be </a:t>
            </a:r>
            <a:r>
              <a:rPr lang="sv-SE" dirty="0" err="1" smtClean="0"/>
              <a:t>distanced</a:t>
            </a:r>
            <a:r>
              <a:rPr lang="sv-SE" dirty="0" smtClean="0"/>
              <a:t> </a:t>
            </a:r>
            <a:r>
              <a:rPr lang="sv-SE" dirty="0" err="1" smtClean="0"/>
              <a:t>up</a:t>
            </a:r>
            <a:r>
              <a:rPr lang="sv-SE" dirty="0" smtClean="0"/>
              <a:t> to 500 MB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 bwMode="auto">
          <a:xfrm>
            <a:off x="457200" y="115888"/>
            <a:ext cx="8229600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sv-SE">
                <a:ea typeface="MS PGothic" charset="-128"/>
              </a:rPr>
              <a:t>You need help?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196975"/>
            <a:ext cx="8229600" cy="4929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sv-SE" sz="2800" dirty="0">
                <a:ea typeface="MS PGothic" charset="-128"/>
              </a:rPr>
              <a:t>NBIS is </a:t>
            </a:r>
            <a:r>
              <a:rPr lang="en-US" altLang="sv-SE" sz="2800" dirty="0" smtClean="0">
                <a:ea typeface="MS PGothic" charset="-128"/>
              </a:rPr>
              <a:t>offers </a:t>
            </a:r>
            <a:r>
              <a:rPr lang="en-US" altLang="sv-SE" sz="2800" dirty="0">
                <a:ea typeface="MS PGothic" charset="-128"/>
              </a:rPr>
              <a:t>bioinformatics support to all projects in Sweden. Please go to </a:t>
            </a:r>
            <a:r>
              <a:rPr lang="en-US" altLang="sv-SE" sz="2800" dirty="0">
                <a:ea typeface="MS PGothic" charset="-128"/>
                <a:hlinkClick r:id="rId2"/>
              </a:rPr>
              <a:t>http://nbis.se/support/supportform/index.php</a:t>
            </a:r>
            <a:r>
              <a:rPr lang="en-US" altLang="sv-SE" sz="2800" dirty="0">
                <a:ea typeface="MS PGothic" charset="-128"/>
              </a:rPr>
              <a:t> to apply for support</a:t>
            </a:r>
            <a:r>
              <a:rPr lang="en-US" altLang="sv-SE" sz="2800" dirty="0" smtClean="0">
                <a:ea typeface="MS PGothic" charset="-128"/>
              </a:rPr>
              <a:t>.</a:t>
            </a:r>
            <a:endParaRPr lang="en-US" altLang="sv-SE" sz="2800" dirty="0">
              <a:ea typeface="MS PGothic" charset="-128"/>
            </a:endParaRPr>
          </a:p>
        </p:txBody>
      </p:sp>
      <p:pic>
        <p:nvPicPr>
          <p:cNvPr id="54275" name="Picture 1" descr="logga grön tex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092825"/>
            <a:ext cx="12954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1" descr="logga grön tex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508500"/>
            <a:ext cx="264001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 bwMode="auto">
          <a:xfrm>
            <a:off x="457200" y="115888"/>
            <a:ext cx="8229600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sv-SE">
                <a:ea typeface="MS PGothic" charset="-128"/>
              </a:rPr>
              <a:t>Practical info</a:t>
            </a:r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196975"/>
            <a:ext cx="8229600" cy="492918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sv-SE">
                <a:ea typeface="MS PGothic" charset="-128"/>
              </a:rPr>
              <a:t>Coffee breaks</a:t>
            </a:r>
          </a:p>
          <a:p>
            <a:pPr eaLnBrk="1" hangingPunct="1"/>
            <a:r>
              <a:rPr lang="en-US" altLang="sv-SE">
                <a:ea typeface="MS PGothic" charset="-128"/>
              </a:rPr>
              <a:t>Lunch</a:t>
            </a:r>
          </a:p>
          <a:p>
            <a:pPr eaLnBrk="1" hangingPunct="1"/>
            <a:r>
              <a:rPr lang="en-US" altLang="sv-SE">
                <a:ea typeface="MS PGothic" charset="-128"/>
              </a:rPr>
              <a:t>Dinner at Meza </a:t>
            </a:r>
          </a:p>
          <a:p>
            <a:pPr eaLnBrk="1" hangingPunct="1">
              <a:buFont typeface="Arial" charset="0"/>
              <a:buNone/>
            </a:pPr>
            <a:r>
              <a:rPr lang="en-US" altLang="sv-SE">
                <a:ea typeface="MS PGothic" charset="-128"/>
              </a:rPr>
              <a:t>    Grill &amp; Bar,</a:t>
            </a:r>
          </a:p>
          <a:p>
            <a:pPr eaLnBrk="1" hangingPunct="1">
              <a:buFont typeface="Arial" charset="0"/>
              <a:buNone/>
            </a:pPr>
            <a:r>
              <a:rPr lang="en-US" altLang="sv-SE">
                <a:ea typeface="MS PGothic" charset="-128"/>
              </a:rPr>
              <a:t>    Östra Ågatan 11</a:t>
            </a:r>
          </a:p>
          <a:p>
            <a:pPr eaLnBrk="1" hangingPunct="1">
              <a:buFont typeface="Arial" charset="0"/>
              <a:buNone/>
            </a:pPr>
            <a:r>
              <a:rPr lang="en-US" altLang="sv-SE">
                <a:ea typeface="MS PGothic" charset="-128"/>
              </a:rPr>
              <a:t>    </a:t>
            </a:r>
          </a:p>
        </p:txBody>
      </p:sp>
      <p:pic>
        <p:nvPicPr>
          <p:cNvPr id="12291" name="Picture 1" descr="logga grön tex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092825"/>
            <a:ext cx="12954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" descr="Screen Shot 2016-11-13 at 11.30.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125538"/>
            <a:ext cx="4525962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sv-SE">
                <a:ea typeface="MS PGothic" charset="-128"/>
              </a:rPr>
              <a:t>De Novo Genome Assembly - Assembly basics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v-SE" dirty="0" smtClean="0"/>
              <a:t>Henrik Lantz - </a:t>
            </a:r>
            <a:r>
              <a:rPr lang="sv-SE" dirty="0" smtClean="0"/>
              <a:t>NBIS/</a:t>
            </a:r>
            <a:r>
              <a:rPr lang="sv-SE" dirty="0" err="1" smtClean="0"/>
              <a:t>SciLifeLab</a:t>
            </a:r>
            <a:r>
              <a:rPr lang="sv-SE" dirty="0" smtClean="0"/>
              <a:t>/Uppsala </a:t>
            </a:r>
            <a:r>
              <a:rPr lang="sv-SE" dirty="0" smtClean="0"/>
              <a:t>University</a:t>
            </a:r>
            <a:endParaRPr lang="sv-SE" dirty="0"/>
          </a:p>
        </p:txBody>
      </p:sp>
      <p:pic>
        <p:nvPicPr>
          <p:cNvPr id="13315" name="Picture 1" descr="logga grön tex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092825"/>
            <a:ext cx="12954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457200" y="115888"/>
            <a:ext cx="8229600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sv-SE">
                <a:ea typeface="MS PGothic" charset="-128"/>
              </a:rPr>
              <a:t>De novo genome project workflow</a:t>
            </a: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196975"/>
            <a:ext cx="8229600" cy="4929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sv-SE" sz="2400">
                <a:ea typeface="MS PGothic" charset="-128"/>
              </a:rPr>
              <a:t>Extract DNA (and RNA)</a:t>
            </a:r>
          </a:p>
          <a:p>
            <a:pPr eaLnBrk="1" hangingPunct="1"/>
            <a:r>
              <a:rPr lang="en-US" altLang="sv-SE" sz="2400">
                <a:ea typeface="MS PGothic" charset="-128"/>
              </a:rPr>
              <a:t>Choose best sequence technology for the project</a:t>
            </a:r>
          </a:p>
          <a:p>
            <a:pPr eaLnBrk="1" hangingPunct="1"/>
            <a:r>
              <a:rPr lang="en-US" altLang="sv-SE" sz="2400">
                <a:ea typeface="MS PGothic" charset="-128"/>
              </a:rPr>
              <a:t>Sequencing</a:t>
            </a:r>
          </a:p>
          <a:p>
            <a:pPr eaLnBrk="1" hangingPunct="1"/>
            <a:r>
              <a:rPr lang="en-US" altLang="sv-SE" sz="2400">
                <a:ea typeface="MS PGothic" charset="-128"/>
              </a:rPr>
              <a:t>Quality assessment and other pre-assembly investigations</a:t>
            </a:r>
          </a:p>
          <a:p>
            <a:pPr eaLnBrk="1" hangingPunct="1"/>
            <a:r>
              <a:rPr lang="en-US" altLang="sv-SE" sz="2400">
                <a:ea typeface="MS PGothic" charset="-128"/>
              </a:rPr>
              <a:t>Assembly</a:t>
            </a:r>
          </a:p>
          <a:p>
            <a:pPr eaLnBrk="1" hangingPunct="1"/>
            <a:r>
              <a:rPr lang="en-US" altLang="sv-SE" sz="2400">
                <a:ea typeface="MS PGothic" charset="-128"/>
              </a:rPr>
              <a:t>Assembly validation</a:t>
            </a:r>
          </a:p>
          <a:p>
            <a:pPr eaLnBrk="1" hangingPunct="1"/>
            <a:r>
              <a:rPr lang="en-US" altLang="sv-SE" sz="2400">
                <a:ea typeface="MS PGothic" charset="-128"/>
              </a:rPr>
              <a:t>Assembly comparisons</a:t>
            </a:r>
          </a:p>
          <a:p>
            <a:pPr eaLnBrk="1" hangingPunct="1"/>
            <a:r>
              <a:rPr lang="en-US" altLang="sv-SE" sz="2400">
                <a:ea typeface="MS PGothic" charset="-128"/>
              </a:rPr>
              <a:t>Repeat masking?</a:t>
            </a:r>
            <a:endParaRPr lang="en-US" altLang="sv-SE">
              <a:ea typeface="MS PGothic" charset="-128"/>
            </a:endParaRPr>
          </a:p>
          <a:p>
            <a:pPr eaLnBrk="1" hangingPunct="1"/>
            <a:r>
              <a:rPr lang="en-US" altLang="sv-SE" sz="2400">
                <a:ea typeface="MS PGothic" charset="-128"/>
              </a:rPr>
              <a:t>Annotation</a:t>
            </a:r>
          </a:p>
        </p:txBody>
      </p:sp>
      <p:pic>
        <p:nvPicPr>
          <p:cNvPr id="14339" name="Picture 1" descr="dna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500438"/>
            <a:ext cx="3584575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" descr="logga grön tex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092825"/>
            <a:ext cx="12954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457200" y="115888"/>
            <a:ext cx="8229600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sv-SE">
                <a:ea typeface="MS PGothic" charset="-128"/>
              </a:rPr>
              <a:t>De novo genome project workflow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196975"/>
            <a:ext cx="8229600" cy="4929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sv-SE" sz="2400">
                <a:ea typeface="MS PGothic" charset="-128"/>
              </a:rPr>
              <a:t>Extract DNA (and RNA)</a:t>
            </a:r>
          </a:p>
        </p:txBody>
      </p:sp>
      <p:pic>
        <p:nvPicPr>
          <p:cNvPr id="15363" name="Picture 1" descr="dna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500438"/>
            <a:ext cx="3584575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" descr="logga grön tex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092825"/>
            <a:ext cx="12954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 bwMode="auto">
          <a:xfrm>
            <a:off x="457200" y="115888"/>
            <a:ext cx="8229600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sv-SE">
                <a:ea typeface="MS PGothic" charset="-128"/>
              </a:rPr>
              <a:t>De novo genome project workflow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196975"/>
            <a:ext cx="8229600" cy="4929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sv-SE" sz="2400">
                <a:ea typeface="MS PGothic" charset="-128"/>
              </a:rPr>
              <a:t>Extract DNA (and RNA)</a:t>
            </a:r>
          </a:p>
        </p:txBody>
      </p:sp>
      <p:pic>
        <p:nvPicPr>
          <p:cNvPr id="16387" name="Picture 1" descr="dna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500438"/>
            <a:ext cx="3584575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" descr="logga grön tex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092825"/>
            <a:ext cx="12954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8313" y="1773238"/>
            <a:ext cx="6407150" cy="31702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US" sz="2000" dirty="0"/>
              <a:t>Extract much more DNA than you think you need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000" dirty="0"/>
              <a:t>Also remember to extract RNA for the annotation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000" dirty="0">
                <a:ea typeface="MS PGothic" charset="0"/>
              </a:rPr>
              <a:t>Single individual and haploid tissue if possible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000" dirty="0"/>
              <a:t>In particular for </a:t>
            </a:r>
            <a:r>
              <a:rPr lang="en-US" sz="2000" dirty="0" err="1"/>
              <a:t>Illumina</a:t>
            </a:r>
            <a:r>
              <a:rPr lang="en-US" sz="2000" dirty="0"/>
              <a:t> mate-pairs data and </a:t>
            </a:r>
            <a:r>
              <a:rPr lang="en-US" sz="2000" dirty="0" err="1"/>
              <a:t>PacBio</a:t>
            </a:r>
            <a:r>
              <a:rPr lang="en-US" sz="2000" dirty="0"/>
              <a:t>, a lot of high molecular weight DNA is critical!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000" dirty="0"/>
              <a:t>Extracting DNA for de novo assembly is very different from extractions intended for PCR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000" dirty="0"/>
              <a:t>Do several extractions if possible, and run them on a gel to get an idea of how fragmented the DNA is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000" dirty="0"/>
              <a:t>Try to remove contaminants from the extractions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SciLifeLab_ppt-mall_sthl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ciLifeLab_powerpoint_template">
  <a:themeElements>
    <a:clrScheme name="SciLifeLab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98C000"/>
      </a:accent1>
      <a:accent2>
        <a:srgbClr val="009AC5"/>
      </a:accent2>
      <a:accent3>
        <a:srgbClr val="EE79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22431</TotalTime>
  <Words>1766</Words>
  <Application>Microsoft Macintosh PowerPoint</Application>
  <PresentationFormat>Bildspel på skärmen (4:3)</PresentationFormat>
  <Paragraphs>364</Paragraphs>
  <Slides>46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46</vt:i4>
      </vt:variant>
    </vt:vector>
  </HeadingPairs>
  <TitlesOfParts>
    <vt:vector size="53" baseType="lpstr">
      <vt:lpstr>Calibri</vt:lpstr>
      <vt:lpstr>Helvetica</vt:lpstr>
      <vt:lpstr>MS PGothic</vt:lpstr>
      <vt:lpstr>ＭＳ Ｐゴシック</vt:lpstr>
      <vt:lpstr>Arial</vt:lpstr>
      <vt:lpstr>2_SciLifeLab_ppt-mall_sthlm</vt:lpstr>
      <vt:lpstr>SciLifeLab_powerpoint_template</vt:lpstr>
      <vt:lpstr>De Novo Genome Assembly - Introduction </vt:lpstr>
      <vt:lpstr>Schedule - de novo assembly course</vt:lpstr>
      <vt:lpstr>Schedule - de novo assembly course</vt:lpstr>
      <vt:lpstr>Schedule - de novo assembly course</vt:lpstr>
      <vt:lpstr>Practical info</vt:lpstr>
      <vt:lpstr>De Novo Genome Assembly - Assembly basics</vt:lpstr>
      <vt:lpstr>De novo genome project workflow</vt:lpstr>
      <vt:lpstr>De novo genome project workflow</vt:lpstr>
      <vt:lpstr>De novo genome project workflow</vt:lpstr>
      <vt:lpstr>PowerPoint-presentation</vt:lpstr>
      <vt:lpstr>What are the main contaminants?</vt:lpstr>
      <vt:lpstr>What do absorption ratios tell us?</vt:lpstr>
      <vt:lpstr>PowerPoint-presentation</vt:lpstr>
      <vt:lpstr>PowerPoint-presentation</vt:lpstr>
      <vt:lpstr>Some general concepts</vt:lpstr>
      <vt:lpstr>Next Generation Sequencing</vt:lpstr>
      <vt:lpstr>De novo assembly process</vt:lpstr>
      <vt:lpstr>.ace file of assembly</vt:lpstr>
      <vt:lpstr>Insert size</vt:lpstr>
      <vt:lpstr>Paired-End</vt:lpstr>
      <vt:lpstr>Mate-pair</vt:lpstr>
      <vt:lpstr>Orientation of paired reads</vt:lpstr>
      <vt:lpstr>Fastq format</vt:lpstr>
      <vt:lpstr>Fastq format - paired reads</vt:lpstr>
      <vt:lpstr>Fasta format</vt:lpstr>
      <vt:lpstr>Contigs and scaffolds</vt:lpstr>
      <vt:lpstr>A scaffold in fasta-format</vt:lpstr>
      <vt:lpstr>N50 - a measure of contiguity (at best)</vt:lpstr>
      <vt:lpstr>NG50 - compared with genome size rather than assembly size</vt:lpstr>
      <vt:lpstr>De Novo Genome Assembly – Sequence technologies</vt:lpstr>
      <vt:lpstr>NGS Sequence technologies</vt:lpstr>
      <vt:lpstr>Supporting technologies</vt:lpstr>
      <vt:lpstr>Sequencing technology comparison</vt:lpstr>
      <vt:lpstr>Error rates and types</vt:lpstr>
      <vt:lpstr>Illumina technology</vt:lpstr>
      <vt:lpstr>Illumina</vt:lpstr>
      <vt:lpstr>PacBio technology</vt:lpstr>
      <vt:lpstr>Pacific Biosciences</vt:lpstr>
      <vt:lpstr>Nanopore technology</vt:lpstr>
      <vt:lpstr>Nanopore</vt:lpstr>
      <vt:lpstr>Supporting technologies - scaffolding</vt:lpstr>
      <vt:lpstr>10x genomics</vt:lpstr>
      <vt:lpstr>Linked reads</vt:lpstr>
      <vt:lpstr>BioNano</vt:lpstr>
      <vt:lpstr>Hi-C</vt:lpstr>
      <vt:lpstr>You need help?</vt:lpstr>
    </vt:vector>
  </TitlesOfParts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Matador</dc:creator>
  <cp:lastModifiedBy>Henrik Lantz</cp:lastModifiedBy>
  <cp:revision>699</cp:revision>
  <cp:lastPrinted>2013-04-15T09:13:19Z</cp:lastPrinted>
  <dcterms:created xsi:type="dcterms:W3CDTF">2013-05-13T05:29:39Z</dcterms:created>
  <dcterms:modified xsi:type="dcterms:W3CDTF">2017-11-14T14:44:36Z</dcterms:modified>
</cp:coreProperties>
</file>