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78" r:id="rId2"/>
    <p:sldId id="286" r:id="rId3"/>
    <p:sldId id="283" r:id="rId4"/>
    <p:sldId id="257" r:id="rId5"/>
    <p:sldId id="259" r:id="rId6"/>
    <p:sldId id="263" r:id="rId7"/>
    <p:sldId id="260" r:id="rId8"/>
    <p:sldId id="271" r:id="rId9"/>
    <p:sldId id="261" r:id="rId10"/>
    <p:sldId id="264" r:id="rId11"/>
    <p:sldId id="265" r:id="rId12"/>
    <p:sldId id="302" r:id="rId13"/>
    <p:sldId id="273" r:id="rId14"/>
    <p:sldId id="272" r:id="rId15"/>
    <p:sldId id="270" r:id="rId16"/>
    <p:sldId id="288" r:id="rId17"/>
    <p:sldId id="289" r:id="rId18"/>
    <p:sldId id="285" r:id="rId19"/>
    <p:sldId id="284" r:id="rId20"/>
    <p:sldId id="280" r:id="rId21"/>
    <p:sldId id="275" r:id="rId22"/>
    <p:sldId id="292" r:id="rId23"/>
    <p:sldId id="290" r:id="rId24"/>
    <p:sldId id="294" r:id="rId25"/>
    <p:sldId id="295" r:id="rId26"/>
    <p:sldId id="303" r:id="rId27"/>
    <p:sldId id="296" r:id="rId28"/>
    <p:sldId id="300" r:id="rId29"/>
    <p:sldId id="301" r:id="rId30"/>
    <p:sldId id="298" r:id="rId31"/>
    <p:sldId id="282" r:id="rId32"/>
    <p:sldId id="276" r:id="rId33"/>
    <p:sldId id="293" r:id="rId34"/>
    <p:sldId id="297" r:id="rId35"/>
    <p:sldId id="279" r:id="rId36"/>
    <p:sldId id="281" r:id="rId37"/>
    <p:sldId id="304" r:id="rId38"/>
    <p:sldId id="287" r:id="rId39"/>
    <p:sldId id="267" r:id="rId40"/>
    <p:sldId id="268" r:id="rId41"/>
    <p:sldId id="274" r:id="rId42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52"/>
    <p:restoredTop sz="86385"/>
  </p:normalViewPr>
  <p:slideViewPr>
    <p:cSldViewPr snapToGrid="0" snapToObjects="1">
      <p:cViewPr varScale="1">
        <p:scale>
          <a:sx n="81" d="100"/>
          <a:sy n="81" d="100"/>
        </p:scale>
        <p:origin x="192" y="776"/>
      </p:cViewPr>
      <p:guideLst/>
    </p:cSldViewPr>
  </p:slideViewPr>
  <p:outlineViewPr>
    <p:cViewPr>
      <p:scale>
        <a:sx n="33" d="100"/>
        <a:sy n="33" d="100"/>
      </p:scale>
      <p:origin x="0" y="-2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34B4B-A17F-F14A-9E04-564D304A2293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91B28-F45B-2B4B-B19E-10A09A8E0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3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C1933-08A7-424A-9ED0-20CDF298D179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26344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91B28-F45B-2B4B-B19E-10A09A8E0D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4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C1933-08A7-424A-9ED0-20CDF298D179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349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91B28-F45B-2B4B-B19E-10A09A8E0D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64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91B28-F45B-2B4B-B19E-10A09A8E0D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47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91B28-F45B-2B4B-B19E-10A09A8E0D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7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91B28-F45B-2B4B-B19E-10A09A8E0D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69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91B28-F45B-2B4B-B19E-10A09A8E0D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48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91B28-F45B-2B4B-B19E-10A09A8E0D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76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91B28-F45B-2B4B-B19E-10A09A8E0D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78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5F7-9C3B-644C-B4D1-37C97ED6804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63F3-3D5A-7345-B369-B592F744B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5F7-9C3B-644C-B4D1-37C97ED6804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63F3-3D5A-7345-B369-B592F744B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5F7-9C3B-644C-B4D1-37C97ED6804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63F3-3D5A-7345-B369-B592F744B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Fliesstext (Ebene 1), Aufzählung (Eben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8783" y="685569"/>
            <a:ext cx="8955986" cy="912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5609" y="1600046"/>
            <a:ext cx="8955985" cy="22092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13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5F7-9C3B-644C-B4D1-37C97ED6804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63F3-3D5A-7345-B369-B592F744B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5F7-9C3B-644C-B4D1-37C97ED6804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63F3-3D5A-7345-B369-B592F744B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5F7-9C3B-644C-B4D1-37C97ED6804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63F3-3D5A-7345-B369-B592F744B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5F7-9C3B-644C-B4D1-37C97ED6804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63F3-3D5A-7345-B369-B592F744B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5F7-9C3B-644C-B4D1-37C97ED6804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63F3-3D5A-7345-B369-B592F744B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5F7-9C3B-644C-B4D1-37C97ED6804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63F3-3D5A-7345-B369-B592F744B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5F7-9C3B-644C-B4D1-37C97ED6804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63F3-3D5A-7345-B369-B592F744B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5F7-9C3B-644C-B4D1-37C97ED6804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63F3-3D5A-7345-B369-B592F744B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895F7-9C3B-644C-B4D1-37C97ED6804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63F3-3D5A-7345-B369-B592F744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0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106471"/>
            <a:ext cx="9002038" cy="67515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4781" y="1302800"/>
            <a:ext cx="7596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 charset="0"/>
              </a:rPr>
              <a:t>Technical overview of single-cell transcriptomics methods.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3480" y="2462729"/>
            <a:ext cx="81956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charset="0"/>
              </a:rPr>
              <a:t>1. General considerations / experimental settings.</a:t>
            </a:r>
            <a:endParaRPr lang="en-US" sz="2000" b="1" dirty="0">
              <a:solidFill>
                <a:prstClr val="black"/>
              </a:solidFill>
              <a:latin typeface="Calibri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Calibri" charset="0"/>
              </a:rPr>
              <a:t>2. scRNA-seq plates-based methods: template-switch versus T7.</a:t>
            </a:r>
            <a:endParaRPr lang="en-US" sz="2000" b="1" dirty="0">
              <a:solidFill>
                <a:prstClr val="black"/>
              </a:solidFill>
              <a:latin typeface="Calibri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Calibri" charset="0"/>
              </a:rPr>
              <a:t>3. Droplet-based scRNA-seq.</a:t>
            </a:r>
          </a:p>
          <a:p>
            <a:r>
              <a:rPr lang="en-US" b="1" dirty="0">
                <a:solidFill>
                  <a:prstClr val="black"/>
                </a:solidFill>
                <a:latin typeface="Calibri" charset="0"/>
              </a:rPr>
              <a:t>4. Combinatorial indexing approaches for scRNA-seq </a:t>
            </a:r>
          </a:p>
          <a:p>
            <a:r>
              <a:rPr lang="en-US" b="1" dirty="0">
                <a:solidFill>
                  <a:prstClr val="black"/>
                </a:solidFill>
                <a:latin typeface="Calibri" charset="0"/>
              </a:rPr>
              <a:t>5. Other –omics approaches.</a:t>
            </a:r>
            <a:endParaRPr lang="en-US" sz="2000" b="1" dirty="0">
              <a:solidFill>
                <a:prstClr val="black"/>
              </a:solidFill>
              <a:latin typeface="Calibri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Calibri" charset="0"/>
              </a:rPr>
              <a:t>6. Integrated multi-omics approaches.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12484" y="5347787"/>
            <a:ext cx="5681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Sébastien Smallwood – FMI</a:t>
            </a:r>
          </a:p>
          <a:p>
            <a:pPr algn="ctr"/>
            <a:r>
              <a:rPr lang="en-US" dirty="0" err="1"/>
              <a:t>sebastien.smallwood@fmi.ch</a:t>
            </a:r>
            <a:endParaRPr lang="en-US" dirty="0"/>
          </a:p>
          <a:p>
            <a:r>
              <a:rPr lang="en-US" dirty="0"/>
              <a:t>SIB / </a:t>
            </a:r>
            <a:r>
              <a:rPr lang="en-US" dirty="0" err="1"/>
              <a:t>SciLifeLab</a:t>
            </a:r>
            <a:r>
              <a:rPr lang="en-US" dirty="0"/>
              <a:t> - Single-cell RNA-Seq Analysis (</a:t>
            </a:r>
            <a:r>
              <a:rPr lang="en-US" dirty="0" err="1"/>
              <a:t>Leysin</a:t>
            </a:r>
            <a:r>
              <a:rPr lang="en-US" dirty="0"/>
              <a:t> 2019)</a:t>
            </a:r>
          </a:p>
        </p:txBody>
      </p:sp>
    </p:spTree>
    <p:extLst>
      <p:ext uri="{BB962C8B-B14F-4D97-AF65-F5344CB8AC3E}">
        <p14:creationId xmlns:p14="http://schemas.microsoft.com/office/powerpoint/2010/main" val="1499381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5538731" y="856656"/>
            <a:ext cx="30671" cy="583224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952" y="778052"/>
            <a:ext cx="3840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Template-Switch Based</a:t>
            </a:r>
          </a:p>
          <a:p>
            <a:pPr algn="ctr"/>
            <a:r>
              <a:rPr lang="en-US" i="1" dirty="0"/>
              <a:t>PCR amplification of “full length” cDNA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9085" y="1620866"/>
            <a:ext cx="93961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STRT-seq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6581" y="1620866"/>
            <a:ext cx="100540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SmartSeq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64483" y="2361705"/>
            <a:ext cx="110959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SmartSeq2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8943" y="2361705"/>
            <a:ext cx="97975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SCRB-seq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38547" y="3097196"/>
            <a:ext cx="97174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 err="1">
                <a:effectLst/>
              </a:rPr>
              <a:t>sNuc</a:t>
            </a:r>
            <a:r>
              <a:rPr lang="en-US" sz="1600" b="1" i="1" dirty="0">
                <a:effectLst/>
              </a:rPr>
              <a:t>-Seq</a:t>
            </a:r>
          </a:p>
          <a:p>
            <a:r>
              <a:rPr lang="en-US" sz="1600" b="1" i="1" dirty="0">
                <a:effectLst/>
              </a:rPr>
              <a:t> </a:t>
            </a:r>
            <a:r>
              <a:rPr lang="en-US" sz="1600" b="1" i="1" dirty="0" err="1">
                <a:effectLst/>
              </a:rPr>
              <a:t>Div</a:t>
            </a:r>
            <a:r>
              <a:rPr lang="en-US" sz="1600" b="1" i="1" dirty="0">
                <a:effectLst/>
              </a:rPr>
              <a:t>-Seq </a:t>
            </a:r>
            <a:endParaRPr lang="en-US" sz="16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05366" y="3274500"/>
            <a:ext cx="98052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Drop-Seq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2927" y="725441"/>
            <a:ext cx="286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T7-based</a:t>
            </a:r>
          </a:p>
          <a:p>
            <a:pPr algn="ctr"/>
            <a:r>
              <a:rPr lang="en-US" i="1" dirty="0"/>
              <a:t>Linear amplification of cDNA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9117" y="1535355"/>
            <a:ext cx="94128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CEL-seq</a:t>
            </a:r>
          </a:p>
          <a:p>
            <a:r>
              <a:rPr lang="en-US" sz="1600" b="1" dirty="0"/>
              <a:t>CEL-seq2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3660" y="1616032"/>
            <a:ext cx="105740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MARS-seq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67536" y="2662989"/>
            <a:ext cx="77213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InDrop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942728" y="3861135"/>
            <a:ext cx="604678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10x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35223" y="5179279"/>
            <a:ext cx="240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Combinatorial indexing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86017" y="5677250"/>
            <a:ext cx="119532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/>
              <a:t>sci</a:t>
            </a:r>
            <a:r>
              <a:rPr lang="en-US" sz="1600" b="1" dirty="0"/>
              <a:t>-RNA-seq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97586" y="6105080"/>
            <a:ext cx="97218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/>
              <a:t>SPLiT</a:t>
            </a:r>
            <a:r>
              <a:rPr lang="en-US" sz="1600" b="1" dirty="0"/>
              <a:t>-seq</a:t>
            </a:r>
          </a:p>
        </p:txBody>
      </p:sp>
      <p:cxnSp>
        <p:nvCxnSpPr>
          <p:cNvPr id="29" name="Straight Connector 28"/>
          <p:cNvCxnSpPr>
            <a:stCxn id="8" idx="3"/>
            <a:endCxn id="9" idx="1"/>
          </p:cNvCxnSpPr>
          <p:nvPr/>
        </p:nvCxnSpPr>
        <p:spPr>
          <a:xfrm>
            <a:off x="1488701" y="1790143"/>
            <a:ext cx="427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1" idx="1"/>
          </p:cNvCxnSpPr>
          <p:nvPr/>
        </p:nvCxnSpPr>
        <p:spPr>
          <a:xfrm>
            <a:off x="2966727" y="2530982"/>
            <a:ext cx="81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0" idx="0"/>
            <a:endCxn id="9" idx="2"/>
          </p:cNvCxnSpPr>
          <p:nvPr/>
        </p:nvCxnSpPr>
        <p:spPr>
          <a:xfrm flipV="1">
            <a:off x="2419283" y="1959420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4" idx="0"/>
          </p:cNvCxnSpPr>
          <p:nvPr/>
        </p:nvCxnSpPr>
        <p:spPr>
          <a:xfrm flipV="1">
            <a:off x="3695629" y="2529642"/>
            <a:ext cx="12100" cy="7448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423128" y="2705547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635099" y="4325549"/>
            <a:ext cx="109113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i="1"/>
              <a:t>DroNc</a:t>
            </a:r>
            <a:r>
              <a:rPr lang="en-US" sz="1600" b="1" i="1" dirty="0"/>
              <a:t>-Seq</a:t>
            </a:r>
          </a:p>
        </p:txBody>
      </p:sp>
      <p:cxnSp>
        <p:nvCxnSpPr>
          <p:cNvPr id="47" name="Straight Connector 46"/>
          <p:cNvCxnSpPr>
            <a:endCxn id="12" idx="2"/>
          </p:cNvCxnSpPr>
          <p:nvPr/>
        </p:nvCxnSpPr>
        <p:spPr>
          <a:xfrm flipV="1">
            <a:off x="2419282" y="3681971"/>
            <a:ext cx="5136" cy="2271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14" idx="2"/>
          </p:cNvCxnSpPr>
          <p:nvPr/>
        </p:nvCxnSpPr>
        <p:spPr>
          <a:xfrm flipV="1">
            <a:off x="3692624" y="3613054"/>
            <a:ext cx="3005" cy="29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419282" y="3909078"/>
            <a:ext cx="14737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180666" y="3909078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060569" y="2711014"/>
            <a:ext cx="1067408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MATQ-seq</a:t>
            </a:r>
            <a:endParaRPr lang="en-US" sz="16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7269919" y="5157352"/>
            <a:ext cx="118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/>
                </a:solidFill>
              </a:rPr>
              <a:t>Nanowells</a:t>
            </a:r>
            <a:endParaRPr lang="en-US" b="1" dirty="0">
              <a:solidFill>
                <a:schemeClr val="accent5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6861065" y="1761266"/>
            <a:ext cx="427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753603" y="2111254"/>
            <a:ext cx="3004" cy="5742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4" idx="3"/>
            <a:endCxn id="21" idx="0"/>
          </p:cNvCxnSpPr>
          <p:nvPr/>
        </p:nvCxnSpPr>
        <p:spPr>
          <a:xfrm>
            <a:off x="4185891" y="3443777"/>
            <a:ext cx="1059176" cy="41735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21" idx="0"/>
            <a:endCxn id="19" idx="2"/>
          </p:cNvCxnSpPr>
          <p:nvPr/>
        </p:nvCxnSpPr>
        <p:spPr>
          <a:xfrm flipV="1">
            <a:off x="5245067" y="3001543"/>
            <a:ext cx="2508536" cy="8595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40039" y="5042507"/>
            <a:ext cx="9505210" cy="1755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392287" y="5677250"/>
            <a:ext cx="93891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Seq-Well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305727" y="6130818"/>
            <a:ext cx="115602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STRT-seq-2i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10" y="543064"/>
            <a:ext cx="5645896" cy="615208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2469" y="2180497"/>
            <a:ext cx="4157398" cy="46442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7250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9832" y="86389"/>
            <a:ext cx="5586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T7 Based approaches – Plate format: CEL-Seq2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79623" y="951163"/>
            <a:ext cx="147119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03749" y="791549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AAAAAAAA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3749" y="925208"/>
            <a:ext cx="2547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TTTTTTTT</a:t>
            </a:r>
            <a:r>
              <a:rPr lang="en-US" dirty="0"/>
              <a:t>-</a:t>
            </a:r>
            <a:r>
              <a:rPr lang="en-US" dirty="0">
                <a:solidFill>
                  <a:srgbClr val="FF0000"/>
                </a:solidFill>
              </a:rPr>
              <a:t>BC1</a:t>
            </a:r>
            <a:r>
              <a:rPr lang="en-US" dirty="0">
                <a:solidFill>
                  <a:srgbClr val="0070C0"/>
                </a:solidFill>
              </a:rPr>
              <a:t>-UMI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-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P5</a:t>
            </a:r>
            <a:r>
              <a:rPr lang="en-US" dirty="0">
                <a:solidFill>
                  <a:srgbClr val="00B050"/>
                </a:solidFill>
              </a:rPr>
              <a:t>-T7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3749" y="1176070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AAAAAAAA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03749" y="1309729"/>
            <a:ext cx="2547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TTTTTTTT</a:t>
            </a:r>
            <a:r>
              <a:rPr lang="en-US" dirty="0"/>
              <a:t>-</a:t>
            </a:r>
            <a:r>
              <a:rPr lang="en-US" dirty="0">
                <a:solidFill>
                  <a:srgbClr val="FF0000"/>
                </a:solidFill>
              </a:rPr>
              <a:t>BC2</a:t>
            </a:r>
            <a:r>
              <a:rPr lang="en-US" dirty="0">
                <a:solidFill>
                  <a:srgbClr val="0070C0"/>
                </a:solidFill>
              </a:rPr>
              <a:t>-UMI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-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P5</a:t>
            </a:r>
            <a:r>
              <a:rPr lang="en-US" dirty="0">
                <a:solidFill>
                  <a:srgbClr val="00B050"/>
                </a:solidFill>
              </a:rPr>
              <a:t>-T7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03749" y="1567261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AAAAAAAA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3749" y="1700920"/>
            <a:ext cx="2547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TTTTTTTT</a:t>
            </a:r>
            <a:r>
              <a:rPr lang="en-US" dirty="0"/>
              <a:t>-</a:t>
            </a:r>
            <a:r>
              <a:rPr lang="en-US" dirty="0">
                <a:solidFill>
                  <a:srgbClr val="FF0000"/>
                </a:solidFill>
              </a:rPr>
              <a:t>BCn</a:t>
            </a:r>
            <a:r>
              <a:rPr lang="en-US" dirty="0">
                <a:solidFill>
                  <a:srgbClr val="0070C0"/>
                </a:solidFill>
              </a:rPr>
              <a:t>-UMI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-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P5</a:t>
            </a:r>
            <a:r>
              <a:rPr lang="en-US" dirty="0">
                <a:solidFill>
                  <a:srgbClr val="00B050"/>
                </a:solidFill>
              </a:rPr>
              <a:t>-T7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749" y="621706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ourier" charset="0"/>
                <a:cs typeface="Courier" charset="0"/>
              </a:rPr>
              <a:t>Cell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7013" y="1057578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ourier" charset="0"/>
                <a:cs typeface="Courier" charset="0"/>
              </a:rPr>
              <a:t>Cell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0133" y="1471769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ourier" charset="0"/>
                <a:cs typeface="Courier" charset="0"/>
              </a:rPr>
              <a:t>Cell n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279623" y="1332589"/>
            <a:ext cx="147119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72003" y="1729945"/>
            <a:ext cx="147119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FC142F5-A871-CA40-9A70-CE490E465C1C}"/>
              </a:ext>
            </a:extLst>
          </p:cNvPr>
          <p:cNvGrpSpPr/>
          <p:nvPr/>
        </p:nvGrpSpPr>
        <p:grpSpPr>
          <a:xfrm>
            <a:off x="4343387" y="904444"/>
            <a:ext cx="5346584" cy="442144"/>
            <a:chOff x="4343387" y="904444"/>
            <a:chExt cx="5346584" cy="442144"/>
          </a:xfrm>
        </p:grpSpPr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 flipV="1">
              <a:off x="4343387" y="1109044"/>
              <a:ext cx="1188322" cy="15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7142479" y="904444"/>
              <a:ext cx="104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ourier" charset="0"/>
                  <a:ea typeface="Courier" charset="0"/>
                  <a:cs typeface="Courier" charset="0"/>
                </a:rPr>
                <a:t>AAAAAAAA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142479" y="1038103"/>
              <a:ext cx="2547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Courier" charset="0"/>
                  <a:ea typeface="Courier" charset="0"/>
                  <a:cs typeface="Courier" charset="0"/>
                </a:defRPr>
              </a:lvl1pPr>
            </a:lstStyle>
            <a:p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TTTTTTTT</a:t>
              </a:r>
              <a:r>
                <a:rPr lang="en-US" dirty="0"/>
                <a:t>-</a:t>
              </a:r>
              <a:r>
                <a:rPr lang="en-US" dirty="0">
                  <a:solidFill>
                    <a:srgbClr val="FF0000"/>
                  </a:solidFill>
                </a:rPr>
                <a:t>BCn</a:t>
              </a:r>
              <a:r>
                <a:rPr lang="en-US" dirty="0">
                  <a:solidFill>
                    <a:srgbClr val="0070C0"/>
                  </a:solidFill>
                </a:rPr>
                <a:t>-UMI</a:t>
              </a:r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-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P5</a:t>
              </a:r>
              <a:r>
                <a:rPr lang="en-US" dirty="0">
                  <a:solidFill>
                    <a:srgbClr val="00B050"/>
                  </a:solidFill>
                </a:rPr>
                <a:t>-T7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5710733" y="1067128"/>
              <a:ext cx="147119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703113" y="1183196"/>
              <a:ext cx="1471194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4677029" y="1038811"/>
              <a:ext cx="3720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RT</a:t>
              </a:r>
              <a:endParaRPr lang="en-US" sz="14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31709" y="1466317"/>
            <a:ext cx="3987532" cy="919158"/>
            <a:chOff x="5531709" y="1517117"/>
            <a:chExt cx="3987532" cy="919158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7125541" y="1517117"/>
              <a:ext cx="0" cy="4253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7125541" y="1517117"/>
              <a:ext cx="18162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 b="1"/>
              </a:lvl1pPr>
            </a:lstStyle>
            <a:p>
              <a:r>
                <a:rPr lang="en-US" dirty="0"/>
                <a:t>2d strand synthesis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971749" y="2128498"/>
              <a:ext cx="2547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Courier" charset="0"/>
                  <a:ea typeface="Courier" charset="0"/>
                  <a:cs typeface="Courier" charset="0"/>
                </a:defRPr>
              </a:lvl1pPr>
            </a:lstStyle>
            <a:p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TTTTTTTT</a:t>
              </a:r>
              <a:r>
                <a:rPr lang="en-US" dirty="0"/>
                <a:t>-</a:t>
              </a:r>
              <a:r>
                <a:rPr lang="en-US" dirty="0">
                  <a:solidFill>
                    <a:srgbClr val="FF0000"/>
                  </a:solidFill>
                </a:rPr>
                <a:t>BCn</a:t>
              </a:r>
              <a:r>
                <a:rPr lang="en-US" dirty="0">
                  <a:solidFill>
                    <a:srgbClr val="0070C0"/>
                  </a:solidFill>
                </a:rPr>
                <a:t>-UMI</a:t>
              </a:r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-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P5</a:t>
              </a:r>
              <a:r>
                <a:rPr lang="en-US" dirty="0">
                  <a:solidFill>
                    <a:srgbClr val="00B050"/>
                  </a:solidFill>
                </a:rPr>
                <a:t>-T7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5532383" y="2273591"/>
              <a:ext cx="1471194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971075" y="1991818"/>
              <a:ext cx="2547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Courier" charset="0"/>
                  <a:ea typeface="Courier" charset="0"/>
                  <a:cs typeface="Courier" charset="0"/>
                </a:defRPr>
              </a:lvl1pPr>
            </a:lstStyle>
            <a:p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AAAAAAAA</a:t>
              </a:r>
              <a:r>
                <a:rPr lang="en-US" dirty="0"/>
                <a:t>-</a:t>
              </a:r>
              <a:r>
                <a:rPr lang="en-US" dirty="0">
                  <a:solidFill>
                    <a:srgbClr val="FF0000"/>
                  </a:solidFill>
                </a:rPr>
                <a:t>BCn</a:t>
              </a:r>
              <a:r>
                <a:rPr lang="en-US" dirty="0">
                  <a:solidFill>
                    <a:srgbClr val="0070C0"/>
                  </a:solidFill>
                </a:rPr>
                <a:t>-UMI</a:t>
              </a:r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-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P5</a:t>
              </a:r>
              <a:r>
                <a:rPr lang="en-US" dirty="0">
                  <a:solidFill>
                    <a:srgbClr val="00B050"/>
                  </a:solidFill>
                </a:rPr>
                <a:t>-T7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5531709" y="2136911"/>
              <a:ext cx="1471194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6100645" y="3172011"/>
            <a:ext cx="221227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US" dirty="0"/>
              <a:t>T7 </a:t>
            </a:r>
            <a:r>
              <a:rPr lang="en-US" dirty="0" err="1"/>
              <a:t>ivt</a:t>
            </a:r>
            <a:r>
              <a:rPr lang="en-US" dirty="0"/>
              <a:t> - Linear amplification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26D90A-F2DD-E84E-8934-A9972F20BB35}"/>
              </a:ext>
            </a:extLst>
          </p:cNvPr>
          <p:cNvGrpSpPr/>
          <p:nvPr/>
        </p:nvGrpSpPr>
        <p:grpSpPr>
          <a:xfrm>
            <a:off x="5499207" y="2435742"/>
            <a:ext cx="3987532" cy="2601362"/>
            <a:chOff x="5499207" y="2435742"/>
            <a:chExt cx="3987532" cy="2601362"/>
          </a:xfrm>
        </p:grpSpPr>
        <p:grpSp>
          <p:nvGrpSpPr>
            <p:cNvPr id="29" name="Group 28"/>
            <p:cNvGrpSpPr/>
            <p:nvPr/>
          </p:nvGrpSpPr>
          <p:grpSpPr>
            <a:xfrm>
              <a:off x="7143946" y="2435742"/>
              <a:ext cx="1763652" cy="741309"/>
              <a:chOff x="7143946" y="2435742"/>
              <a:chExt cx="1763652" cy="741309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>
                <a:off x="7143946" y="2454992"/>
                <a:ext cx="0" cy="7220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7273304" y="2435742"/>
                <a:ext cx="163429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400" b="1"/>
                </a:lvl1pPr>
              </a:lstStyle>
              <a:p>
                <a:r>
                  <a:rPr lang="en-US" dirty="0"/>
                  <a:t>Pool all cells</a:t>
                </a:r>
              </a:p>
              <a:p>
                <a:r>
                  <a:rPr lang="en-US" dirty="0"/>
                  <a:t>+ cDNA purification</a:t>
                </a: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6939247" y="4729327"/>
              <a:ext cx="2547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Courier" charset="0"/>
                  <a:ea typeface="Courier" charset="0"/>
                  <a:cs typeface="Courier" charset="0"/>
                </a:defRPr>
              </a:lvl1pPr>
            </a:lstStyle>
            <a:p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TTTTTTTT</a:t>
              </a:r>
              <a:r>
                <a:rPr lang="en-US" dirty="0"/>
                <a:t>-</a:t>
              </a:r>
              <a:r>
                <a:rPr lang="en-US" dirty="0">
                  <a:solidFill>
                    <a:srgbClr val="FF0000"/>
                  </a:solidFill>
                </a:rPr>
                <a:t>BCn</a:t>
              </a:r>
              <a:r>
                <a:rPr lang="en-US" dirty="0">
                  <a:solidFill>
                    <a:srgbClr val="0070C0"/>
                  </a:solidFill>
                </a:rPr>
                <a:t>-UMI</a:t>
              </a:r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-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P5</a:t>
              </a:r>
              <a:r>
                <a:rPr lang="en-US" dirty="0">
                  <a:solidFill>
                    <a:srgbClr val="00B050"/>
                  </a:solidFill>
                </a:rPr>
                <a:t>-T7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5499881" y="4874420"/>
              <a:ext cx="1471194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938573" y="4592647"/>
              <a:ext cx="2547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Courier" charset="0"/>
                  <a:ea typeface="Courier" charset="0"/>
                  <a:cs typeface="Courier" charset="0"/>
                </a:defRPr>
              </a:lvl1pPr>
            </a:lstStyle>
            <a:p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AAAAAAAA</a:t>
              </a:r>
              <a:r>
                <a:rPr lang="en-US" dirty="0"/>
                <a:t>-</a:t>
              </a:r>
              <a:r>
                <a:rPr lang="en-US" dirty="0">
                  <a:solidFill>
                    <a:srgbClr val="FF0000"/>
                  </a:solidFill>
                </a:rPr>
                <a:t>BCn</a:t>
              </a:r>
              <a:r>
                <a:rPr lang="en-US" dirty="0">
                  <a:solidFill>
                    <a:srgbClr val="0070C0"/>
                  </a:solidFill>
                </a:rPr>
                <a:t>-UMI</a:t>
              </a:r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-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P5</a:t>
              </a:r>
              <a:r>
                <a:rPr lang="en-US" dirty="0">
                  <a:solidFill>
                    <a:srgbClr val="00B050"/>
                  </a:solidFill>
                </a:rPr>
                <a:t>-T7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5499207" y="4737740"/>
              <a:ext cx="1471194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6414609" y="3968633"/>
            <a:ext cx="2399534" cy="544063"/>
            <a:chOff x="6556976" y="5546039"/>
            <a:chExt cx="2399534" cy="544063"/>
          </a:xfrm>
        </p:grpSpPr>
        <p:sp>
          <p:nvSpPr>
            <p:cNvPr id="77" name="TextBox 76"/>
            <p:cNvSpPr txBox="1"/>
            <p:nvPr/>
          </p:nvSpPr>
          <p:spPr>
            <a:xfrm>
              <a:off x="8002403" y="5843881"/>
              <a:ext cx="9541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Courier" charset="0"/>
                  <a:ea typeface="Courier" charset="0"/>
                  <a:cs typeface="Courier" charset="0"/>
                </a:defRPr>
              </a:lvl1pPr>
            </a:lstStyle>
            <a:p>
              <a:r>
                <a:rPr lang="en-US" sz="1000">
                  <a:solidFill>
                    <a:srgbClr val="FF0000"/>
                  </a:solidFill>
                </a:rPr>
                <a:t>BCn</a:t>
              </a:r>
              <a:r>
                <a:rPr lang="en-US" sz="1000">
                  <a:solidFill>
                    <a:srgbClr val="0070C0"/>
                  </a:solidFill>
                </a:rPr>
                <a:t>-UMI</a:t>
              </a:r>
              <a:r>
                <a:rPr lang="en-US" sz="1000">
                  <a:solidFill>
                    <a:schemeClr val="accent4">
                      <a:lumMod val="50000"/>
                    </a:schemeClr>
                  </a:solidFill>
                </a:rPr>
                <a:t>-</a:t>
              </a:r>
              <a:r>
                <a:rPr lang="en-US" sz="1000">
                  <a:solidFill>
                    <a:schemeClr val="accent4">
                      <a:lumMod val="75000"/>
                    </a:schemeClr>
                  </a:solidFill>
                </a:rPr>
                <a:t>P5</a:t>
              </a:r>
              <a:endParaRPr lang="en-US" sz="1000" dirty="0">
                <a:solidFill>
                  <a:srgbClr val="00B050"/>
                </a:solidFill>
              </a:endParaRPr>
            </a:p>
          </p:txBody>
        </p:sp>
        <p:cxnSp>
          <p:nvCxnSpPr>
            <p:cNvPr id="81" name="Curved Connector 80"/>
            <p:cNvCxnSpPr/>
            <p:nvPr/>
          </p:nvCxnSpPr>
          <p:spPr>
            <a:xfrm>
              <a:off x="6556976" y="5546039"/>
              <a:ext cx="476169" cy="281940"/>
            </a:xfrm>
            <a:prstGeom prst="curvedConnector3">
              <a:avLst>
                <a:gd name="adj1" fmla="val 516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0800000" flipV="1">
              <a:off x="7016185" y="5687008"/>
              <a:ext cx="587890" cy="14097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urved Connector 88"/>
            <p:cNvCxnSpPr/>
            <p:nvPr/>
          </p:nvCxnSpPr>
          <p:spPr>
            <a:xfrm>
              <a:off x="7600900" y="5685052"/>
              <a:ext cx="476169" cy="281940"/>
            </a:xfrm>
            <a:prstGeom prst="curvedConnector3">
              <a:avLst>
                <a:gd name="adj1" fmla="val 2119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6524448" y="3740011"/>
            <a:ext cx="2399534" cy="544063"/>
            <a:chOff x="6556976" y="5546039"/>
            <a:chExt cx="2399534" cy="544063"/>
          </a:xfrm>
        </p:grpSpPr>
        <p:sp>
          <p:nvSpPr>
            <p:cNvPr id="93" name="TextBox 92"/>
            <p:cNvSpPr txBox="1"/>
            <p:nvPr/>
          </p:nvSpPr>
          <p:spPr>
            <a:xfrm>
              <a:off x="8002403" y="5843881"/>
              <a:ext cx="9541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Courier" charset="0"/>
                  <a:ea typeface="Courier" charset="0"/>
                  <a:cs typeface="Courier" charset="0"/>
                </a:defRPr>
              </a:lvl1pPr>
            </a:lstStyle>
            <a:p>
              <a:r>
                <a:rPr lang="en-US" sz="1000" dirty="0">
                  <a:solidFill>
                    <a:srgbClr val="FF0000"/>
                  </a:solidFill>
                </a:rPr>
                <a:t>BCn</a:t>
              </a:r>
              <a:r>
                <a:rPr lang="en-US" sz="1000" dirty="0">
                  <a:solidFill>
                    <a:srgbClr val="0070C0"/>
                  </a:solidFill>
                </a:rPr>
                <a:t>-UMI</a:t>
              </a:r>
              <a:r>
                <a:rPr lang="en-US" sz="1000" dirty="0">
                  <a:solidFill>
                    <a:schemeClr val="accent4">
                      <a:lumMod val="50000"/>
                    </a:schemeClr>
                  </a:solidFill>
                </a:rPr>
                <a:t>-</a:t>
              </a:r>
              <a:r>
                <a:rPr lang="en-US" sz="1000" dirty="0">
                  <a:solidFill>
                    <a:schemeClr val="accent4">
                      <a:lumMod val="75000"/>
                    </a:schemeClr>
                  </a:solidFill>
                </a:rPr>
                <a:t>P5</a:t>
              </a:r>
              <a:endParaRPr lang="en-US" sz="1000" dirty="0">
                <a:solidFill>
                  <a:srgbClr val="00B050"/>
                </a:solidFill>
              </a:endParaRPr>
            </a:p>
          </p:txBody>
        </p:sp>
        <p:cxnSp>
          <p:nvCxnSpPr>
            <p:cNvPr id="94" name="Curved Connector 93"/>
            <p:cNvCxnSpPr/>
            <p:nvPr/>
          </p:nvCxnSpPr>
          <p:spPr>
            <a:xfrm>
              <a:off x="6556976" y="5546039"/>
              <a:ext cx="476169" cy="281940"/>
            </a:xfrm>
            <a:prstGeom prst="curvedConnector3">
              <a:avLst>
                <a:gd name="adj1" fmla="val 516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/>
            <p:nvPr/>
          </p:nvCxnSpPr>
          <p:spPr>
            <a:xfrm rot="10800000" flipV="1">
              <a:off x="7016185" y="5687008"/>
              <a:ext cx="587890" cy="14097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7600900" y="5685052"/>
              <a:ext cx="476169" cy="281940"/>
            </a:xfrm>
            <a:prstGeom prst="curvedConnector3">
              <a:avLst>
                <a:gd name="adj1" fmla="val 2119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6628564" y="3542315"/>
            <a:ext cx="2399534" cy="544063"/>
            <a:chOff x="6556976" y="5546039"/>
            <a:chExt cx="2399534" cy="544063"/>
          </a:xfrm>
        </p:grpSpPr>
        <p:sp>
          <p:nvSpPr>
            <p:cNvPr id="98" name="TextBox 97"/>
            <p:cNvSpPr txBox="1"/>
            <p:nvPr/>
          </p:nvSpPr>
          <p:spPr>
            <a:xfrm>
              <a:off x="8002403" y="5843881"/>
              <a:ext cx="9541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Courier" charset="0"/>
                  <a:ea typeface="Courier" charset="0"/>
                  <a:cs typeface="Courier" charset="0"/>
                </a:defRPr>
              </a:lvl1pPr>
            </a:lstStyle>
            <a:p>
              <a:r>
                <a:rPr lang="en-US" sz="1000" dirty="0">
                  <a:solidFill>
                    <a:srgbClr val="FF0000"/>
                  </a:solidFill>
                </a:rPr>
                <a:t>BCn</a:t>
              </a:r>
              <a:r>
                <a:rPr lang="en-US" sz="1000" dirty="0">
                  <a:solidFill>
                    <a:srgbClr val="0070C0"/>
                  </a:solidFill>
                </a:rPr>
                <a:t>-UMI</a:t>
              </a:r>
              <a:r>
                <a:rPr lang="en-US" sz="1000" dirty="0">
                  <a:solidFill>
                    <a:schemeClr val="accent4">
                      <a:lumMod val="50000"/>
                    </a:schemeClr>
                  </a:solidFill>
                </a:rPr>
                <a:t>-</a:t>
              </a:r>
              <a:r>
                <a:rPr lang="en-US" sz="1000" dirty="0">
                  <a:solidFill>
                    <a:schemeClr val="accent4">
                      <a:lumMod val="75000"/>
                    </a:schemeClr>
                  </a:solidFill>
                </a:rPr>
                <a:t>P5</a:t>
              </a:r>
              <a:endParaRPr lang="en-US" sz="1000" dirty="0">
                <a:solidFill>
                  <a:srgbClr val="00B050"/>
                </a:solidFill>
              </a:endParaRPr>
            </a:p>
          </p:txBody>
        </p:sp>
        <p:cxnSp>
          <p:nvCxnSpPr>
            <p:cNvPr id="99" name="Curved Connector 98"/>
            <p:cNvCxnSpPr/>
            <p:nvPr/>
          </p:nvCxnSpPr>
          <p:spPr>
            <a:xfrm>
              <a:off x="6556976" y="5546039"/>
              <a:ext cx="476169" cy="281940"/>
            </a:xfrm>
            <a:prstGeom prst="curvedConnector3">
              <a:avLst>
                <a:gd name="adj1" fmla="val 516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urved Connector 99"/>
            <p:cNvCxnSpPr/>
            <p:nvPr/>
          </p:nvCxnSpPr>
          <p:spPr>
            <a:xfrm rot="10800000" flipV="1">
              <a:off x="7016185" y="5687008"/>
              <a:ext cx="587890" cy="14097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urved Connector 100"/>
            <p:cNvCxnSpPr/>
            <p:nvPr/>
          </p:nvCxnSpPr>
          <p:spPr>
            <a:xfrm>
              <a:off x="7600900" y="5685052"/>
              <a:ext cx="476169" cy="281940"/>
            </a:xfrm>
            <a:prstGeom prst="curvedConnector3">
              <a:avLst>
                <a:gd name="adj1" fmla="val 2119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E4C17D-191E-E648-9126-70C49185D914}"/>
              </a:ext>
            </a:extLst>
          </p:cNvPr>
          <p:cNvGrpSpPr/>
          <p:nvPr/>
        </p:nvGrpSpPr>
        <p:grpSpPr>
          <a:xfrm>
            <a:off x="1320300" y="4370321"/>
            <a:ext cx="3920281" cy="1213163"/>
            <a:chOff x="1320300" y="4370321"/>
            <a:chExt cx="3920281" cy="1213163"/>
          </a:xfrm>
        </p:grpSpPr>
        <p:cxnSp>
          <p:nvCxnSpPr>
            <p:cNvPr id="111" name="Straight Arrow Connector 110"/>
            <p:cNvCxnSpPr/>
            <p:nvPr/>
          </p:nvCxnSpPr>
          <p:spPr>
            <a:xfrm flipH="1">
              <a:off x="3844190" y="4813597"/>
              <a:ext cx="1309113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/>
            <p:cNvSpPr/>
            <p:nvPr/>
          </p:nvSpPr>
          <p:spPr>
            <a:xfrm>
              <a:off x="3936110" y="4844820"/>
              <a:ext cx="124117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RT with </a:t>
              </a:r>
            </a:p>
            <a:p>
              <a:pPr algn="ctr"/>
              <a:r>
                <a:rPr lang="en-US" sz="1400" b="1" dirty="0"/>
                <a:t>Integration of </a:t>
              </a:r>
            </a:p>
            <a:p>
              <a:pPr algn="ctr"/>
              <a:r>
                <a:rPr lang="en-US" sz="1400" b="1" dirty="0"/>
                <a:t>Illumina “P7”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 rot="473911">
              <a:off x="1414803" y="4370321"/>
              <a:ext cx="11512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Courier" charset="0"/>
                  <a:ea typeface="Courier" charset="0"/>
                  <a:cs typeface="Courier" charset="0"/>
                </a:rPr>
                <a:t>P7-</a:t>
              </a:r>
              <a:r>
                <a:rPr lang="en-US" sz="1400" dirty="0">
                  <a:latin typeface="Courier" charset="0"/>
                  <a:ea typeface="Courier" charset="0"/>
                  <a:cs typeface="Courier" charset="0"/>
                </a:rPr>
                <a:t>NNNNNN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320300" y="4515054"/>
              <a:ext cx="2399534" cy="544063"/>
              <a:chOff x="6556976" y="5546039"/>
              <a:chExt cx="2399534" cy="544063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8002403" y="5843881"/>
                <a:ext cx="9541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latin typeface="Courier" charset="0"/>
                    <a:ea typeface="Courier" charset="0"/>
                    <a:cs typeface="Courier" charset="0"/>
                  </a:defRPr>
                </a:lvl1pPr>
              </a:lstStyle>
              <a:p>
                <a:r>
                  <a:rPr lang="en-US" sz="1000" dirty="0">
                    <a:solidFill>
                      <a:srgbClr val="FF0000"/>
                    </a:solidFill>
                  </a:rPr>
                  <a:t>BCn</a:t>
                </a:r>
                <a:r>
                  <a:rPr lang="en-US" sz="1000" dirty="0">
                    <a:solidFill>
                      <a:srgbClr val="0070C0"/>
                    </a:solidFill>
                  </a:rPr>
                  <a:t>-UMI</a:t>
                </a:r>
                <a:r>
                  <a:rPr lang="en-US" sz="1000" dirty="0">
                    <a:solidFill>
                      <a:schemeClr val="accent4">
                        <a:lumMod val="50000"/>
                      </a:schemeClr>
                    </a:solidFill>
                  </a:rPr>
                  <a:t>-</a:t>
                </a:r>
                <a:r>
                  <a:rPr lang="en-US" sz="1000" dirty="0">
                    <a:solidFill>
                      <a:schemeClr val="accent4">
                        <a:lumMod val="75000"/>
                      </a:schemeClr>
                    </a:solidFill>
                  </a:rPr>
                  <a:t>P5</a:t>
                </a:r>
                <a:endParaRPr lang="en-US" sz="10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68" name="Curved Connector 67"/>
              <p:cNvCxnSpPr/>
              <p:nvPr/>
            </p:nvCxnSpPr>
            <p:spPr>
              <a:xfrm>
                <a:off x="6556976" y="5546039"/>
                <a:ext cx="476169" cy="281940"/>
              </a:xfrm>
              <a:prstGeom prst="curvedConnector3">
                <a:avLst>
                  <a:gd name="adj1" fmla="val 5160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urved Connector 73"/>
              <p:cNvCxnSpPr/>
              <p:nvPr/>
            </p:nvCxnSpPr>
            <p:spPr>
              <a:xfrm rot="10800000" flipV="1">
                <a:off x="7016185" y="5687008"/>
                <a:ext cx="587890" cy="140970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urved Connector 74"/>
              <p:cNvCxnSpPr/>
              <p:nvPr/>
            </p:nvCxnSpPr>
            <p:spPr>
              <a:xfrm>
                <a:off x="7600900" y="5685052"/>
                <a:ext cx="476169" cy="281940"/>
              </a:xfrm>
              <a:prstGeom prst="curvedConnector3">
                <a:avLst>
                  <a:gd name="adj1" fmla="val 2119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tangle 77"/>
            <p:cNvSpPr/>
            <p:nvPr/>
          </p:nvSpPr>
          <p:spPr>
            <a:xfrm>
              <a:off x="3824296" y="4486580"/>
              <a:ext cx="141628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RNA purification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B3924E-7EE7-E64E-B836-DFD1BD5908A3}"/>
              </a:ext>
            </a:extLst>
          </p:cNvPr>
          <p:cNvGrpSpPr/>
          <p:nvPr/>
        </p:nvGrpSpPr>
        <p:grpSpPr>
          <a:xfrm>
            <a:off x="285926" y="3040021"/>
            <a:ext cx="4363690" cy="1213159"/>
            <a:chOff x="285926" y="3040021"/>
            <a:chExt cx="4363690" cy="1213159"/>
          </a:xfrm>
        </p:grpSpPr>
        <p:cxnSp>
          <p:nvCxnSpPr>
            <p:cNvPr id="118" name="Straight Arrow Connector 117"/>
            <p:cNvCxnSpPr>
              <a:cxnSpLocks/>
            </p:cNvCxnSpPr>
            <p:nvPr/>
          </p:nvCxnSpPr>
          <p:spPr>
            <a:xfrm flipV="1">
              <a:off x="2588153" y="3676537"/>
              <a:ext cx="0" cy="5766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2661062" y="3846434"/>
              <a:ext cx="14690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 b="1"/>
              </a:lvl1pPr>
            </a:lstStyle>
            <a:p>
              <a:r>
                <a:rPr lang="en-US" dirty="0"/>
                <a:t>PCR and indexing</a:t>
              </a:r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1673487" y="3372012"/>
              <a:ext cx="128013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295068" y="3357796"/>
              <a:ext cx="641846" cy="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10800000">
              <a:off x="2949328" y="3364635"/>
              <a:ext cx="562012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0800000">
              <a:off x="3511340" y="3364635"/>
              <a:ext cx="351538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10800000">
              <a:off x="3862878" y="3364635"/>
              <a:ext cx="78673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285926" y="3050019"/>
              <a:ext cx="369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071740" y="3040021"/>
              <a:ext cx="369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P7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526474" y="3363345"/>
              <a:ext cx="317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i7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96031" y="3214178"/>
              <a:ext cx="8290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  <a:latin typeface="Courier" charset="0"/>
                  <a:ea typeface="Courier" charset="0"/>
                  <a:cs typeface="Courier" charset="0"/>
                </a:rPr>
                <a:t>UMI-</a:t>
              </a:r>
              <a:r>
                <a:rPr lang="en-US" sz="1400" dirty="0">
                  <a:solidFill>
                    <a:srgbClr val="FF0000"/>
                  </a:solidFill>
                  <a:latin typeface="Courier" charset="0"/>
                  <a:ea typeface="Courier" charset="0"/>
                  <a:cs typeface="Courier" charset="0"/>
                </a:rPr>
                <a:t>BC</a:t>
              </a:r>
              <a:endParaRPr lang="en-US" sz="1400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467291" y="3040021"/>
              <a:ext cx="49467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flipH="1">
              <a:off x="2949327" y="3050019"/>
              <a:ext cx="49467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extBox 131"/>
          <p:cNvSpPr txBox="1"/>
          <p:nvPr/>
        </p:nvSpPr>
        <p:spPr>
          <a:xfrm>
            <a:off x="316671" y="6218061"/>
            <a:ext cx="381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Hashimshony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Genome Biology 2016</a:t>
            </a:r>
          </a:p>
        </p:txBody>
      </p:sp>
    </p:spTree>
    <p:extLst>
      <p:ext uri="{BB962C8B-B14F-4D97-AF65-F5344CB8AC3E}">
        <p14:creationId xmlns:p14="http://schemas.microsoft.com/office/powerpoint/2010/main" val="142054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247" y="152505"/>
            <a:ext cx="68595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Pros &amp; Cons of Template-Switch versus T7 – Plate format.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"/>
          <a:stretch/>
        </p:blipFill>
        <p:spPr>
          <a:xfrm>
            <a:off x="3258385" y="4165600"/>
            <a:ext cx="2528246" cy="24075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3775" y="785270"/>
            <a:ext cx="7737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SMART-Seq2</a:t>
            </a:r>
            <a:endParaRPr lang="en-US" dirty="0"/>
          </a:p>
          <a:p>
            <a:r>
              <a:rPr lang="en-US" b="1" dirty="0"/>
              <a:t>Pros</a:t>
            </a:r>
            <a:r>
              <a:rPr lang="en-US" dirty="0"/>
              <a:t>: Fast, </a:t>
            </a:r>
            <a:r>
              <a:rPr lang="en-US" b="1" u="sng" dirty="0"/>
              <a:t>easy</a:t>
            </a:r>
            <a:r>
              <a:rPr lang="en-US" dirty="0"/>
              <a:t> and reliable. Single tube until preamp: safe for precious samples.</a:t>
            </a:r>
          </a:p>
          <a:p>
            <a:r>
              <a:rPr lang="en-US" b="1" dirty="0"/>
              <a:t>Cons</a:t>
            </a:r>
            <a:r>
              <a:rPr lang="en-US" dirty="0"/>
              <a:t>: mRNA capture depends on poly-A capture </a:t>
            </a:r>
            <a:r>
              <a:rPr lang="en-US" u="sng" dirty="0"/>
              <a:t>and</a:t>
            </a:r>
            <a:r>
              <a:rPr lang="en-US" dirty="0"/>
              <a:t> Template-switch efficiency.</a:t>
            </a:r>
          </a:p>
          <a:p>
            <a:r>
              <a:rPr lang="en-US" dirty="0"/>
              <a:t>           cDNA PCR amplification -&gt; bias (+ no UMIs for SmartSeq2)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012" y="2136358"/>
            <a:ext cx="86294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CEL-Seq2</a:t>
            </a:r>
          </a:p>
          <a:p>
            <a:r>
              <a:rPr lang="en-US" b="1" dirty="0"/>
              <a:t>Pros</a:t>
            </a:r>
            <a:r>
              <a:rPr lang="en-US" dirty="0"/>
              <a:t>: cDNA Linear Amplification. mRNA capture depends only on poly-A</a:t>
            </a:r>
            <a:r>
              <a:rPr lang="is-IS" dirty="0"/>
              <a:t>.</a:t>
            </a:r>
            <a:endParaRPr lang="en-US" dirty="0"/>
          </a:p>
          <a:p>
            <a:r>
              <a:rPr lang="en-US" b="1" dirty="0"/>
              <a:t>Cons</a:t>
            </a:r>
            <a:r>
              <a:rPr lang="en-US" dirty="0"/>
              <a:t>: More complex protocol.</a:t>
            </a:r>
          </a:p>
          <a:p>
            <a:r>
              <a:rPr lang="en-US" dirty="0"/>
              <a:t>           Pooling and purification of samples before amplification -&gt; potential loss of material</a:t>
            </a:r>
          </a:p>
          <a:p>
            <a:r>
              <a:rPr lang="en-US" dirty="0"/>
              <a:t>						      -&gt; higher throughput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3775" y="3675235"/>
            <a:ext cx="873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-&gt; Both approaches are valid. Key is mRNA capture and RT efficiency. Rest is less “crucial”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66034" y="4102314"/>
            <a:ext cx="225469" cy="24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58385" y="4040912"/>
            <a:ext cx="225469" cy="24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80442" y="6105465"/>
            <a:ext cx="1389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Ziegenhain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</a:p>
          <a:p>
            <a:r>
              <a:rPr lang="en-US" sz="1400" dirty="0"/>
              <a:t>Mol. Cell 2017</a:t>
            </a:r>
          </a:p>
        </p:txBody>
      </p:sp>
    </p:spTree>
    <p:extLst>
      <p:ext uri="{BB962C8B-B14F-4D97-AF65-F5344CB8AC3E}">
        <p14:creationId xmlns:p14="http://schemas.microsoft.com/office/powerpoint/2010/main" val="727507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766034" y="4365554"/>
            <a:ext cx="225469" cy="24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58385" y="4304152"/>
            <a:ext cx="225469" cy="24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309A54-9F00-F74A-8E03-AAF517460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768" y="3945959"/>
            <a:ext cx="2655127" cy="1751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56C452-C8A9-EC40-8DDD-08D7794C0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895" y="3945959"/>
            <a:ext cx="3488550" cy="17504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C4BFCC-4BFB-5B4A-94EF-19D33638D1FD}"/>
              </a:ext>
            </a:extLst>
          </p:cNvPr>
          <p:cNvSpPr txBox="1"/>
          <p:nvPr/>
        </p:nvSpPr>
        <p:spPr>
          <a:xfrm>
            <a:off x="2546350" y="5907733"/>
            <a:ext cx="499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Cost SmartSeq2: ~6-7CHF per cell with sequencing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F04FEB-1F54-5044-8194-03642149C7F2}"/>
              </a:ext>
            </a:extLst>
          </p:cNvPr>
          <p:cNvSpPr txBox="1"/>
          <p:nvPr/>
        </p:nvSpPr>
        <p:spPr>
          <a:xfrm>
            <a:off x="1523247" y="152505"/>
            <a:ext cx="68595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Pros &amp; Cons of Template-Switch versus T7 – Plate format.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95F722-A12E-8346-A245-BFF21A277204}"/>
              </a:ext>
            </a:extLst>
          </p:cNvPr>
          <p:cNvSpPr txBox="1"/>
          <p:nvPr/>
        </p:nvSpPr>
        <p:spPr>
          <a:xfrm>
            <a:off x="613775" y="785270"/>
            <a:ext cx="7737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SMART-Seq2</a:t>
            </a:r>
            <a:endParaRPr lang="en-US" dirty="0"/>
          </a:p>
          <a:p>
            <a:r>
              <a:rPr lang="en-US" b="1" dirty="0"/>
              <a:t>Pros</a:t>
            </a:r>
            <a:r>
              <a:rPr lang="en-US" dirty="0"/>
              <a:t>: Fast, </a:t>
            </a:r>
            <a:r>
              <a:rPr lang="en-US" b="1" u="sng" dirty="0"/>
              <a:t>easy</a:t>
            </a:r>
            <a:r>
              <a:rPr lang="en-US" dirty="0"/>
              <a:t> and reliable. Single tube until preamp: safe for precious samples.</a:t>
            </a:r>
          </a:p>
          <a:p>
            <a:r>
              <a:rPr lang="en-US" b="1" dirty="0"/>
              <a:t>Cons</a:t>
            </a:r>
            <a:r>
              <a:rPr lang="en-US" dirty="0"/>
              <a:t>: mRNA capture depends on poly-A capture </a:t>
            </a:r>
            <a:r>
              <a:rPr lang="en-US" u="sng" dirty="0"/>
              <a:t>and</a:t>
            </a:r>
            <a:r>
              <a:rPr lang="en-US" dirty="0"/>
              <a:t> Template-switch efficiency.</a:t>
            </a:r>
          </a:p>
          <a:p>
            <a:r>
              <a:rPr lang="en-US" dirty="0"/>
              <a:t>           cDNA PCR amplification -&gt; bias (+ no UMIs for SmartSeq2)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0F055E-6117-4847-B3ED-CBE2CDCF8C89}"/>
              </a:ext>
            </a:extLst>
          </p:cNvPr>
          <p:cNvSpPr txBox="1"/>
          <p:nvPr/>
        </p:nvSpPr>
        <p:spPr>
          <a:xfrm>
            <a:off x="624012" y="2136358"/>
            <a:ext cx="86294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CEL-Seq2</a:t>
            </a:r>
          </a:p>
          <a:p>
            <a:r>
              <a:rPr lang="en-US" b="1" dirty="0"/>
              <a:t>Pros</a:t>
            </a:r>
            <a:r>
              <a:rPr lang="en-US" dirty="0"/>
              <a:t>: cDNA Linear Amplification. mRNA capture depends only on poly-A</a:t>
            </a:r>
            <a:r>
              <a:rPr lang="is-IS" dirty="0"/>
              <a:t>.</a:t>
            </a:r>
            <a:endParaRPr lang="en-US" dirty="0"/>
          </a:p>
          <a:p>
            <a:r>
              <a:rPr lang="en-US" b="1" dirty="0"/>
              <a:t>Cons</a:t>
            </a:r>
            <a:r>
              <a:rPr lang="en-US" dirty="0"/>
              <a:t>: More complex protocol.</a:t>
            </a:r>
          </a:p>
          <a:p>
            <a:r>
              <a:rPr lang="en-US" dirty="0"/>
              <a:t>           Pooling and purification of samples before amplification -&gt; potential loss of material</a:t>
            </a:r>
          </a:p>
          <a:p>
            <a:r>
              <a:rPr lang="en-US" dirty="0"/>
              <a:t>						      -&gt; higher throughput	</a:t>
            </a:r>
          </a:p>
        </p:txBody>
      </p:sp>
    </p:spTree>
    <p:extLst>
      <p:ext uri="{BB962C8B-B14F-4D97-AF65-F5344CB8AC3E}">
        <p14:creationId xmlns:p14="http://schemas.microsoft.com/office/powerpoint/2010/main" val="127584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/>
          <p:cNvCxnSpPr/>
          <p:nvPr/>
        </p:nvCxnSpPr>
        <p:spPr>
          <a:xfrm flipH="1">
            <a:off x="5538732" y="1309421"/>
            <a:ext cx="16122" cy="537947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952" y="778052"/>
            <a:ext cx="3840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Template-Switch Based</a:t>
            </a:r>
          </a:p>
          <a:p>
            <a:pPr algn="ctr"/>
            <a:r>
              <a:rPr lang="en-US" i="1" dirty="0"/>
              <a:t>PCR amplification of “full length” cDNA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9085" y="1620866"/>
            <a:ext cx="93961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STRT-seq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6581" y="1620866"/>
            <a:ext cx="100540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SmartSeq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64483" y="2361705"/>
            <a:ext cx="110959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SmartSeq2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8943" y="2361705"/>
            <a:ext cx="97975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SCRB-seq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38547" y="3097196"/>
            <a:ext cx="97174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 err="1">
                <a:effectLst/>
              </a:rPr>
              <a:t>sNuc</a:t>
            </a:r>
            <a:r>
              <a:rPr lang="en-US" sz="1600" b="1" i="1" dirty="0">
                <a:effectLst/>
              </a:rPr>
              <a:t>-Seq</a:t>
            </a:r>
          </a:p>
          <a:p>
            <a:r>
              <a:rPr lang="en-US" sz="1600" b="1" i="1" dirty="0">
                <a:effectLst/>
              </a:rPr>
              <a:t> </a:t>
            </a:r>
            <a:r>
              <a:rPr lang="en-US" sz="1600" b="1" i="1" dirty="0" err="1">
                <a:effectLst/>
              </a:rPr>
              <a:t>Div</a:t>
            </a:r>
            <a:r>
              <a:rPr lang="en-US" sz="1600" b="1" i="1" dirty="0">
                <a:effectLst/>
              </a:rPr>
              <a:t>-Seq </a:t>
            </a:r>
            <a:endParaRPr lang="en-US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9358" y="2361705"/>
            <a:ext cx="397866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5366" y="3274500"/>
            <a:ext cx="98052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Drop-Seq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2927" y="725441"/>
            <a:ext cx="286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T7-based</a:t>
            </a:r>
          </a:p>
          <a:p>
            <a:pPr algn="ctr"/>
            <a:r>
              <a:rPr lang="en-US" i="1" dirty="0"/>
              <a:t>Linear amplification of cDNA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9117" y="1535355"/>
            <a:ext cx="94128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CEL-seq</a:t>
            </a:r>
          </a:p>
          <a:p>
            <a:r>
              <a:rPr lang="en-US" sz="1600" b="1" dirty="0"/>
              <a:t>CEL-seq2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3660" y="1616032"/>
            <a:ext cx="105740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MARS-seq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67536" y="2662989"/>
            <a:ext cx="77213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InDrop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874122" y="1623699"/>
            <a:ext cx="397866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4866" y="3894822"/>
            <a:ext cx="1583332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/>
              <a:t>10x chromium 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635223" y="5179279"/>
            <a:ext cx="240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Combinatorial indexing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86017" y="5677250"/>
            <a:ext cx="119532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/>
              <a:t>sci</a:t>
            </a:r>
            <a:r>
              <a:rPr lang="en-US" sz="1600" b="1" dirty="0"/>
              <a:t>-RNA-seq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97586" y="6105080"/>
            <a:ext cx="97218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/>
              <a:t>SPLiT</a:t>
            </a:r>
            <a:r>
              <a:rPr lang="en-US" sz="1600" b="1" dirty="0"/>
              <a:t>-seq</a:t>
            </a:r>
          </a:p>
        </p:txBody>
      </p:sp>
      <p:cxnSp>
        <p:nvCxnSpPr>
          <p:cNvPr id="29" name="Straight Connector 28"/>
          <p:cNvCxnSpPr>
            <a:stCxn id="8" idx="3"/>
            <a:endCxn id="9" idx="1"/>
          </p:cNvCxnSpPr>
          <p:nvPr/>
        </p:nvCxnSpPr>
        <p:spPr>
          <a:xfrm>
            <a:off x="1488701" y="1790143"/>
            <a:ext cx="427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1" idx="1"/>
          </p:cNvCxnSpPr>
          <p:nvPr/>
        </p:nvCxnSpPr>
        <p:spPr>
          <a:xfrm>
            <a:off x="2966727" y="2530982"/>
            <a:ext cx="81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0" idx="0"/>
            <a:endCxn id="9" idx="2"/>
          </p:cNvCxnSpPr>
          <p:nvPr/>
        </p:nvCxnSpPr>
        <p:spPr>
          <a:xfrm flipV="1">
            <a:off x="2419283" y="1959420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3" idx="0"/>
            <a:endCxn id="8" idx="2"/>
          </p:cNvCxnSpPr>
          <p:nvPr/>
        </p:nvCxnSpPr>
        <p:spPr>
          <a:xfrm flipV="1">
            <a:off x="498291" y="1959420"/>
            <a:ext cx="520602" cy="40228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3" idx="3"/>
            <a:endCxn id="10" idx="1"/>
          </p:cNvCxnSpPr>
          <p:nvPr/>
        </p:nvCxnSpPr>
        <p:spPr>
          <a:xfrm>
            <a:off x="697224" y="2530982"/>
            <a:ext cx="116725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4" idx="0"/>
          </p:cNvCxnSpPr>
          <p:nvPr/>
        </p:nvCxnSpPr>
        <p:spPr>
          <a:xfrm flipV="1">
            <a:off x="3695629" y="2529642"/>
            <a:ext cx="12100" cy="7448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423128" y="2705547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635099" y="4325549"/>
            <a:ext cx="109113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i="1"/>
              <a:t>DroNc</a:t>
            </a:r>
            <a:r>
              <a:rPr lang="en-US" sz="1600" b="1" i="1" dirty="0"/>
              <a:t>-Seq</a:t>
            </a:r>
          </a:p>
        </p:txBody>
      </p:sp>
      <p:cxnSp>
        <p:nvCxnSpPr>
          <p:cNvPr id="47" name="Straight Connector 46"/>
          <p:cNvCxnSpPr>
            <a:endCxn id="12" idx="2"/>
          </p:cNvCxnSpPr>
          <p:nvPr/>
        </p:nvCxnSpPr>
        <p:spPr>
          <a:xfrm flipV="1">
            <a:off x="2419282" y="3681971"/>
            <a:ext cx="5136" cy="2271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14" idx="2"/>
          </p:cNvCxnSpPr>
          <p:nvPr/>
        </p:nvCxnSpPr>
        <p:spPr>
          <a:xfrm flipV="1">
            <a:off x="3692624" y="3613054"/>
            <a:ext cx="3005" cy="29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419282" y="3909078"/>
            <a:ext cx="14737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180666" y="3909078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060569" y="2711014"/>
            <a:ext cx="1067408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MATQ-seq</a:t>
            </a:r>
            <a:endParaRPr lang="en-US" sz="16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7269919" y="5157352"/>
            <a:ext cx="118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/>
                </a:solidFill>
              </a:rPr>
              <a:t>Nanowells</a:t>
            </a:r>
            <a:endParaRPr lang="en-US" b="1" dirty="0">
              <a:solidFill>
                <a:schemeClr val="accent5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6861065" y="1761266"/>
            <a:ext cx="427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20" idx="1"/>
          </p:cNvCxnSpPr>
          <p:nvPr/>
        </p:nvCxnSpPr>
        <p:spPr>
          <a:xfrm>
            <a:off x="8275968" y="1792976"/>
            <a:ext cx="59815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753603" y="2111254"/>
            <a:ext cx="3004" cy="5742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4" idx="3"/>
            <a:endCxn id="21" idx="0"/>
          </p:cNvCxnSpPr>
          <p:nvPr/>
        </p:nvCxnSpPr>
        <p:spPr>
          <a:xfrm>
            <a:off x="4185891" y="3443777"/>
            <a:ext cx="1120641" cy="45104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21" idx="0"/>
            <a:endCxn id="19" idx="2"/>
          </p:cNvCxnSpPr>
          <p:nvPr/>
        </p:nvCxnSpPr>
        <p:spPr>
          <a:xfrm flipV="1">
            <a:off x="5306532" y="3001543"/>
            <a:ext cx="2447071" cy="89327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40039" y="5042507"/>
            <a:ext cx="9505210" cy="1755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392287" y="5677250"/>
            <a:ext cx="93891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Seq-Well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305727" y="6130818"/>
            <a:ext cx="115602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STRT-seq-2i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0" y="4991149"/>
            <a:ext cx="9799867" cy="183361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6134" y="1078992"/>
            <a:ext cx="4720178" cy="210623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8834" y="3168240"/>
            <a:ext cx="2791009" cy="8724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39995" y="778052"/>
            <a:ext cx="1863055" cy="235899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12678" y="1034156"/>
            <a:ext cx="2624514" cy="15315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2944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60EA7D-E983-E145-9528-65C79F8CF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5" y="202795"/>
            <a:ext cx="1414895" cy="1046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4BAAD8-807C-0B43-A363-323EC4F77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8"/>
          <a:stretch/>
        </p:blipFill>
        <p:spPr>
          <a:xfrm>
            <a:off x="2151109" y="1170213"/>
            <a:ext cx="5486941" cy="214772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C86C414-DADF-DA40-A7F9-F33B276FE90E}"/>
              </a:ext>
            </a:extLst>
          </p:cNvPr>
          <p:cNvCxnSpPr/>
          <p:nvPr/>
        </p:nvCxnSpPr>
        <p:spPr>
          <a:xfrm>
            <a:off x="7499213" y="1651000"/>
            <a:ext cx="228600" cy="0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A3E5C2-C937-2C46-B68B-E0EB31EA589A}"/>
              </a:ext>
            </a:extLst>
          </p:cNvPr>
          <p:cNvSpPr txBox="1"/>
          <p:nvPr/>
        </p:nvSpPr>
        <p:spPr>
          <a:xfrm>
            <a:off x="7727813" y="1420167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002060"/>
                </a:solidFill>
                <a:latin typeface="Courier" pitchFamily="2" charset="0"/>
              </a:rPr>
              <a:t>cDNA amplification</a:t>
            </a:r>
          </a:p>
          <a:p>
            <a:pPr algn="ctr"/>
            <a:r>
              <a:rPr lang="en-US" sz="800" dirty="0">
                <a:solidFill>
                  <a:srgbClr val="002060"/>
                </a:solidFill>
                <a:latin typeface="Courier" pitchFamily="2" charset="0"/>
              </a:rPr>
              <a:t>and</a:t>
            </a:r>
          </a:p>
          <a:p>
            <a:pPr algn="ctr"/>
            <a:r>
              <a:rPr lang="en-US" sz="800" dirty="0">
                <a:solidFill>
                  <a:srgbClr val="002060"/>
                </a:solidFill>
                <a:latin typeface="Courier" pitchFamily="2" charset="0"/>
              </a:rPr>
              <a:t>library preparation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CD2C34-5F49-2541-AC91-FD37F31D29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08" t="5568"/>
          <a:stretch/>
        </p:blipFill>
        <p:spPr>
          <a:xfrm>
            <a:off x="860625" y="2399579"/>
            <a:ext cx="1873455" cy="13991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088CE1-02A2-1347-BED8-BF11C374F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785" y="3464582"/>
            <a:ext cx="4330700" cy="6840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9AC58CA-963A-5143-AED2-87AD9154FC30}"/>
              </a:ext>
            </a:extLst>
          </p:cNvPr>
          <p:cNvSpPr txBox="1"/>
          <p:nvPr/>
        </p:nvSpPr>
        <p:spPr>
          <a:xfrm>
            <a:off x="7499213" y="3537117"/>
            <a:ext cx="1734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RT in beads</a:t>
            </a:r>
          </a:p>
          <a:p>
            <a:r>
              <a:rPr lang="en-US" sz="1400" dirty="0"/>
              <a:t>with template-switch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273EEA2-D4C5-3242-BC5A-514AC3A57875}"/>
              </a:ext>
            </a:extLst>
          </p:cNvPr>
          <p:cNvGrpSpPr/>
          <p:nvPr/>
        </p:nvGrpSpPr>
        <p:grpSpPr>
          <a:xfrm>
            <a:off x="2977785" y="3996202"/>
            <a:ext cx="6900628" cy="682009"/>
            <a:chOff x="2977785" y="3996202"/>
            <a:chExt cx="6900628" cy="68200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ED1E5C3-0D0E-DC40-8F1A-2C835CC96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2977785" y="4348796"/>
              <a:ext cx="4422286" cy="329415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C38402D-42A7-E045-B911-351137AA9A24}"/>
                </a:ext>
              </a:extLst>
            </p:cNvPr>
            <p:cNvCxnSpPr>
              <a:cxnSpLocks/>
            </p:cNvCxnSpPr>
            <p:nvPr/>
          </p:nvCxnSpPr>
          <p:spPr>
            <a:xfrm>
              <a:off x="5140915" y="3996202"/>
              <a:ext cx="0" cy="33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A6195E5-AC34-4947-998F-FBA41D5978B1}"/>
                </a:ext>
              </a:extLst>
            </p:cNvPr>
            <p:cNvSpPr txBox="1"/>
            <p:nvPr/>
          </p:nvSpPr>
          <p:spPr>
            <a:xfrm>
              <a:off x="7490643" y="4359614"/>
              <a:ext cx="23877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Full length cDNA amplification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6199BAE-A544-AF4B-B1C5-A0644BE1F1AF}"/>
              </a:ext>
            </a:extLst>
          </p:cNvPr>
          <p:cNvGrpSpPr/>
          <p:nvPr/>
        </p:nvGrpSpPr>
        <p:grpSpPr>
          <a:xfrm>
            <a:off x="2977785" y="4768521"/>
            <a:ext cx="6386256" cy="789317"/>
            <a:chOff x="2977785" y="4768521"/>
            <a:chExt cx="6386256" cy="7893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073112E-70F4-F340-9536-33655D384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" r="35467" b="-19915"/>
            <a:stretch/>
          </p:blipFill>
          <p:spPr>
            <a:xfrm flipV="1">
              <a:off x="2977785" y="5098721"/>
              <a:ext cx="2853836" cy="395015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A1C70C0-DCCB-7840-B8B0-581B9251C2B8}"/>
                </a:ext>
              </a:extLst>
            </p:cNvPr>
            <p:cNvCxnSpPr>
              <a:cxnSpLocks/>
            </p:cNvCxnSpPr>
            <p:nvPr/>
          </p:nvCxnSpPr>
          <p:spPr>
            <a:xfrm>
              <a:off x="5140915" y="4768521"/>
              <a:ext cx="0" cy="33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8FD1AD-86FF-A343-BAA4-24516B027821}"/>
                </a:ext>
              </a:extLst>
            </p:cNvPr>
            <p:cNvSpPr txBox="1"/>
            <p:nvPr/>
          </p:nvSpPr>
          <p:spPr>
            <a:xfrm>
              <a:off x="7490643" y="5034618"/>
              <a:ext cx="18733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Fragmentation and</a:t>
              </a:r>
            </a:p>
            <a:p>
              <a:r>
                <a:rPr lang="en-US" sz="1400" dirty="0"/>
                <a:t>Library preparation (3’)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C277938-840A-DA48-8B58-4ADF10C8E4B5}"/>
              </a:ext>
            </a:extLst>
          </p:cNvPr>
          <p:cNvGrpSpPr/>
          <p:nvPr/>
        </p:nvGrpSpPr>
        <p:grpSpPr>
          <a:xfrm>
            <a:off x="2588186" y="5493736"/>
            <a:ext cx="6595206" cy="948214"/>
            <a:chOff x="2588186" y="5493736"/>
            <a:chExt cx="6595206" cy="948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D8F95F8-E1F4-6C4F-BF15-0C7863F63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88186" y="5899372"/>
              <a:ext cx="4612786" cy="465896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35B8E56-5226-5044-92A3-C1FDEAB79257}"/>
                </a:ext>
              </a:extLst>
            </p:cNvPr>
            <p:cNvCxnSpPr>
              <a:cxnSpLocks/>
            </p:cNvCxnSpPr>
            <p:nvPr/>
          </p:nvCxnSpPr>
          <p:spPr>
            <a:xfrm>
              <a:off x="5140915" y="5493736"/>
              <a:ext cx="0" cy="33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40E2857-5A6A-4542-88B4-1C0F34F9A772}"/>
                </a:ext>
              </a:extLst>
            </p:cNvPr>
            <p:cNvSpPr txBox="1"/>
            <p:nvPr/>
          </p:nvSpPr>
          <p:spPr>
            <a:xfrm>
              <a:off x="7499213" y="5703286"/>
              <a:ext cx="168417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Sequencing</a:t>
              </a:r>
            </a:p>
            <a:p>
              <a:r>
                <a:rPr lang="en-US" sz="1400" dirty="0"/>
                <a:t>R1: Barcodes + UMIs</a:t>
              </a:r>
            </a:p>
            <a:p>
              <a:r>
                <a:rPr lang="en-US" sz="1400" dirty="0"/>
                <a:t>R2: cDNA (3’ end)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ECA35ED-26E7-1046-A258-2CEFA698273E}"/>
              </a:ext>
            </a:extLst>
          </p:cNvPr>
          <p:cNvSpPr txBox="1"/>
          <p:nvPr/>
        </p:nvSpPr>
        <p:spPr>
          <a:xfrm>
            <a:off x="2235237" y="78980"/>
            <a:ext cx="543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en-US" dirty="0"/>
              <a:t>10x Chromium</a:t>
            </a:r>
          </a:p>
          <a:p>
            <a:pPr algn="ctr"/>
            <a:r>
              <a:rPr lang="en-US" sz="1800" dirty="0"/>
              <a:t>Gel beads + RT in droplets + template-switch approach </a:t>
            </a:r>
          </a:p>
        </p:txBody>
      </p:sp>
    </p:spTree>
    <p:extLst>
      <p:ext uri="{BB962C8B-B14F-4D97-AF65-F5344CB8AC3E}">
        <p14:creationId xmlns:p14="http://schemas.microsoft.com/office/powerpoint/2010/main" val="39387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69D360-8F83-F644-9CFF-21A1F6E66DB8}"/>
              </a:ext>
            </a:extLst>
          </p:cNvPr>
          <p:cNvSpPr txBox="1"/>
          <p:nvPr/>
        </p:nvSpPr>
        <p:spPr>
          <a:xfrm>
            <a:off x="581582" y="1600544"/>
            <a:ext cx="9089411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Pros</a:t>
            </a:r>
            <a:r>
              <a:rPr lang="en-US" dirty="0"/>
              <a:t>: Ready-to-use box + kits.</a:t>
            </a:r>
          </a:p>
          <a:p>
            <a:r>
              <a:rPr lang="en-US" dirty="0"/>
              <a:t>          Instrument “cheap”. </a:t>
            </a:r>
          </a:p>
          <a:p>
            <a:r>
              <a:rPr lang="en-US" b="1" dirty="0"/>
              <a:t>          High quality data (although lower quality than SmartSeq2).</a:t>
            </a:r>
          </a:p>
          <a:p>
            <a:r>
              <a:rPr lang="en-US" b="1" dirty="0"/>
              <a:t>          Good cell capture rate (~50%)</a:t>
            </a:r>
          </a:p>
          <a:p>
            <a:r>
              <a:rPr lang="en-US" dirty="0"/>
              <a:t>          </a:t>
            </a:r>
            <a:r>
              <a:rPr lang="en-US" b="1" dirty="0"/>
              <a:t>Reproducibility</a:t>
            </a:r>
            <a:r>
              <a:rPr lang="en-US" dirty="0"/>
              <a:t> across labs / projects +++ (unlike Drop-seq / </a:t>
            </a:r>
            <a:r>
              <a:rPr lang="en-US" dirty="0" err="1"/>
              <a:t>InDrop</a:t>
            </a:r>
            <a:r>
              <a:rPr lang="en-US" dirty="0"/>
              <a:t>).</a:t>
            </a:r>
          </a:p>
          <a:p>
            <a:r>
              <a:rPr lang="en-US" dirty="0"/>
              <a:t>          Very High Throughput. If money is not an issue: 150K+ cells in 2 days (without sequencing)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Cons</a:t>
            </a:r>
            <a:r>
              <a:rPr lang="en-US" dirty="0"/>
              <a:t>: Not so convenient / cost effective for low cells numbers.</a:t>
            </a:r>
          </a:p>
          <a:p>
            <a:r>
              <a:rPr lang="en-US" dirty="0"/>
              <a:t>           Cells have to be used fresh (although cell fixation is possible – cell type…).</a:t>
            </a:r>
          </a:p>
          <a:p>
            <a:r>
              <a:rPr lang="en-US" sz="400" dirty="0"/>
              <a:t>           </a:t>
            </a:r>
          </a:p>
          <a:p>
            <a:r>
              <a:rPr lang="en-US" dirty="0"/>
              <a:t>           Price per cell is low but experiments are very expensive…</a:t>
            </a:r>
          </a:p>
          <a:p>
            <a:endParaRPr lang="en-US" sz="400" dirty="0"/>
          </a:p>
          <a:p>
            <a:r>
              <a:rPr lang="en-US" dirty="0"/>
              <a:t>           </a:t>
            </a:r>
            <a:r>
              <a:rPr lang="en-US" b="1" dirty="0"/>
              <a:t>Cell counting needs to be accurate and reproducible </a:t>
            </a:r>
            <a:r>
              <a:rPr lang="en-US" dirty="0"/>
              <a:t>(new cell types can be challenging).</a:t>
            </a:r>
          </a:p>
          <a:p>
            <a:r>
              <a:rPr lang="en-US" dirty="0"/>
              <a:t>           Doublets can be an issue.</a:t>
            </a:r>
          </a:p>
          <a:p>
            <a:r>
              <a:rPr lang="en-US" dirty="0"/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3E4CF-B4EE-6C4E-9E00-57067BA9B14D}"/>
              </a:ext>
            </a:extLst>
          </p:cNvPr>
          <p:cNvSpPr txBox="1"/>
          <p:nvPr/>
        </p:nvSpPr>
        <p:spPr>
          <a:xfrm>
            <a:off x="2368550" y="5191994"/>
            <a:ext cx="5397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SmartSeq2: ~6-7CHF per cell with sequencing.</a:t>
            </a:r>
          </a:p>
          <a:p>
            <a:r>
              <a:rPr lang="en-US" dirty="0"/>
              <a:t>Cost 10x genomics: ~0.5-2CHF per cell with sequencing.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C5DB12-3BFB-474F-B11B-0DB84F3C7189}"/>
              </a:ext>
            </a:extLst>
          </p:cNvPr>
          <p:cNvSpPr txBox="1"/>
          <p:nvPr/>
        </p:nvSpPr>
        <p:spPr>
          <a:xfrm>
            <a:off x="1302384" y="6060464"/>
            <a:ext cx="744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Plate / 10x cut-off is ~300cells with SmartSeq2 / ~600-800cells with SCRB-seq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B5523-2460-AA46-9764-5CFE81D7836D}"/>
              </a:ext>
            </a:extLst>
          </p:cNvPr>
          <p:cNvSpPr txBox="1"/>
          <p:nvPr/>
        </p:nvSpPr>
        <p:spPr>
          <a:xfrm>
            <a:off x="2235237" y="78980"/>
            <a:ext cx="543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en-US" dirty="0"/>
              <a:t>10x Chromium</a:t>
            </a:r>
          </a:p>
          <a:p>
            <a:pPr algn="ctr"/>
            <a:r>
              <a:rPr lang="en-US" sz="1800" dirty="0"/>
              <a:t>Gel beads + RT in droplets + template-switch approach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19BC4-5BB8-3645-9289-A0F3B2D99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5" y="202795"/>
            <a:ext cx="1414895" cy="10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66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0CBBDE-6F2E-074F-8231-E1E9A90B4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05"/>
          <a:stretch/>
        </p:blipFill>
        <p:spPr>
          <a:xfrm>
            <a:off x="102157" y="2348286"/>
            <a:ext cx="2044144" cy="3092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FC689B-3FDE-D14C-93E2-8404B1550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68"/>
          <a:stretch/>
        </p:blipFill>
        <p:spPr>
          <a:xfrm>
            <a:off x="7569756" y="2348286"/>
            <a:ext cx="2171144" cy="3092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21F7DB-80C9-844E-AD4A-99515626E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151"/>
          <a:stretch/>
        </p:blipFill>
        <p:spPr>
          <a:xfrm>
            <a:off x="2619773" y="2341936"/>
            <a:ext cx="2009651" cy="3092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A1517F-2AE2-E441-ACF9-17B6B8ADB8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1"/>
          <a:stretch/>
        </p:blipFill>
        <p:spPr>
          <a:xfrm>
            <a:off x="5102896" y="2348286"/>
            <a:ext cx="1993388" cy="3092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EB25FC-0EA3-0C4F-939E-B55223076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55" t="10923" r="-237" b="79016"/>
          <a:stretch/>
        </p:blipFill>
        <p:spPr>
          <a:xfrm>
            <a:off x="1726927" y="2698750"/>
            <a:ext cx="641350" cy="3111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3298D0-EEA6-7140-9167-53C9EFD26817}"/>
              </a:ext>
            </a:extLst>
          </p:cNvPr>
          <p:cNvSpPr/>
          <p:nvPr/>
        </p:nvSpPr>
        <p:spPr>
          <a:xfrm>
            <a:off x="4508500" y="2647950"/>
            <a:ext cx="3429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DE4613-2767-5445-9606-806E76751B50}"/>
              </a:ext>
            </a:extLst>
          </p:cNvPr>
          <p:cNvSpPr/>
          <p:nvPr/>
        </p:nvSpPr>
        <p:spPr>
          <a:xfrm>
            <a:off x="9505950" y="2584450"/>
            <a:ext cx="3429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E9A034-AF40-DF44-B418-C373E34B6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55" t="10923" r="-237" b="79016"/>
          <a:stretch/>
        </p:blipFill>
        <p:spPr>
          <a:xfrm>
            <a:off x="4149849" y="2641600"/>
            <a:ext cx="641350" cy="311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2B4191-5543-054B-B193-808910231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55" t="10923" r="-237" b="79016"/>
          <a:stretch/>
        </p:blipFill>
        <p:spPr>
          <a:xfrm>
            <a:off x="6679926" y="2641600"/>
            <a:ext cx="641350" cy="311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A3AD01-5FC0-FF45-8156-09830C73D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55" t="10923" r="-237" b="79016"/>
          <a:stretch/>
        </p:blipFill>
        <p:spPr>
          <a:xfrm>
            <a:off x="9153525" y="2641600"/>
            <a:ext cx="641350" cy="311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2430A0-4299-F847-A7B0-7EA6BBC7E2A8}"/>
              </a:ext>
            </a:extLst>
          </p:cNvPr>
          <p:cNvSpPr txBox="1"/>
          <p:nvPr/>
        </p:nvSpPr>
        <p:spPr>
          <a:xfrm>
            <a:off x="3293522" y="1111250"/>
            <a:ext cx="361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CellRanger</a:t>
            </a:r>
            <a:r>
              <a:rPr lang="en-US" b="1" dirty="0"/>
              <a:t> </a:t>
            </a:r>
            <a:r>
              <a:rPr lang="en-US" b="1" dirty="0" err="1"/>
              <a:t>QCplots</a:t>
            </a:r>
            <a:r>
              <a:rPr lang="en-US" b="1" dirty="0"/>
              <a:t> Troubleshooting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08890F-0CAA-5840-BA71-5EC07FD8365C}"/>
              </a:ext>
            </a:extLst>
          </p:cNvPr>
          <p:cNvSpPr txBox="1"/>
          <p:nvPr/>
        </p:nvSpPr>
        <p:spPr>
          <a:xfrm>
            <a:off x="567711" y="1885950"/>
            <a:ext cx="148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Profile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2CD1D8-F5E8-E642-9EE2-BDE464D433CD}"/>
              </a:ext>
            </a:extLst>
          </p:cNvPr>
          <p:cNvSpPr txBox="1"/>
          <p:nvPr/>
        </p:nvSpPr>
        <p:spPr>
          <a:xfrm>
            <a:off x="2683896" y="1879600"/>
            <a:ext cx="2232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Lysis / Wetting Failure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377562-DBEA-C149-A978-04151011FB8D}"/>
              </a:ext>
            </a:extLst>
          </p:cNvPr>
          <p:cNvSpPr/>
          <p:nvPr/>
        </p:nvSpPr>
        <p:spPr>
          <a:xfrm>
            <a:off x="5389518" y="1741100"/>
            <a:ext cx="1851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Ambient RNA +++</a:t>
            </a:r>
          </a:p>
          <a:p>
            <a:pPr algn="ctr"/>
            <a:r>
              <a:rPr lang="en-US" dirty="0"/>
              <a:t>-&gt; cell death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C114AA-0E28-0C42-9808-C65D35F4D171}"/>
              </a:ext>
            </a:extLst>
          </p:cNvPr>
          <p:cNvSpPr/>
          <p:nvPr/>
        </p:nvSpPr>
        <p:spPr>
          <a:xfrm>
            <a:off x="8314529" y="1879600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Clogs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77BF43-3CCE-DD4C-AEAD-F97858F451EC}"/>
              </a:ext>
            </a:extLst>
          </p:cNvPr>
          <p:cNvSpPr txBox="1"/>
          <p:nvPr/>
        </p:nvSpPr>
        <p:spPr>
          <a:xfrm>
            <a:off x="2235237" y="78980"/>
            <a:ext cx="543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en-US" dirty="0"/>
              <a:t>10x Chromium</a:t>
            </a:r>
          </a:p>
          <a:p>
            <a:pPr algn="ctr"/>
            <a:r>
              <a:rPr lang="en-US" sz="1800" dirty="0"/>
              <a:t>Gel beads + RT in droplets + template-switch approach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1DCBE4-D255-F54F-9780-A6BAC84A3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05" y="202795"/>
            <a:ext cx="1414895" cy="10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54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/>
          <p:cNvCxnSpPr/>
          <p:nvPr/>
        </p:nvCxnSpPr>
        <p:spPr>
          <a:xfrm flipH="1">
            <a:off x="5538732" y="1309421"/>
            <a:ext cx="16122" cy="537947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952" y="778052"/>
            <a:ext cx="3840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Template-Switch Based</a:t>
            </a:r>
          </a:p>
          <a:p>
            <a:pPr algn="ctr"/>
            <a:r>
              <a:rPr lang="en-US" i="1" dirty="0"/>
              <a:t>PCR amplification of “full length” cDNA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9085" y="1620866"/>
            <a:ext cx="93961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STRT-seq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6581" y="1620866"/>
            <a:ext cx="100540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SmartSeq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64483" y="2361705"/>
            <a:ext cx="110959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SmartSeq2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8943" y="2361705"/>
            <a:ext cx="97975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SCRB-seq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38547" y="3097196"/>
            <a:ext cx="97174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 err="1">
                <a:effectLst/>
              </a:rPr>
              <a:t>sNuc</a:t>
            </a:r>
            <a:r>
              <a:rPr lang="en-US" sz="1600" b="1" i="1" dirty="0">
                <a:effectLst/>
              </a:rPr>
              <a:t>-Seq</a:t>
            </a:r>
          </a:p>
          <a:p>
            <a:r>
              <a:rPr lang="en-US" sz="1600" b="1" i="1" dirty="0">
                <a:effectLst/>
              </a:rPr>
              <a:t> </a:t>
            </a:r>
            <a:r>
              <a:rPr lang="en-US" sz="1600" b="1" i="1" dirty="0" err="1">
                <a:effectLst/>
              </a:rPr>
              <a:t>Div</a:t>
            </a:r>
            <a:r>
              <a:rPr lang="en-US" sz="1600" b="1" i="1" dirty="0">
                <a:effectLst/>
              </a:rPr>
              <a:t>-Seq </a:t>
            </a:r>
            <a:endParaRPr lang="en-US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9358" y="2361705"/>
            <a:ext cx="397866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5366" y="3274500"/>
            <a:ext cx="98052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Drop-Seq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2927" y="725441"/>
            <a:ext cx="286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T7-based</a:t>
            </a:r>
          </a:p>
          <a:p>
            <a:pPr algn="ctr"/>
            <a:r>
              <a:rPr lang="en-US" i="1" dirty="0"/>
              <a:t>Linear amplification of cDNA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9117" y="1535355"/>
            <a:ext cx="94128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CEL-seq</a:t>
            </a:r>
          </a:p>
          <a:p>
            <a:r>
              <a:rPr lang="en-US" sz="1600" b="1" dirty="0"/>
              <a:t>CEL-seq2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3660" y="1616032"/>
            <a:ext cx="105740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MARS-seq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67536" y="2662989"/>
            <a:ext cx="77213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InDrop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874122" y="1623699"/>
            <a:ext cx="397866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4866" y="3894822"/>
            <a:ext cx="1583332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/>
              <a:t>10x chromium 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635223" y="5179279"/>
            <a:ext cx="240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Combinatorial indexing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86017" y="5677250"/>
            <a:ext cx="119532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/>
              <a:t>sci</a:t>
            </a:r>
            <a:r>
              <a:rPr lang="en-US" sz="1600" b="1" dirty="0"/>
              <a:t>-RNA-seq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97586" y="6105080"/>
            <a:ext cx="97218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/>
              <a:t>SPLiT</a:t>
            </a:r>
            <a:r>
              <a:rPr lang="en-US" sz="1600" b="1" dirty="0"/>
              <a:t>-seq</a:t>
            </a:r>
          </a:p>
        </p:txBody>
      </p:sp>
      <p:cxnSp>
        <p:nvCxnSpPr>
          <p:cNvPr id="29" name="Straight Connector 28"/>
          <p:cNvCxnSpPr>
            <a:stCxn id="8" idx="3"/>
            <a:endCxn id="9" idx="1"/>
          </p:cNvCxnSpPr>
          <p:nvPr/>
        </p:nvCxnSpPr>
        <p:spPr>
          <a:xfrm>
            <a:off x="1488701" y="1790143"/>
            <a:ext cx="427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1" idx="1"/>
          </p:cNvCxnSpPr>
          <p:nvPr/>
        </p:nvCxnSpPr>
        <p:spPr>
          <a:xfrm>
            <a:off x="2966727" y="2530982"/>
            <a:ext cx="81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0" idx="0"/>
            <a:endCxn id="9" idx="2"/>
          </p:cNvCxnSpPr>
          <p:nvPr/>
        </p:nvCxnSpPr>
        <p:spPr>
          <a:xfrm flipV="1">
            <a:off x="2419283" y="1959420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3" idx="0"/>
            <a:endCxn id="8" idx="2"/>
          </p:cNvCxnSpPr>
          <p:nvPr/>
        </p:nvCxnSpPr>
        <p:spPr>
          <a:xfrm flipV="1">
            <a:off x="498291" y="1959420"/>
            <a:ext cx="520602" cy="40228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3" idx="3"/>
            <a:endCxn id="10" idx="1"/>
          </p:cNvCxnSpPr>
          <p:nvPr/>
        </p:nvCxnSpPr>
        <p:spPr>
          <a:xfrm>
            <a:off x="697224" y="2530982"/>
            <a:ext cx="116725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4" idx="0"/>
          </p:cNvCxnSpPr>
          <p:nvPr/>
        </p:nvCxnSpPr>
        <p:spPr>
          <a:xfrm flipV="1">
            <a:off x="3695629" y="2529642"/>
            <a:ext cx="12100" cy="7448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423128" y="2705547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635099" y="4325549"/>
            <a:ext cx="109113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i="1"/>
              <a:t>DroNc</a:t>
            </a:r>
            <a:r>
              <a:rPr lang="en-US" sz="1600" b="1" i="1" dirty="0"/>
              <a:t>-Seq</a:t>
            </a:r>
          </a:p>
        </p:txBody>
      </p:sp>
      <p:cxnSp>
        <p:nvCxnSpPr>
          <p:cNvPr id="47" name="Straight Connector 46"/>
          <p:cNvCxnSpPr>
            <a:endCxn id="12" idx="2"/>
          </p:cNvCxnSpPr>
          <p:nvPr/>
        </p:nvCxnSpPr>
        <p:spPr>
          <a:xfrm flipV="1">
            <a:off x="2419282" y="3681971"/>
            <a:ext cx="5136" cy="2271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14" idx="2"/>
          </p:cNvCxnSpPr>
          <p:nvPr/>
        </p:nvCxnSpPr>
        <p:spPr>
          <a:xfrm flipV="1">
            <a:off x="3692624" y="3613054"/>
            <a:ext cx="3005" cy="29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419282" y="3909078"/>
            <a:ext cx="14737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180666" y="3909078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060569" y="2711014"/>
            <a:ext cx="1067408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MATQ-seq</a:t>
            </a:r>
            <a:endParaRPr lang="en-US" sz="16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7269919" y="5157352"/>
            <a:ext cx="118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/>
                </a:solidFill>
              </a:rPr>
              <a:t>Nanowells</a:t>
            </a:r>
            <a:endParaRPr lang="en-US" b="1" dirty="0">
              <a:solidFill>
                <a:schemeClr val="accent5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6861065" y="1761266"/>
            <a:ext cx="427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20" idx="1"/>
          </p:cNvCxnSpPr>
          <p:nvPr/>
        </p:nvCxnSpPr>
        <p:spPr>
          <a:xfrm>
            <a:off x="8275968" y="1792976"/>
            <a:ext cx="59815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753603" y="2111254"/>
            <a:ext cx="3004" cy="5742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4" idx="3"/>
            <a:endCxn id="21" idx="0"/>
          </p:cNvCxnSpPr>
          <p:nvPr/>
        </p:nvCxnSpPr>
        <p:spPr>
          <a:xfrm>
            <a:off x="4185891" y="3443777"/>
            <a:ext cx="1120641" cy="45104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21" idx="0"/>
            <a:endCxn id="19" idx="2"/>
          </p:cNvCxnSpPr>
          <p:nvPr/>
        </p:nvCxnSpPr>
        <p:spPr>
          <a:xfrm flipV="1">
            <a:off x="5306532" y="3001543"/>
            <a:ext cx="2447071" cy="89327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40039" y="5042507"/>
            <a:ext cx="9505210" cy="1755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06134" y="616226"/>
            <a:ext cx="4720178" cy="256899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6135" y="2659621"/>
            <a:ext cx="5432598" cy="40806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39995" y="778052"/>
            <a:ext cx="1863055" cy="235899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12678" y="670016"/>
            <a:ext cx="2624514" cy="18956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7B119CD-F39D-CA44-9589-A91C9B076EA0}"/>
              </a:ext>
            </a:extLst>
          </p:cNvPr>
          <p:cNvSpPr/>
          <p:nvPr/>
        </p:nvSpPr>
        <p:spPr>
          <a:xfrm>
            <a:off x="5538731" y="2608265"/>
            <a:ext cx="4106386" cy="238288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41256E-E428-0E49-B4F7-6DD8FAD32B80}"/>
              </a:ext>
            </a:extLst>
          </p:cNvPr>
          <p:cNvSpPr txBox="1"/>
          <p:nvPr/>
        </p:nvSpPr>
        <p:spPr>
          <a:xfrm>
            <a:off x="7392287" y="5999115"/>
            <a:ext cx="93891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Seq-Well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ECF0F4D-06AB-F540-9FBC-01037F881C2F}"/>
              </a:ext>
            </a:extLst>
          </p:cNvPr>
          <p:cNvSpPr/>
          <p:nvPr/>
        </p:nvSpPr>
        <p:spPr>
          <a:xfrm>
            <a:off x="6074762" y="5993798"/>
            <a:ext cx="115602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STRT-seq-2i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78CB8A4-7493-6F48-AE03-9CE207CEC3BE}"/>
              </a:ext>
            </a:extLst>
          </p:cNvPr>
          <p:cNvSpPr/>
          <p:nvPr/>
        </p:nvSpPr>
        <p:spPr>
          <a:xfrm>
            <a:off x="8402761" y="6007838"/>
            <a:ext cx="139204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Microwell-seq</a:t>
            </a:r>
          </a:p>
        </p:txBody>
      </p:sp>
    </p:spTree>
    <p:extLst>
      <p:ext uri="{BB962C8B-B14F-4D97-AF65-F5344CB8AC3E}">
        <p14:creationId xmlns:p14="http://schemas.microsoft.com/office/powerpoint/2010/main" val="559650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284D6A-C628-8542-9242-57A7FCFDC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737" y="775932"/>
            <a:ext cx="6272863" cy="2525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3881C1-C4C7-7047-87C3-0042B125E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221" y="3275067"/>
            <a:ext cx="3109893" cy="15274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46AFC0-B77F-4F4C-9ED7-0BAB72CDF4A8}"/>
              </a:ext>
            </a:extLst>
          </p:cNvPr>
          <p:cNvSpPr/>
          <p:nvPr/>
        </p:nvSpPr>
        <p:spPr>
          <a:xfrm>
            <a:off x="3341056" y="3226562"/>
            <a:ext cx="344774" cy="266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4929A-52B3-994D-B3C3-E8A0F0E9753B}"/>
              </a:ext>
            </a:extLst>
          </p:cNvPr>
          <p:cNvSpPr txBox="1"/>
          <p:nvPr/>
        </p:nvSpPr>
        <p:spPr>
          <a:xfrm>
            <a:off x="3427519" y="90212"/>
            <a:ext cx="30509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Nanowells</a:t>
            </a:r>
            <a:r>
              <a:rPr lang="en-US" dirty="0"/>
              <a:t>: e.g. Seq-well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4E7209-C773-EB43-A4CC-41B9D4BD6673}"/>
              </a:ext>
            </a:extLst>
          </p:cNvPr>
          <p:cNvSpPr/>
          <p:nvPr/>
        </p:nvSpPr>
        <p:spPr>
          <a:xfrm>
            <a:off x="6673833" y="4422765"/>
            <a:ext cx="32321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latin typeface="MinionPro"/>
              </a:rPr>
              <a:t>Gierahn</a:t>
            </a:r>
            <a:r>
              <a:rPr lang="en-US" sz="1600" dirty="0">
                <a:latin typeface="MinionPro"/>
              </a:rPr>
              <a:t> </a:t>
            </a:r>
            <a:r>
              <a:rPr lang="en-US" sz="1600" i="1" dirty="0">
                <a:latin typeface="MinionPro"/>
              </a:rPr>
              <a:t>et al. </a:t>
            </a:r>
            <a:r>
              <a:rPr lang="en-US" sz="1600" dirty="0">
                <a:latin typeface="MinionPro"/>
              </a:rPr>
              <a:t>Nature Methods 2017 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28D122-5F6D-2641-856F-808B31FDC9C2}"/>
              </a:ext>
            </a:extLst>
          </p:cNvPr>
          <p:cNvSpPr txBox="1"/>
          <p:nvPr/>
        </p:nvSpPr>
        <p:spPr>
          <a:xfrm>
            <a:off x="2063750" y="5669093"/>
            <a:ext cx="6783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 </a:t>
            </a:r>
            <a:r>
              <a:rPr lang="en-US" i="1" dirty="0"/>
              <a:t>et al</a:t>
            </a:r>
            <a:r>
              <a:rPr lang="en-US" dirty="0"/>
              <a:t>. Cell 2018. “Mapping the Mouse Cell Atlas by </a:t>
            </a:r>
            <a:r>
              <a:rPr lang="en-US" b="1" u="sng" dirty="0"/>
              <a:t>Microwell-Seq</a:t>
            </a:r>
            <a:r>
              <a:rPr lang="en-US" dirty="0"/>
              <a:t>”</a:t>
            </a:r>
          </a:p>
          <a:p>
            <a:r>
              <a:rPr lang="en-US" dirty="0"/>
              <a:t>	-&gt; 400K cells from 51 mouse tissues…</a:t>
            </a:r>
          </a:p>
        </p:txBody>
      </p:sp>
    </p:spTree>
    <p:extLst>
      <p:ext uri="{BB962C8B-B14F-4D97-AF65-F5344CB8AC3E}">
        <p14:creationId xmlns:p14="http://schemas.microsoft.com/office/powerpoint/2010/main" val="2827579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22266" y="42874"/>
            <a:ext cx="9002038" cy="67515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4781" y="1302800"/>
            <a:ext cx="7596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 charset="0"/>
              </a:rPr>
              <a:t>Technical overview of single-cell transcriptomics methods.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964AF-20A4-7547-8E31-FA0E368AD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88" y="2150194"/>
            <a:ext cx="9023515" cy="25433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4DD439-1E58-F245-A4AB-B662CF86848B}"/>
              </a:ext>
            </a:extLst>
          </p:cNvPr>
          <p:cNvSpPr/>
          <p:nvPr/>
        </p:nvSpPr>
        <p:spPr>
          <a:xfrm>
            <a:off x="298616" y="2032000"/>
            <a:ext cx="336550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6DB9D-B70D-9945-AC75-EFC499F2BF4C}"/>
              </a:ext>
            </a:extLst>
          </p:cNvPr>
          <p:cNvSpPr txBox="1"/>
          <p:nvPr/>
        </p:nvSpPr>
        <p:spPr>
          <a:xfrm>
            <a:off x="666750" y="4918859"/>
            <a:ext cx="2737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Svensson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Nat Protocols,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3CFDD1-D727-DE4D-AAFA-459FCC63359D}"/>
              </a:ext>
            </a:extLst>
          </p:cNvPr>
          <p:cNvSpPr txBox="1"/>
          <p:nvPr/>
        </p:nvSpPr>
        <p:spPr>
          <a:xfrm>
            <a:off x="2669043" y="5347787"/>
            <a:ext cx="4567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Sébastien Smallwood – FMI</a:t>
            </a:r>
          </a:p>
          <a:p>
            <a:pPr algn="ctr"/>
            <a:r>
              <a:rPr lang="en-US" dirty="0" err="1"/>
              <a:t>sebastien.smallwood@fmi.ch</a:t>
            </a:r>
            <a:endParaRPr lang="en-US" dirty="0"/>
          </a:p>
          <a:p>
            <a:r>
              <a:rPr lang="en-US" dirty="0"/>
              <a:t>SIB - Single-cell RNA-Seq Analysis (</a:t>
            </a:r>
            <a:r>
              <a:rPr lang="en-US" dirty="0" err="1"/>
              <a:t>Leysin</a:t>
            </a:r>
            <a:r>
              <a:rPr lang="en-US" dirty="0"/>
              <a:t> 2019)</a:t>
            </a:r>
          </a:p>
        </p:txBody>
      </p:sp>
    </p:spTree>
    <p:extLst>
      <p:ext uri="{BB962C8B-B14F-4D97-AF65-F5344CB8AC3E}">
        <p14:creationId xmlns:p14="http://schemas.microsoft.com/office/powerpoint/2010/main" val="1648082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/>
          <p:cNvCxnSpPr/>
          <p:nvPr/>
        </p:nvCxnSpPr>
        <p:spPr>
          <a:xfrm flipH="1">
            <a:off x="5538732" y="1309421"/>
            <a:ext cx="16122" cy="537947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952" y="778052"/>
            <a:ext cx="3840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Template-Switch Based</a:t>
            </a:r>
          </a:p>
          <a:p>
            <a:pPr algn="ctr"/>
            <a:r>
              <a:rPr lang="en-US" i="1" dirty="0"/>
              <a:t>PCR amplification of “full length” cDNA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9085" y="1620866"/>
            <a:ext cx="93961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STRT-seq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6581" y="1620866"/>
            <a:ext cx="100540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SmartSeq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64483" y="2361705"/>
            <a:ext cx="110959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SmartSeq2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8943" y="2361705"/>
            <a:ext cx="97975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SCRB-seq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38547" y="3097196"/>
            <a:ext cx="97174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 err="1">
                <a:effectLst/>
              </a:rPr>
              <a:t>sNuc</a:t>
            </a:r>
            <a:r>
              <a:rPr lang="en-US" sz="1600" b="1" i="1" dirty="0">
                <a:effectLst/>
              </a:rPr>
              <a:t>-Seq</a:t>
            </a:r>
          </a:p>
          <a:p>
            <a:r>
              <a:rPr lang="en-US" sz="1600" b="1" i="1" dirty="0">
                <a:effectLst/>
              </a:rPr>
              <a:t> </a:t>
            </a:r>
            <a:r>
              <a:rPr lang="en-US" sz="1600" b="1" i="1" dirty="0" err="1">
                <a:effectLst/>
              </a:rPr>
              <a:t>Div</a:t>
            </a:r>
            <a:r>
              <a:rPr lang="en-US" sz="1600" b="1" i="1" dirty="0">
                <a:effectLst/>
              </a:rPr>
              <a:t>-Seq </a:t>
            </a:r>
            <a:endParaRPr lang="en-US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9358" y="2361705"/>
            <a:ext cx="397866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5366" y="3274500"/>
            <a:ext cx="98052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Drop-Seq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2927" y="725441"/>
            <a:ext cx="286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T7-based</a:t>
            </a:r>
          </a:p>
          <a:p>
            <a:pPr algn="ctr"/>
            <a:r>
              <a:rPr lang="en-US" i="1" dirty="0"/>
              <a:t>Linear amplification of cDNA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9117" y="1535355"/>
            <a:ext cx="94128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CEL-seq</a:t>
            </a:r>
          </a:p>
          <a:p>
            <a:r>
              <a:rPr lang="en-US" sz="1600" b="1" dirty="0"/>
              <a:t>CEL-seq2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3660" y="1616032"/>
            <a:ext cx="105740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MARS-seq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67536" y="2662989"/>
            <a:ext cx="77213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InDrop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874122" y="1623699"/>
            <a:ext cx="397866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4866" y="3894822"/>
            <a:ext cx="1583332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/>
              <a:t>10x chromium 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635223" y="5179279"/>
            <a:ext cx="240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Combinatorial indexing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86017" y="5677250"/>
            <a:ext cx="119532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/>
              <a:t>sci</a:t>
            </a:r>
            <a:r>
              <a:rPr lang="en-US" sz="1600" b="1" dirty="0"/>
              <a:t>-RNA-seq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97586" y="6105080"/>
            <a:ext cx="97218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/>
              <a:t>SPLiT</a:t>
            </a:r>
            <a:r>
              <a:rPr lang="en-US" sz="1600" b="1" dirty="0"/>
              <a:t>-seq</a:t>
            </a:r>
          </a:p>
        </p:txBody>
      </p:sp>
      <p:cxnSp>
        <p:nvCxnSpPr>
          <p:cNvPr id="29" name="Straight Connector 28"/>
          <p:cNvCxnSpPr>
            <a:stCxn id="8" idx="3"/>
            <a:endCxn id="9" idx="1"/>
          </p:cNvCxnSpPr>
          <p:nvPr/>
        </p:nvCxnSpPr>
        <p:spPr>
          <a:xfrm>
            <a:off x="1488701" y="1790143"/>
            <a:ext cx="427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1" idx="1"/>
          </p:cNvCxnSpPr>
          <p:nvPr/>
        </p:nvCxnSpPr>
        <p:spPr>
          <a:xfrm>
            <a:off x="2966727" y="2530982"/>
            <a:ext cx="81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0" idx="0"/>
            <a:endCxn id="9" idx="2"/>
          </p:cNvCxnSpPr>
          <p:nvPr/>
        </p:nvCxnSpPr>
        <p:spPr>
          <a:xfrm flipV="1">
            <a:off x="2419283" y="1959420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3" idx="0"/>
            <a:endCxn id="8" idx="2"/>
          </p:cNvCxnSpPr>
          <p:nvPr/>
        </p:nvCxnSpPr>
        <p:spPr>
          <a:xfrm flipV="1">
            <a:off x="498291" y="1959420"/>
            <a:ext cx="520602" cy="40228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3" idx="3"/>
            <a:endCxn id="10" idx="1"/>
          </p:cNvCxnSpPr>
          <p:nvPr/>
        </p:nvCxnSpPr>
        <p:spPr>
          <a:xfrm>
            <a:off x="697224" y="2530982"/>
            <a:ext cx="116725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4" idx="0"/>
          </p:cNvCxnSpPr>
          <p:nvPr/>
        </p:nvCxnSpPr>
        <p:spPr>
          <a:xfrm flipV="1">
            <a:off x="3695629" y="2529642"/>
            <a:ext cx="12100" cy="7448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423128" y="2705547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635099" y="4325549"/>
            <a:ext cx="109113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i="1"/>
              <a:t>DroNc</a:t>
            </a:r>
            <a:r>
              <a:rPr lang="en-US" sz="1600" b="1" i="1" dirty="0"/>
              <a:t>-Seq</a:t>
            </a:r>
          </a:p>
        </p:txBody>
      </p:sp>
      <p:cxnSp>
        <p:nvCxnSpPr>
          <p:cNvPr id="47" name="Straight Connector 46"/>
          <p:cNvCxnSpPr>
            <a:endCxn id="12" idx="2"/>
          </p:cNvCxnSpPr>
          <p:nvPr/>
        </p:nvCxnSpPr>
        <p:spPr>
          <a:xfrm flipV="1">
            <a:off x="2419282" y="3681971"/>
            <a:ext cx="5136" cy="2271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14" idx="2"/>
          </p:cNvCxnSpPr>
          <p:nvPr/>
        </p:nvCxnSpPr>
        <p:spPr>
          <a:xfrm flipV="1">
            <a:off x="3692624" y="3613054"/>
            <a:ext cx="3005" cy="29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419282" y="3909078"/>
            <a:ext cx="14737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180666" y="3909078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060569" y="2711014"/>
            <a:ext cx="1067408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MATQ-seq</a:t>
            </a:r>
            <a:endParaRPr lang="en-US" sz="16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7269919" y="5157352"/>
            <a:ext cx="118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/>
                </a:solidFill>
              </a:rPr>
              <a:t>Nanowells</a:t>
            </a:r>
            <a:endParaRPr lang="en-US" b="1" dirty="0">
              <a:solidFill>
                <a:schemeClr val="accent5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6861065" y="1761266"/>
            <a:ext cx="427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20" idx="1"/>
          </p:cNvCxnSpPr>
          <p:nvPr/>
        </p:nvCxnSpPr>
        <p:spPr>
          <a:xfrm>
            <a:off x="8275968" y="1792976"/>
            <a:ext cx="59815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753603" y="2111254"/>
            <a:ext cx="3004" cy="5742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4" idx="3"/>
            <a:endCxn id="21" idx="0"/>
          </p:cNvCxnSpPr>
          <p:nvPr/>
        </p:nvCxnSpPr>
        <p:spPr>
          <a:xfrm>
            <a:off x="4185891" y="3443777"/>
            <a:ext cx="1120641" cy="45104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21" idx="0"/>
            <a:endCxn id="19" idx="2"/>
          </p:cNvCxnSpPr>
          <p:nvPr/>
        </p:nvCxnSpPr>
        <p:spPr>
          <a:xfrm flipV="1">
            <a:off x="5306532" y="3001543"/>
            <a:ext cx="2447071" cy="89327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40039" y="5042507"/>
            <a:ext cx="9505210" cy="1755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392287" y="5677250"/>
            <a:ext cx="93891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Seq-Well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305727" y="6130818"/>
            <a:ext cx="115602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STRT-seq-2i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538732" y="4991149"/>
            <a:ext cx="4261135" cy="174910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6134" y="616226"/>
            <a:ext cx="4720178" cy="256899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6134" y="2659622"/>
            <a:ext cx="9090875" cy="246608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39995" y="778052"/>
            <a:ext cx="1863055" cy="235899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12678" y="670016"/>
            <a:ext cx="2624514" cy="18956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8291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0920" y="88103"/>
            <a:ext cx="44241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Combinatorial Indexing Approaches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F2E977-D8B0-6F4F-8EBB-71B2B7EECDC0}"/>
              </a:ext>
            </a:extLst>
          </p:cNvPr>
          <p:cNvSpPr txBox="1"/>
          <p:nvPr/>
        </p:nvSpPr>
        <p:spPr>
          <a:xfrm>
            <a:off x="876142" y="1968831"/>
            <a:ext cx="1112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isolated cells</a:t>
            </a:r>
          </a:p>
          <a:p>
            <a:pPr algn="ctr"/>
            <a:r>
              <a:rPr lang="en-US" sz="1400" i="1" dirty="0"/>
              <a:t>/ nuclei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AE46E3-8BF3-3B4A-A0F5-5797612B11FC}"/>
              </a:ext>
            </a:extLst>
          </p:cNvPr>
          <p:cNvGrpSpPr/>
          <p:nvPr/>
        </p:nvGrpSpPr>
        <p:grpSpPr>
          <a:xfrm>
            <a:off x="1987684" y="1338910"/>
            <a:ext cx="6253774" cy="3023540"/>
            <a:chOff x="1875193" y="1738960"/>
            <a:chExt cx="6253774" cy="302354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18D2DC-F2EC-A141-A3D6-AF04453DBCF0}"/>
                </a:ext>
              </a:extLst>
            </p:cNvPr>
            <p:cNvGrpSpPr/>
            <p:nvPr/>
          </p:nvGrpSpPr>
          <p:grpSpPr>
            <a:xfrm>
              <a:off x="1875193" y="1738960"/>
              <a:ext cx="6253774" cy="3023540"/>
              <a:chOff x="2236177" y="1142060"/>
              <a:chExt cx="5943600" cy="291873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9CA4550-3129-8B4C-8CB1-A30277882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6177" y="1142060"/>
                <a:ext cx="5943600" cy="2918732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861FB65-F96F-5047-8CBE-DA68115E951E}"/>
                  </a:ext>
                </a:extLst>
              </p:cNvPr>
              <p:cNvSpPr/>
              <p:nvPr/>
            </p:nvSpPr>
            <p:spPr>
              <a:xfrm>
                <a:off x="2603500" y="3740150"/>
                <a:ext cx="1098550" cy="1714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DB86EE-12F4-CF4C-B69A-BB130DB1CDDF}"/>
                  </a:ext>
                </a:extLst>
              </p:cNvPr>
              <p:cNvSpPr/>
              <p:nvPr/>
            </p:nvSpPr>
            <p:spPr>
              <a:xfrm>
                <a:off x="4502150" y="3740150"/>
                <a:ext cx="1098550" cy="1714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4D96FD-242C-7442-A8BB-5FBB26539834}"/>
                  </a:ext>
                </a:extLst>
              </p:cNvPr>
              <p:cNvSpPr/>
              <p:nvPr/>
            </p:nvSpPr>
            <p:spPr>
              <a:xfrm>
                <a:off x="2368550" y="1270000"/>
                <a:ext cx="1536700" cy="215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3D8D6E-B57C-4441-AB0F-C73E694143CA}"/>
                  </a:ext>
                </a:extLst>
              </p:cNvPr>
              <p:cNvSpPr/>
              <p:nvPr/>
            </p:nvSpPr>
            <p:spPr>
              <a:xfrm>
                <a:off x="6070600" y="2774950"/>
                <a:ext cx="717550" cy="654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49533DB-270A-CD47-A2E1-9A9CB01AB7DF}"/>
                </a:ext>
              </a:extLst>
            </p:cNvPr>
            <p:cNvSpPr/>
            <p:nvPr/>
          </p:nvSpPr>
          <p:spPr>
            <a:xfrm>
              <a:off x="2978150" y="2068983"/>
              <a:ext cx="596069" cy="4067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4514F76-68BE-2A4F-8566-8E588FBCE8ED}"/>
                </a:ext>
              </a:extLst>
            </p:cNvPr>
            <p:cNvSpPr/>
            <p:nvPr/>
          </p:nvSpPr>
          <p:spPr>
            <a:xfrm>
              <a:off x="2382081" y="4238535"/>
              <a:ext cx="964369" cy="2890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EC98309-DA5C-4144-BAC5-B9B5EDEC5426}"/>
                </a:ext>
              </a:extLst>
            </p:cNvPr>
            <p:cNvSpPr/>
            <p:nvPr/>
          </p:nvSpPr>
          <p:spPr>
            <a:xfrm>
              <a:off x="4259419" y="4251702"/>
              <a:ext cx="1074581" cy="2890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0EDE320-C115-5F47-B3CD-690181CB3108}"/>
              </a:ext>
            </a:extLst>
          </p:cNvPr>
          <p:cNvSpPr txBox="1"/>
          <p:nvPr/>
        </p:nvSpPr>
        <p:spPr>
          <a:xfrm>
            <a:off x="1614032" y="2696618"/>
            <a:ext cx="760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en-US" dirty="0"/>
              <a:t>1000s </a:t>
            </a:r>
          </a:p>
          <a:p>
            <a:r>
              <a:rPr lang="en-US" dirty="0"/>
              <a:t>per well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B396E0-ABF4-9047-9139-B1B30C4B1D3F}"/>
              </a:ext>
            </a:extLst>
          </p:cNvPr>
          <p:cNvSpPr txBox="1"/>
          <p:nvPr/>
        </p:nvSpPr>
        <p:spPr>
          <a:xfrm>
            <a:off x="5066419" y="2256580"/>
            <a:ext cx="760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en-US" dirty="0"/>
              <a:t>10s </a:t>
            </a:r>
          </a:p>
          <a:p>
            <a:r>
              <a:rPr lang="en-US" dirty="0"/>
              <a:t>per well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448EBA-FAC5-694B-B26C-DE068F1D3013}"/>
              </a:ext>
            </a:extLst>
          </p:cNvPr>
          <p:cNvSpPr txBox="1"/>
          <p:nvPr/>
        </p:nvSpPr>
        <p:spPr>
          <a:xfrm>
            <a:off x="2539977" y="3865891"/>
            <a:ext cx="1101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en-US" dirty="0"/>
              <a:t>first barcode</a:t>
            </a:r>
          </a:p>
          <a:p>
            <a:r>
              <a:rPr lang="en-US" dirty="0"/>
              <a:t>(in-situ)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09009C-51BB-A943-816B-7FC3B68B12A7}"/>
              </a:ext>
            </a:extLst>
          </p:cNvPr>
          <p:cNvSpPr txBox="1"/>
          <p:nvPr/>
        </p:nvSpPr>
        <p:spPr>
          <a:xfrm>
            <a:off x="4460421" y="3879230"/>
            <a:ext cx="1321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en-US" dirty="0"/>
              <a:t>second barcode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A83BF4-1D45-584B-B8A0-B73388EAAD6C}"/>
              </a:ext>
            </a:extLst>
          </p:cNvPr>
          <p:cNvSpPr txBox="1"/>
          <p:nvPr/>
        </p:nvSpPr>
        <p:spPr>
          <a:xfrm>
            <a:off x="6695076" y="4389111"/>
            <a:ext cx="2071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en-US" dirty="0"/>
              <a:t>barcodes combination</a:t>
            </a:r>
          </a:p>
          <a:p>
            <a:r>
              <a:rPr lang="en-US" dirty="0"/>
              <a:t>gives single cell resolution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5B483C-907D-264A-B519-F77AD1FB88EC}"/>
              </a:ext>
            </a:extLst>
          </p:cNvPr>
          <p:cNvSpPr txBox="1"/>
          <p:nvPr/>
        </p:nvSpPr>
        <p:spPr>
          <a:xfrm>
            <a:off x="703442" y="856937"/>
            <a:ext cx="2541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Shendure</a:t>
            </a:r>
            <a:r>
              <a:rPr lang="en-US" sz="1600" i="1" dirty="0"/>
              <a:t> &amp; </a:t>
            </a:r>
            <a:r>
              <a:rPr lang="en-US" sz="1600" i="1" dirty="0" err="1"/>
              <a:t>Trapnell</a:t>
            </a:r>
            <a:r>
              <a:rPr lang="en-US" sz="1600" i="1" dirty="0"/>
              <a:t> labs …..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0B01FD-419F-2944-A7D5-2E59F5A05254}"/>
              </a:ext>
            </a:extLst>
          </p:cNvPr>
          <p:cNvSpPr txBox="1"/>
          <p:nvPr/>
        </p:nvSpPr>
        <p:spPr>
          <a:xfrm>
            <a:off x="679353" y="5132415"/>
            <a:ext cx="77122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Getting large number of cells without single cell </a:t>
            </a:r>
            <a:r>
              <a:rPr lang="en-US" sz="1600" i="1" dirty="0" err="1"/>
              <a:t>compartimentalisation</a:t>
            </a:r>
            <a:r>
              <a:rPr lang="en-US" sz="1600" i="1" dirty="0"/>
              <a:t>, only basic labware</a:t>
            </a:r>
          </a:p>
          <a:p>
            <a:endParaRPr lang="en-US" sz="1600" i="1" dirty="0"/>
          </a:p>
          <a:p>
            <a:r>
              <a:rPr lang="en-US" sz="1600" i="1" dirty="0"/>
              <a:t>General CONS: a lot of cells are needed.</a:t>
            </a:r>
          </a:p>
          <a:p>
            <a:r>
              <a:rPr lang="en-US" sz="1600" i="1" dirty="0"/>
              <a:t>	          doublets = barcodes collision can be an issue (5-10%)</a:t>
            </a:r>
          </a:p>
        </p:txBody>
      </p:sp>
    </p:spTree>
    <p:extLst>
      <p:ext uri="{BB962C8B-B14F-4D97-AF65-F5344CB8AC3E}">
        <p14:creationId xmlns:p14="http://schemas.microsoft.com/office/powerpoint/2010/main" val="1507465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9685" y="40604"/>
            <a:ext cx="7646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en-US" dirty="0" err="1"/>
              <a:t>scRNA</a:t>
            </a:r>
            <a:r>
              <a:rPr lang="en-US" dirty="0"/>
              <a:t>-seq using combinatorial indexing approaches: </a:t>
            </a:r>
          </a:p>
          <a:p>
            <a:pPr algn="ctr"/>
            <a:r>
              <a:rPr lang="en-US" dirty="0"/>
              <a:t>sci-RNA-seq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r="2785"/>
          <a:stretch/>
        </p:blipFill>
        <p:spPr>
          <a:xfrm>
            <a:off x="222250" y="959891"/>
            <a:ext cx="8267700" cy="19523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514" y="963137"/>
            <a:ext cx="310896" cy="35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7288" y="3543077"/>
            <a:ext cx="6247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~4500 genes per mouse cell (3T3) (~similar to 10x)</a:t>
            </a:r>
          </a:p>
          <a:p>
            <a:r>
              <a:rPr lang="en-US" sz="1600" dirty="0"/>
              <a:t>Cao 2017: can process 10,000s per experiments</a:t>
            </a:r>
          </a:p>
          <a:p>
            <a:r>
              <a:rPr lang="en-US" sz="1600" dirty="0"/>
              <a:t>Cao 2019: sci-RNAv3: </a:t>
            </a:r>
            <a:r>
              <a:rPr lang="en-US" sz="1600" u="sng" dirty="0"/>
              <a:t>2M cells in one experiment </a:t>
            </a:r>
            <a:r>
              <a:rPr lang="en-US" sz="1600" dirty="0"/>
              <a:t>(3 rounds of barcoding)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67414" y="804630"/>
            <a:ext cx="1860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dirty="0"/>
              <a:t>Cao </a:t>
            </a:r>
            <a:r>
              <a:rPr lang="en-US" i="1" dirty="0"/>
              <a:t>et al</a:t>
            </a:r>
            <a:r>
              <a:rPr lang="en-US" dirty="0"/>
              <a:t>. Science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A3254-A753-9E4C-AA88-77386113F5F6}"/>
              </a:ext>
            </a:extLst>
          </p:cNvPr>
          <p:cNvSpPr txBox="1"/>
          <p:nvPr/>
        </p:nvSpPr>
        <p:spPr>
          <a:xfrm>
            <a:off x="717288" y="4589435"/>
            <a:ext cx="6219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Pros</a:t>
            </a:r>
            <a:r>
              <a:rPr lang="en-US" sz="1600" dirty="0"/>
              <a:t>: - do not require expensive / complicated microfluidics instruments.</a:t>
            </a:r>
          </a:p>
          <a:p>
            <a:r>
              <a:rPr lang="en-US" sz="1600" dirty="0"/>
              <a:t>          - compatible with cells and nuclei. Need fixation so storage +++</a:t>
            </a:r>
          </a:p>
          <a:p>
            <a:r>
              <a:rPr lang="en-US" sz="1600" dirty="0">
                <a:solidFill>
                  <a:srgbClr val="0070C0"/>
                </a:solidFill>
              </a:rPr>
              <a:t>Cons</a:t>
            </a:r>
            <a:r>
              <a:rPr lang="en-US" sz="1600" dirty="0"/>
              <a:t>: a lot of cells are required.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8"/>
          <a:stretch/>
        </p:blipFill>
        <p:spPr>
          <a:xfrm>
            <a:off x="7514823" y="1987549"/>
            <a:ext cx="2227857" cy="13494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609983-F23A-2649-ADBF-7ADE70D938EE}"/>
              </a:ext>
            </a:extLst>
          </p:cNvPr>
          <p:cNvSpPr txBox="1"/>
          <p:nvPr/>
        </p:nvSpPr>
        <p:spPr>
          <a:xfrm>
            <a:off x="717288" y="6324600"/>
            <a:ext cx="4544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SPLiT</a:t>
            </a:r>
            <a:r>
              <a:rPr lang="en-US" sz="1600" i="1" dirty="0"/>
              <a:t>-seq: Rosenberg et al. Science 2018 (100K cells) </a:t>
            </a:r>
          </a:p>
        </p:txBody>
      </p:sp>
    </p:spTree>
    <p:extLst>
      <p:ext uri="{BB962C8B-B14F-4D97-AF65-F5344CB8AC3E}">
        <p14:creationId xmlns:p14="http://schemas.microsoft.com/office/powerpoint/2010/main" val="3190915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65207D-32D6-184A-8659-131724A35F0F}"/>
              </a:ext>
            </a:extLst>
          </p:cNvPr>
          <p:cNvSpPr txBox="1"/>
          <p:nvPr/>
        </p:nvSpPr>
        <p:spPr>
          <a:xfrm>
            <a:off x="2802529" y="329983"/>
            <a:ext cx="2960298" cy="230832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Calibri" charset="0"/>
              </a:defRPr>
            </a:lvl1pPr>
          </a:lstStyle>
          <a:p>
            <a:pPr algn="l"/>
            <a:r>
              <a:rPr lang="en-US" dirty="0"/>
              <a:t>Not only mRNA.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gDNA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Small RNA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ATAC-seq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BS-seq (DNA methylation)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ChIP-seq</a:t>
            </a:r>
          </a:p>
          <a:p>
            <a:pPr marL="285750" indent="-285750" algn="l">
              <a:buFontTx/>
              <a:buChar char="-"/>
            </a:pPr>
            <a:r>
              <a:rPr lang="en-US" dirty="0" err="1"/>
              <a:t>scHiC</a:t>
            </a:r>
            <a:endParaRPr lang="en-US" dirty="0"/>
          </a:p>
          <a:p>
            <a:pPr marL="285750" indent="-285750" algn="l">
              <a:buFontTx/>
              <a:buChar char="-"/>
            </a:pPr>
            <a:r>
              <a:rPr lang="en-US" dirty="0"/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5A13A-358F-EB4B-9ADF-2F2C8DCE1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151" y="2938324"/>
            <a:ext cx="6184900" cy="3119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CE8F1E-1A8C-E64D-B1C0-EC2CEF633AE2}"/>
              </a:ext>
            </a:extLst>
          </p:cNvPr>
          <p:cNvSpPr txBox="1"/>
          <p:nvPr/>
        </p:nvSpPr>
        <p:spPr>
          <a:xfrm>
            <a:off x="6388100" y="6057900"/>
            <a:ext cx="1760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Kelsey et al. Science 2018</a:t>
            </a:r>
          </a:p>
        </p:txBody>
      </p:sp>
    </p:spTree>
    <p:extLst>
      <p:ext uri="{BB962C8B-B14F-4D97-AF65-F5344CB8AC3E}">
        <p14:creationId xmlns:p14="http://schemas.microsoft.com/office/powerpoint/2010/main" val="2952653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3C9393-08EA-1E44-9EFF-F35CEB90E8C5}"/>
              </a:ext>
            </a:extLst>
          </p:cNvPr>
          <p:cNvSpPr txBox="1"/>
          <p:nvPr/>
        </p:nvSpPr>
        <p:spPr>
          <a:xfrm>
            <a:off x="2094269" y="98056"/>
            <a:ext cx="57174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Single Cell Chromatin Accessibility (</a:t>
            </a:r>
            <a:r>
              <a:rPr lang="en-US" dirty="0" err="1"/>
              <a:t>scATAC</a:t>
            </a:r>
            <a:r>
              <a:rPr lang="en-US" dirty="0"/>
              <a:t>-seq)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02491E5-6ABA-B843-9FE7-54A6650FD9E7}"/>
              </a:ext>
            </a:extLst>
          </p:cNvPr>
          <p:cNvGrpSpPr/>
          <p:nvPr/>
        </p:nvGrpSpPr>
        <p:grpSpPr>
          <a:xfrm>
            <a:off x="666750" y="1568450"/>
            <a:ext cx="4051300" cy="3893812"/>
            <a:chOff x="666750" y="1695450"/>
            <a:chExt cx="4051300" cy="389381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9A2ADC-F589-9A40-99E9-163577F09850}"/>
                </a:ext>
              </a:extLst>
            </p:cNvPr>
            <p:cNvGrpSpPr/>
            <p:nvPr/>
          </p:nvGrpSpPr>
          <p:grpSpPr>
            <a:xfrm>
              <a:off x="666750" y="2000377"/>
              <a:ext cx="4051300" cy="2330323"/>
              <a:chOff x="1028700" y="1041527"/>
              <a:chExt cx="4754760" cy="278117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A9C2D32-5C7E-D241-83CE-B7FB84FA7B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7507" b="51874"/>
              <a:stretch/>
            </p:blipFill>
            <p:spPr>
              <a:xfrm>
                <a:off x="1225550" y="1041527"/>
                <a:ext cx="3874690" cy="26859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E55B956-E2EE-7D49-85B0-32CA4D7B3AE0}"/>
                  </a:ext>
                </a:extLst>
              </p:cNvPr>
              <p:cNvSpPr/>
              <p:nvPr/>
            </p:nvSpPr>
            <p:spPr>
              <a:xfrm>
                <a:off x="1028700" y="1498600"/>
                <a:ext cx="844550" cy="6921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8750AFC-0749-424A-AF0F-3B70C1C85281}"/>
                  </a:ext>
                </a:extLst>
              </p:cNvPr>
              <p:cNvSpPr/>
              <p:nvPr/>
            </p:nvSpPr>
            <p:spPr>
              <a:xfrm>
                <a:off x="3733800" y="1282700"/>
                <a:ext cx="1123950" cy="908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F955282-748D-084A-AAF6-6B083FFD9322}"/>
                  </a:ext>
                </a:extLst>
              </p:cNvPr>
              <p:cNvSpPr/>
              <p:nvPr/>
            </p:nvSpPr>
            <p:spPr>
              <a:xfrm>
                <a:off x="4659510" y="1977898"/>
                <a:ext cx="1123950" cy="18448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20A4B8-E6D2-A14C-B3CA-2CB28CC6E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750" t="75319" r="30212" b="9093"/>
            <a:stretch/>
          </p:blipFill>
          <p:spPr>
            <a:xfrm>
              <a:off x="1719452" y="4914316"/>
              <a:ext cx="1032989" cy="674946"/>
            </a:xfrm>
            <a:prstGeom prst="rect">
              <a:avLst/>
            </a:prstGeom>
          </p:spPr>
        </p:pic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F506A5C9-2FCF-4747-82D3-A4B2767FCAED}"/>
                </a:ext>
              </a:extLst>
            </p:cNvPr>
            <p:cNvSpPr/>
            <p:nvPr/>
          </p:nvSpPr>
          <p:spPr>
            <a:xfrm rot="16200000">
              <a:off x="2175900" y="3160960"/>
              <a:ext cx="190500" cy="2489200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7B1966-5587-6D43-AD42-9B87D1FB5485}"/>
                </a:ext>
              </a:extLst>
            </p:cNvPr>
            <p:cNvSpPr txBox="1"/>
            <p:nvPr/>
          </p:nvSpPr>
          <p:spPr>
            <a:xfrm>
              <a:off x="1651434" y="4602623"/>
              <a:ext cx="11813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Pool and Split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C9CDE73-F8CD-7C44-A29F-56DCE230033D}"/>
                </a:ext>
              </a:extLst>
            </p:cNvPr>
            <p:cNvSpPr/>
            <p:nvPr/>
          </p:nvSpPr>
          <p:spPr>
            <a:xfrm>
              <a:off x="1009650" y="3670767"/>
              <a:ext cx="1009650" cy="4127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DFEBF84-485E-8E46-85AA-3CB544B784A6}"/>
                </a:ext>
              </a:extLst>
            </p:cNvPr>
            <p:cNvSpPr/>
            <p:nvPr/>
          </p:nvSpPr>
          <p:spPr>
            <a:xfrm>
              <a:off x="2411210" y="3670767"/>
              <a:ext cx="1009650" cy="4127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8BE6276-E7FB-1946-96E4-0C4C965F8B1A}"/>
                </a:ext>
              </a:extLst>
            </p:cNvPr>
            <p:cNvSpPr/>
            <p:nvPr/>
          </p:nvSpPr>
          <p:spPr>
            <a:xfrm>
              <a:off x="2934429" y="3924097"/>
              <a:ext cx="614638" cy="13288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2F89C95-D025-D247-BFAE-3A32ECF0EEDB}"/>
                </a:ext>
              </a:extLst>
            </p:cNvPr>
            <p:cNvSpPr/>
            <p:nvPr/>
          </p:nvSpPr>
          <p:spPr>
            <a:xfrm>
              <a:off x="1453676" y="3924782"/>
              <a:ext cx="614638" cy="13288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E02A08-E56B-044A-B78E-8EA1ED57E4F2}"/>
                </a:ext>
              </a:extLst>
            </p:cNvPr>
            <p:cNvSpPr txBox="1"/>
            <p:nvPr/>
          </p:nvSpPr>
          <p:spPr>
            <a:xfrm>
              <a:off x="1428750" y="1695450"/>
              <a:ext cx="1375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sci-ATAC-seq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30AC06F-1331-9645-AD73-982D769CAEDB}"/>
              </a:ext>
            </a:extLst>
          </p:cNvPr>
          <p:cNvSpPr txBox="1"/>
          <p:nvPr/>
        </p:nvSpPr>
        <p:spPr>
          <a:xfrm>
            <a:off x="400042" y="5500488"/>
            <a:ext cx="64641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Cusanovich</a:t>
            </a:r>
            <a:r>
              <a:rPr lang="en-US" sz="1400" dirty="0"/>
              <a:t> et al. Science 2015</a:t>
            </a:r>
          </a:p>
          <a:p>
            <a:r>
              <a:rPr lang="en-US" sz="1400" dirty="0"/>
              <a:t>	coverage of 0.3-3% of DHS sites </a:t>
            </a:r>
          </a:p>
          <a:p>
            <a:r>
              <a:rPr lang="en-US" sz="1400" dirty="0" err="1"/>
              <a:t>Cusanovich</a:t>
            </a:r>
            <a:r>
              <a:rPr lang="en-US" sz="1400" dirty="0"/>
              <a:t> et al. Cell 2018</a:t>
            </a:r>
          </a:p>
          <a:p>
            <a:r>
              <a:rPr lang="en-US" sz="1400" dirty="0"/>
              <a:t>	100K cells profiled, 10-25K unique reads per cell (40% in bulk ATAC peaks)</a:t>
            </a:r>
          </a:p>
          <a:p>
            <a:r>
              <a:rPr lang="en-US" sz="1400" dirty="0"/>
              <a:t>CONS: sparse data + high doublets rate (5-10%)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976D4F-2192-7F42-BA1B-F59B95893CF4}"/>
              </a:ext>
            </a:extLst>
          </p:cNvPr>
          <p:cNvGrpSpPr/>
          <p:nvPr/>
        </p:nvGrpSpPr>
        <p:grpSpPr>
          <a:xfrm>
            <a:off x="4579937" y="2113170"/>
            <a:ext cx="4706213" cy="2952790"/>
            <a:chOff x="4579937" y="2113170"/>
            <a:chExt cx="4706213" cy="295279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9FE172E-106E-944F-A2B1-77F871C89F08}"/>
                </a:ext>
              </a:extLst>
            </p:cNvPr>
            <p:cNvGrpSpPr/>
            <p:nvPr/>
          </p:nvGrpSpPr>
          <p:grpSpPr>
            <a:xfrm>
              <a:off x="4579937" y="2113170"/>
              <a:ext cx="4706213" cy="2632872"/>
              <a:chOff x="4738980" y="1491020"/>
              <a:chExt cx="4706213" cy="263287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BEBF484-330F-7844-951E-BB1AD819E8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20819"/>
              <a:stretch/>
            </p:blipFill>
            <p:spPr>
              <a:xfrm>
                <a:off x="4738980" y="2195625"/>
                <a:ext cx="4706213" cy="192826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CF1E99C-5189-F942-84FD-3DFC8CFB32E7}"/>
                  </a:ext>
                </a:extLst>
              </p:cNvPr>
              <p:cNvSpPr txBox="1"/>
              <p:nvPr/>
            </p:nvSpPr>
            <p:spPr>
              <a:xfrm>
                <a:off x="6592927" y="1491020"/>
                <a:ext cx="16622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10X </a:t>
                </a:r>
                <a:r>
                  <a:rPr lang="en-US" b="1" dirty="0" err="1">
                    <a:solidFill>
                      <a:srgbClr val="0070C0"/>
                    </a:solidFill>
                  </a:rPr>
                  <a:t>scATAC</a:t>
                </a:r>
                <a:r>
                  <a:rPr lang="en-US" b="1" dirty="0">
                    <a:solidFill>
                      <a:srgbClr val="0070C0"/>
                    </a:solidFill>
                  </a:rPr>
                  <a:t>-seq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EF8CAA-980C-294D-AB58-67E0E7ADF904}"/>
                </a:ext>
              </a:extLst>
            </p:cNvPr>
            <p:cNvSpPr txBox="1"/>
            <p:nvPr/>
          </p:nvSpPr>
          <p:spPr>
            <a:xfrm>
              <a:off x="6172200" y="4758183"/>
              <a:ext cx="24970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25-35K unique reads per cell (?)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7CCE226-131A-7D4B-B006-649C64A47DD9}"/>
              </a:ext>
            </a:extLst>
          </p:cNvPr>
          <p:cNvGrpSpPr/>
          <p:nvPr/>
        </p:nvGrpSpPr>
        <p:grpSpPr>
          <a:xfrm>
            <a:off x="3580816" y="723081"/>
            <a:ext cx="2178938" cy="1184788"/>
            <a:chOff x="3580816" y="602431"/>
            <a:chExt cx="2178938" cy="118478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329842-DBCE-9845-9000-6F0D3D22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72"/>
            <a:stretch/>
          </p:blipFill>
          <p:spPr>
            <a:xfrm>
              <a:off x="3580817" y="602431"/>
              <a:ext cx="2178937" cy="1061166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D186299-9E30-FD43-B4A6-127C1B3A112B}"/>
                </a:ext>
              </a:extLst>
            </p:cNvPr>
            <p:cNvSpPr/>
            <p:nvPr/>
          </p:nvSpPr>
          <p:spPr>
            <a:xfrm>
              <a:off x="4718050" y="1479550"/>
              <a:ext cx="1041704" cy="1776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ED4A46E-A73D-634C-8D1C-8A44032EB4AF}"/>
                </a:ext>
              </a:extLst>
            </p:cNvPr>
            <p:cNvSpPr/>
            <p:nvPr/>
          </p:nvSpPr>
          <p:spPr>
            <a:xfrm>
              <a:off x="3580816" y="1644724"/>
              <a:ext cx="1200733" cy="142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FE2CF3D-52B3-1746-BF56-46F7486F644D}"/>
                </a:ext>
              </a:extLst>
            </p:cNvPr>
            <p:cNvSpPr/>
            <p:nvPr/>
          </p:nvSpPr>
          <p:spPr>
            <a:xfrm>
              <a:off x="4781549" y="1454149"/>
              <a:ext cx="495301" cy="151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F5B9957-A5DB-4543-97FA-6FAE314D6F8D}"/>
              </a:ext>
            </a:extLst>
          </p:cNvPr>
          <p:cNvSpPr txBox="1"/>
          <p:nvPr/>
        </p:nvSpPr>
        <p:spPr>
          <a:xfrm>
            <a:off x="5550056" y="1366402"/>
            <a:ext cx="451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Tn5</a:t>
            </a:r>
          </a:p>
        </p:txBody>
      </p:sp>
    </p:spTree>
    <p:extLst>
      <p:ext uri="{BB962C8B-B14F-4D97-AF65-F5344CB8AC3E}">
        <p14:creationId xmlns:p14="http://schemas.microsoft.com/office/powerpoint/2010/main" val="281057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3C9393-08EA-1E44-9EFF-F35CEB90E8C5}"/>
              </a:ext>
            </a:extLst>
          </p:cNvPr>
          <p:cNvSpPr txBox="1"/>
          <p:nvPr/>
        </p:nvSpPr>
        <p:spPr>
          <a:xfrm>
            <a:off x="4239407" y="111854"/>
            <a:ext cx="14271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scChIP</a:t>
            </a:r>
            <a:r>
              <a:rPr lang="en-US" dirty="0"/>
              <a:t>-seq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9BDA90-6256-2546-98C2-7E948CD7E52F}"/>
              </a:ext>
            </a:extLst>
          </p:cNvPr>
          <p:cNvSpPr/>
          <p:nvPr/>
        </p:nvSpPr>
        <p:spPr>
          <a:xfrm>
            <a:off x="1796763" y="726860"/>
            <a:ext cx="1108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AdvPSA189"/>
              </a:rPr>
              <a:t>CoBATCH</a:t>
            </a:r>
            <a:r>
              <a:rPr lang="en-US" b="1" dirty="0">
                <a:solidFill>
                  <a:srgbClr val="0070C0"/>
                </a:solidFill>
                <a:latin typeface="AdvPSA189"/>
              </a:rPr>
              <a:t>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33939-B78C-DC49-84E2-934FA49D87D4}"/>
              </a:ext>
            </a:extLst>
          </p:cNvPr>
          <p:cNvSpPr txBox="1"/>
          <p:nvPr/>
        </p:nvSpPr>
        <p:spPr>
          <a:xfrm>
            <a:off x="18697" y="6563019"/>
            <a:ext cx="2052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Wang et al. </a:t>
            </a:r>
            <a:r>
              <a:rPr lang="en-US" sz="1400" i="1" dirty="0" err="1"/>
              <a:t>Mol</a:t>
            </a:r>
            <a:r>
              <a:rPr lang="en-US" sz="1400" i="1" dirty="0"/>
              <a:t> Cell 2019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FB60264-C2AF-AE4E-9A11-E8B181CCB5F2}"/>
              </a:ext>
            </a:extLst>
          </p:cNvPr>
          <p:cNvGrpSpPr/>
          <p:nvPr/>
        </p:nvGrpSpPr>
        <p:grpSpPr>
          <a:xfrm>
            <a:off x="309686" y="880900"/>
            <a:ext cx="2314262" cy="1319978"/>
            <a:chOff x="836854" y="1410736"/>
            <a:chExt cx="2861937" cy="1580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E3B992-34AF-B442-9055-0DF120083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949"/>
            <a:stretch/>
          </p:blipFill>
          <p:spPr>
            <a:xfrm>
              <a:off x="1500902" y="1571926"/>
              <a:ext cx="2075668" cy="141926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F3FEE0-5E8A-7643-8A6A-ACB10D1FE3A3}"/>
                </a:ext>
              </a:extLst>
            </p:cNvPr>
            <p:cNvSpPr/>
            <p:nvPr/>
          </p:nvSpPr>
          <p:spPr>
            <a:xfrm>
              <a:off x="1862070" y="2708576"/>
              <a:ext cx="1714500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76271E-5325-7E46-B375-7C65571BD597}"/>
                </a:ext>
              </a:extLst>
            </p:cNvPr>
            <p:cNvSpPr txBox="1"/>
            <p:nvPr/>
          </p:nvSpPr>
          <p:spPr>
            <a:xfrm>
              <a:off x="1862070" y="2591299"/>
              <a:ext cx="18367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targeted tagmentation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545733-4496-544C-A480-8BF3DE966231}"/>
                </a:ext>
              </a:extLst>
            </p:cNvPr>
            <p:cNvSpPr txBox="1"/>
            <p:nvPr/>
          </p:nvSpPr>
          <p:spPr>
            <a:xfrm>
              <a:off x="1595889" y="1410736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Ab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9DDFD9-8512-E64B-8BB3-35C6B59FFC37}"/>
                </a:ext>
              </a:extLst>
            </p:cNvPr>
            <p:cNvSpPr txBox="1"/>
            <p:nvPr/>
          </p:nvSpPr>
          <p:spPr>
            <a:xfrm>
              <a:off x="836854" y="1756808"/>
              <a:ext cx="711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ProtA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A0A624F-1963-8546-8CF4-B9CA77C011F3}"/>
                </a:ext>
              </a:extLst>
            </p:cNvPr>
            <p:cNvSpPr txBox="1"/>
            <p:nvPr/>
          </p:nvSpPr>
          <p:spPr>
            <a:xfrm>
              <a:off x="1021328" y="2257671"/>
              <a:ext cx="527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Tn5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A002CB4-256B-6842-96DD-33A5F7294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74" y="2114742"/>
            <a:ext cx="3398270" cy="12262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7BD8C1-BA54-C541-B745-6B10D9D7056B}"/>
              </a:ext>
            </a:extLst>
          </p:cNvPr>
          <p:cNvSpPr txBox="1"/>
          <p:nvPr/>
        </p:nvSpPr>
        <p:spPr>
          <a:xfrm>
            <a:off x="896216" y="3405080"/>
            <a:ext cx="294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~10K unique reads per cell (H3K27ac)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7890782-FA8F-1F44-BF4C-3D41368E4664}"/>
              </a:ext>
            </a:extLst>
          </p:cNvPr>
          <p:cNvGrpSpPr/>
          <p:nvPr/>
        </p:nvGrpSpPr>
        <p:grpSpPr>
          <a:xfrm>
            <a:off x="4817336" y="1011015"/>
            <a:ext cx="4986078" cy="5846985"/>
            <a:chOff x="4817336" y="1011015"/>
            <a:chExt cx="4986078" cy="584698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C28E4FA-EA9F-F54D-9E3C-98FD1C30F34F}"/>
                </a:ext>
              </a:extLst>
            </p:cNvPr>
            <p:cNvGrpSpPr/>
            <p:nvPr/>
          </p:nvGrpSpPr>
          <p:grpSpPr>
            <a:xfrm>
              <a:off x="4817336" y="1940651"/>
              <a:ext cx="4797715" cy="3376322"/>
              <a:chOff x="5809507" y="1393009"/>
              <a:chExt cx="3973119" cy="2800922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FA3E3BE-078B-FA41-A787-B6FD30DDA3B6}"/>
                  </a:ext>
                </a:extLst>
              </p:cNvPr>
              <p:cNvGrpSpPr/>
              <p:nvPr/>
            </p:nvGrpSpPr>
            <p:grpSpPr>
              <a:xfrm>
                <a:off x="5809507" y="1393009"/>
                <a:ext cx="3715579" cy="2037628"/>
                <a:chOff x="5440230" y="1357840"/>
                <a:chExt cx="3715579" cy="2037628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B7157CE-BFBC-A645-A08C-531C7845C6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47178"/>
                <a:stretch/>
              </p:blipFill>
              <p:spPr>
                <a:xfrm>
                  <a:off x="5440230" y="1357840"/>
                  <a:ext cx="3420520" cy="2037628"/>
                </a:xfrm>
                <a:prstGeom prst="rect">
                  <a:avLst/>
                </a:prstGeom>
              </p:spPr>
            </p:pic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F824F6E-7239-E64F-A872-19539F5FD12D}"/>
                    </a:ext>
                  </a:extLst>
                </p:cNvPr>
                <p:cNvSpPr/>
                <p:nvPr/>
              </p:nvSpPr>
              <p:spPr>
                <a:xfrm>
                  <a:off x="8179777" y="2316774"/>
                  <a:ext cx="805961" cy="9847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4A10C8F-1F52-E94E-972D-998AF8990FB7}"/>
                    </a:ext>
                  </a:extLst>
                </p:cNvPr>
                <p:cNvSpPr/>
                <p:nvPr/>
              </p:nvSpPr>
              <p:spPr>
                <a:xfrm>
                  <a:off x="7641981" y="2533367"/>
                  <a:ext cx="805961" cy="4425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D80AE17-3838-7245-A228-697A698DAD58}"/>
                    </a:ext>
                  </a:extLst>
                </p:cNvPr>
                <p:cNvSpPr/>
                <p:nvPr/>
              </p:nvSpPr>
              <p:spPr>
                <a:xfrm>
                  <a:off x="7464670" y="1511665"/>
                  <a:ext cx="805961" cy="4425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ECD4EB12-FD94-9E46-B621-EEF8BF5A1320}"/>
                    </a:ext>
                  </a:extLst>
                </p:cNvPr>
                <p:cNvSpPr/>
                <p:nvPr/>
              </p:nvSpPr>
              <p:spPr>
                <a:xfrm>
                  <a:off x="8349848" y="1679820"/>
                  <a:ext cx="805961" cy="4425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FEFF6AF7-4801-C64E-A2E9-C64665A266B5}"/>
                    </a:ext>
                  </a:extLst>
                </p:cNvPr>
                <p:cNvSpPr/>
                <p:nvPr/>
              </p:nvSpPr>
              <p:spPr>
                <a:xfrm>
                  <a:off x="8735933" y="1948072"/>
                  <a:ext cx="144987" cy="4425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1448DDE-DCA8-C744-A46D-F8E7220AD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097"/>
              <a:stretch/>
            </p:blipFill>
            <p:spPr>
              <a:xfrm>
                <a:off x="7655623" y="2591415"/>
                <a:ext cx="2127003" cy="1490532"/>
              </a:xfrm>
              <a:prstGeom prst="rect">
                <a:avLst/>
              </a:prstGeom>
            </p:spPr>
          </p:pic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B30CCDA5-5449-9C43-90DF-5B3722135E80}"/>
                  </a:ext>
                </a:extLst>
              </p:cNvPr>
              <p:cNvSpPr/>
              <p:nvPr/>
            </p:nvSpPr>
            <p:spPr>
              <a:xfrm>
                <a:off x="7473462" y="3604846"/>
                <a:ext cx="483576" cy="589085"/>
              </a:xfrm>
              <a:prstGeom prst="roundRect">
                <a:avLst>
                  <a:gd name="adj" fmla="val 29394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CC491967-D86D-C040-A47F-E9F36995EFB6}"/>
                  </a:ext>
                </a:extLst>
              </p:cNvPr>
              <p:cNvSpPr/>
              <p:nvPr/>
            </p:nvSpPr>
            <p:spPr>
              <a:xfrm>
                <a:off x="7322755" y="3470882"/>
                <a:ext cx="483576" cy="589085"/>
              </a:xfrm>
              <a:prstGeom prst="roundRect">
                <a:avLst>
                  <a:gd name="adj" fmla="val 29394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18BD4FB7-064A-6248-87E2-BF1559EB118B}"/>
                  </a:ext>
                </a:extLst>
              </p:cNvPr>
              <p:cNvSpPr/>
              <p:nvPr/>
            </p:nvSpPr>
            <p:spPr>
              <a:xfrm>
                <a:off x="7300153" y="2730012"/>
                <a:ext cx="483576" cy="223922"/>
              </a:xfrm>
              <a:prstGeom prst="roundRect">
                <a:avLst>
                  <a:gd name="adj" fmla="val 29394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C69D438-397C-8D42-B421-3E7DCBFDD53E}"/>
                </a:ext>
              </a:extLst>
            </p:cNvPr>
            <p:cNvSpPr txBox="1"/>
            <p:nvPr/>
          </p:nvSpPr>
          <p:spPr>
            <a:xfrm rot="14179436">
              <a:off x="9226022" y="4470891"/>
              <a:ext cx="300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Y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88DAB52-6172-D14A-8A67-DBD658C79F71}"/>
                </a:ext>
              </a:extLst>
            </p:cNvPr>
            <p:cNvSpPr/>
            <p:nvPr/>
          </p:nvSpPr>
          <p:spPr>
            <a:xfrm>
              <a:off x="5271324" y="1011015"/>
              <a:ext cx="398968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  <a:latin typeface="AdvPSA189"/>
                </a:rPr>
                <a:t>scChIP</a:t>
              </a:r>
              <a:r>
                <a:rPr lang="en-US" b="1" dirty="0">
                  <a:solidFill>
                    <a:srgbClr val="0070C0"/>
                  </a:solidFill>
                  <a:latin typeface="AdvPSA189"/>
                </a:rPr>
                <a:t>-seq</a:t>
              </a:r>
              <a:r>
                <a:rPr lang="en-US" b="1" dirty="0">
                  <a:latin typeface="AdvPSA189"/>
                </a:rPr>
                <a:t> </a:t>
              </a:r>
              <a:endParaRPr lang="en-US" dirty="0">
                <a:latin typeface="AdvPSA189"/>
              </a:endParaRPr>
            </a:p>
            <a:p>
              <a:pPr algn="ctr"/>
              <a:r>
                <a:rPr lang="en-US" dirty="0">
                  <a:latin typeface="AdvPSA189"/>
                </a:rPr>
                <a:t>-&gt; custom microfluidics</a:t>
              </a:r>
            </a:p>
            <a:p>
              <a:pPr algn="ctr"/>
              <a:r>
                <a:rPr lang="en-US" dirty="0">
                  <a:latin typeface="AdvPSA189"/>
                </a:rPr>
                <a:t>-&gt;  barcoded nucleosomes + “bulk” ChIP </a:t>
              </a:r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C5702FD-BD5E-F943-869C-780240135310}"/>
                </a:ext>
              </a:extLst>
            </p:cNvPr>
            <p:cNvSpPr txBox="1"/>
            <p:nvPr/>
          </p:nvSpPr>
          <p:spPr>
            <a:xfrm>
              <a:off x="5553196" y="5163085"/>
              <a:ext cx="3236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10K unique reads per cell / loci (K27me3)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FE95ECA-A149-8A40-8C5E-8F5D3EA1DD61}"/>
                </a:ext>
              </a:extLst>
            </p:cNvPr>
            <p:cNvSpPr/>
            <p:nvPr/>
          </p:nvSpPr>
          <p:spPr>
            <a:xfrm>
              <a:off x="7131208" y="6550223"/>
              <a:ext cx="2672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/>
                <a:t>Grosselin</a:t>
              </a:r>
              <a:r>
                <a:rPr lang="en-US" sz="1400" i="1" dirty="0"/>
                <a:t>, K. et al. Nat Genet 2019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03000EA0-13BA-D149-9F19-89791B3B2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28" y="3797999"/>
            <a:ext cx="3053362" cy="196449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3DEE632-529B-1E42-8E63-539586854D3A}"/>
              </a:ext>
            </a:extLst>
          </p:cNvPr>
          <p:cNvSpPr txBox="1"/>
          <p:nvPr/>
        </p:nvSpPr>
        <p:spPr>
          <a:xfrm>
            <a:off x="671960" y="5955274"/>
            <a:ext cx="3124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works on single cells and single embryos</a:t>
            </a:r>
          </a:p>
        </p:txBody>
      </p:sp>
    </p:spTree>
    <p:extLst>
      <p:ext uri="{BB962C8B-B14F-4D97-AF65-F5344CB8AC3E}">
        <p14:creationId xmlns:p14="http://schemas.microsoft.com/office/powerpoint/2010/main" val="345124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3C9393-08EA-1E44-9EFF-F35CEB90E8C5}"/>
              </a:ext>
            </a:extLst>
          </p:cNvPr>
          <p:cNvSpPr txBox="1"/>
          <p:nvPr/>
        </p:nvSpPr>
        <p:spPr>
          <a:xfrm>
            <a:off x="3849974" y="76226"/>
            <a:ext cx="22060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DNA methylation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DA1BEB-8DD8-ED4F-8823-EBCC8F857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810" y="1855102"/>
            <a:ext cx="3086100" cy="17443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2E5B6D-78AA-5347-A6BE-7247D66922E3}"/>
              </a:ext>
            </a:extLst>
          </p:cNvPr>
          <p:cNvSpPr txBox="1"/>
          <p:nvPr/>
        </p:nvSpPr>
        <p:spPr>
          <a:xfrm>
            <a:off x="3767492" y="1181035"/>
            <a:ext cx="231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scBS-seq (PBAT based)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94E09-271C-5346-9AB4-9991FF246C3C}"/>
              </a:ext>
            </a:extLst>
          </p:cNvPr>
          <p:cNvSpPr txBox="1"/>
          <p:nvPr/>
        </p:nvSpPr>
        <p:spPr>
          <a:xfrm>
            <a:off x="2150017" y="4203700"/>
            <a:ext cx="5704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methylated and unmethylated </a:t>
            </a:r>
            <a:r>
              <a:rPr lang="en-US" dirty="0" err="1"/>
              <a:t>CpGs</a:t>
            </a:r>
            <a:r>
              <a:rPr lang="en-US" dirty="0"/>
              <a:t> are ”encoded” in reads</a:t>
            </a:r>
          </a:p>
        </p:txBody>
      </p:sp>
    </p:spTree>
    <p:extLst>
      <p:ext uri="{BB962C8B-B14F-4D97-AF65-F5344CB8AC3E}">
        <p14:creationId xmlns:p14="http://schemas.microsoft.com/office/powerpoint/2010/main" val="701246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5B7440B-72A2-E546-A0B5-623436FD59E7}"/>
              </a:ext>
            </a:extLst>
          </p:cNvPr>
          <p:cNvSpPr txBox="1"/>
          <p:nvPr/>
        </p:nvSpPr>
        <p:spPr>
          <a:xfrm>
            <a:off x="3515050" y="4372016"/>
            <a:ext cx="34390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PROS: 15-25% of </a:t>
            </a:r>
            <a:r>
              <a:rPr lang="en-US" sz="1400" dirty="0" err="1"/>
              <a:t>CpGs</a:t>
            </a:r>
            <a:r>
              <a:rPr lang="en-US" sz="1400" dirty="0"/>
              <a:t> covered (up to 40%)</a:t>
            </a:r>
          </a:p>
          <a:p>
            <a:r>
              <a:rPr lang="en-US" sz="1400" dirty="0"/>
              <a:t>CONS: relative low throughput (1,000s cells) </a:t>
            </a:r>
          </a:p>
          <a:p>
            <a:r>
              <a:rPr lang="en-US" sz="1400" dirty="0"/>
              <a:t>             high cost library prep + sequencing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CB6A78-A47C-2B40-A753-BADB0C81D086}"/>
              </a:ext>
            </a:extLst>
          </p:cNvPr>
          <p:cNvSpPr txBox="1"/>
          <p:nvPr/>
        </p:nvSpPr>
        <p:spPr>
          <a:xfrm>
            <a:off x="99034" y="6311308"/>
            <a:ext cx="4691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Smallwood et al. Nat Methods 2014</a:t>
            </a:r>
          </a:p>
          <a:p>
            <a:r>
              <a:rPr lang="en-US" sz="1400" i="1" dirty="0"/>
              <a:t>See also </a:t>
            </a:r>
            <a:r>
              <a:rPr lang="en-US" sz="1400" i="1" dirty="0" err="1"/>
              <a:t>Farlik</a:t>
            </a:r>
            <a:r>
              <a:rPr lang="en-US" sz="1400" i="1" dirty="0"/>
              <a:t> et al. Cell Reports 2015, Luo et al. Science 2017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FFDEA6-06AE-FC47-94DF-21CD778C1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08" y="1847019"/>
            <a:ext cx="3483967" cy="195591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1B261EF-6A1E-F148-9801-4D5A465CA474}"/>
              </a:ext>
            </a:extLst>
          </p:cNvPr>
          <p:cNvGrpSpPr/>
          <p:nvPr/>
        </p:nvGrpSpPr>
        <p:grpSpPr>
          <a:xfrm>
            <a:off x="5099050" y="1650244"/>
            <a:ext cx="3992917" cy="2376299"/>
            <a:chOff x="5067300" y="1504194"/>
            <a:chExt cx="3992917" cy="23762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C0B580D-6035-CF46-B345-3C847674CA27}"/>
                </a:ext>
              </a:extLst>
            </p:cNvPr>
            <p:cNvSpPr/>
            <p:nvPr/>
          </p:nvSpPr>
          <p:spPr>
            <a:xfrm>
              <a:off x="5067300" y="1611409"/>
              <a:ext cx="209550" cy="3443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1E0A97E-BBF6-B449-BF37-9F0F2866E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0367" y="1504194"/>
              <a:ext cx="3879850" cy="2376299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3B86569-0A7B-B847-903B-8E1DF9F4B10D}"/>
                </a:ext>
              </a:extLst>
            </p:cNvPr>
            <p:cNvSpPr/>
            <p:nvPr/>
          </p:nvSpPr>
          <p:spPr>
            <a:xfrm>
              <a:off x="5172075" y="1611409"/>
              <a:ext cx="301625" cy="344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16ADB6E-E15C-3242-9EBD-5885C6430BB8}"/>
                </a:ext>
              </a:extLst>
            </p:cNvPr>
            <p:cNvSpPr/>
            <p:nvPr/>
          </p:nvSpPr>
          <p:spPr>
            <a:xfrm>
              <a:off x="7343775" y="1581948"/>
              <a:ext cx="301625" cy="344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6806077-B48C-4547-B529-7596AF420BD5}"/>
              </a:ext>
            </a:extLst>
          </p:cNvPr>
          <p:cNvSpPr txBox="1"/>
          <p:nvPr/>
        </p:nvSpPr>
        <p:spPr>
          <a:xfrm>
            <a:off x="3767492" y="1181035"/>
            <a:ext cx="231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scBS-seq (PBAT based)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5DDCA-E69D-784F-8613-9F483A236A98}"/>
              </a:ext>
            </a:extLst>
          </p:cNvPr>
          <p:cNvSpPr txBox="1"/>
          <p:nvPr/>
        </p:nvSpPr>
        <p:spPr>
          <a:xfrm>
            <a:off x="3849974" y="76226"/>
            <a:ext cx="22060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DNA methylation</a:t>
            </a:r>
          </a:p>
        </p:txBody>
      </p:sp>
    </p:spTree>
    <p:extLst>
      <p:ext uri="{BB962C8B-B14F-4D97-AF65-F5344CB8AC3E}">
        <p14:creationId xmlns:p14="http://schemas.microsoft.com/office/powerpoint/2010/main" val="692382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0B580D-6035-CF46-B345-3C847674CA27}"/>
              </a:ext>
            </a:extLst>
          </p:cNvPr>
          <p:cNvSpPr/>
          <p:nvPr/>
        </p:nvSpPr>
        <p:spPr>
          <a:xfrm>
            <a:off x="5067300" y="1611409"/>
            <a:ext cx="209550" cy="34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EEBC78-B4FB-4D43-AB6B-7F4F6E5EC1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4"/>
          <a:stretch/>
        </p:blipFill>
        <p:spPr>
          <a:xfrm>
            <a:off x="1824383" y="2143340"/>
            <a:ext cx="6232760" cy="3902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C6752-59A1-B542-8C6E-33A033A87B8B}"/>
              </a:ext>
            </a:extLst>
          </p:cNvPr>
          <p:cNvSpPr txBox="1"/>
          <p:nvPr/>
        </p:nvSpPr>
        <p:spPr>
          <a:xfrm>
            <a:off x="2779628" y="1686627"/>
            <a:ext cx="499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Reconstructing full methylome from very low cell numbers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F9242-70BD-0443-B79D-4DBA279EE716}"/>
              </a:ext>
            </a:extLst>
          </p:cNvPr>
          <p:cNvSpPr txBox="1"/>
          <p:nvPr/>
        </p:nvSpPr>
        <p:spPr>
          <a:xfrm>
            <a:off x="99034" y="6311308"/>
            <a:ext cx="4691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Smallwood et al. Nat Methods 2014</a:t>
            </a:r>
          </a:p>
          <a:p>
            <a:r>
              <a:rPr lang="en-US" sz="1400" i="1" dirty="0"/>
              <a:t>See also </a:t>
            </a:r>
            <a:r>
              <a:rPr lang="en-US" sz="1400" i="1" dirty="0" err="1"/>
              <a:t>Farlik</a:t>
            </a:r>
            <a:r>
              <a:rPr lang="en-US" sz="1400" i="1" dirty="0"/>
              <a:t> et al. Cell Reports 2015, Luo et al. Science 2017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195B8A-D972-B44D-83C9-C36C284220D9}"/>
              </a:ext>
            </a:extLst>
          </p:cNvPr>
          <p:cNvSpPr txBox="1"/>
          <p:nvPr/>
        </p:nvSpPr>
        <p:spPr>
          <a:xfrm>
            <a:off x="3767492" y="1181035"/>
            <a:ext cx="231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scBS-seq (PBAT based)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1C19E-25ED-E849-A032-29BE5E59C8AF}"/>
              </a:ext>
            </a:extLst>
          </p:cNvPr>
          <p:cNvSpPr txBox="1"/>
          <p:nvPr/>
        </p:nvSpPr>
        <p:spPr>
          <a:xfrm>
            <a:off x="3849974" y="76226"/>
            <a:ext cx="22060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DNA methylation</a:t>
            </a:r>
          </a:p>
        </p:txBody>
      </p:sp>
    </p:spTree>
    <p:extLst>
      <p:ext uri="{BB962C8B-B14F-4D97-AF65-F5344CB8AC3E}">
        <p14:creationId xmlns:p14="http://schemas.microsoft.com/office/powerpoint/2010/main" val="386058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0B580D-6035-CF46-B345-3C847674CA27}"/>
              </a:ext>
            </a:extLst>
          </p:cNvPr>
          <p:cNvSpPr/>
          <p:nvPr/>
        </p:nvSpPr>
        <p:spPr>
          <a:xfrm>
            <a:off x="5067300" y="1611409"/>
            <a:ext cx="209550" cy="34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CC6752-59A1-B542-8C6E-33A033A87B8B}"/>
              </a:ext>
            </a:extLst>
          </p:cNvPr>
          <p:cNvSpPr txBox="1"/>
          <p:nvPr/>
        </p:nvSpPr>
        <p:spPr>
          <a:xfrm>
            <a:off x="3204805" y="1882273"/>
            <a:ext cx="3934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Investigating DNA methylation heterogeneity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BDFEC2-DCA9-434D-A060-60FFD0B16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"/>
          <a:stretch/>
        </p:blipFill>
        <p:spPr>
          <a:xfrm>
            <a:off x="1105711" y="2361886"/>
            <a:ext cx="7923178" cy="2256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E0A02E-6250-4740-8E7F-90243EB4DE3E}"/>
              </a:ext>
            </a:extLst>
          </p:cNvPr>
          <p:cNvSpPr txBox="1"/>
          <p:nvPr/>
        </p:nvSpPr>
        <p:spPr>
          <a:xfrm>
            <a:off x="99034" y="6311308"/>
            <a:ext cx="4691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Smallwood et al. Nat Methods 2014</a:t>
            </a:r>
          </a:p>
          <a:p>
            <a:r>
              <a:rPr lang="en-US" sz="1400" i="1" dirty="0"/>
              <a:t>See also </a:t>
            </a:r>
            <a:r>
              <a:rPr lang="en-US" sz="1400" i="1" dirty="0" err="1"/>
              <a:t>Farlik</a:t>
            </a:r>
            <a:r>
              <a:rPr lang="en-US" sz="1400" i="1" dirty="0"/>
              <a:t> et al. Cell Reports 2015, Luo et al. Science 2017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DD1C3A-6109-A34C-8545-D78625FEA2CB}"/>
              </a:ext>
            </a:extLst>
          </p:cNvPr>
          <p:cNvSpPr txBox="1"/>
          <p:nvPr/>
        </p:nvSpPr>
        <p:spPr>
          <a:xfrm>
            <a:off x="3767492" y="1181035"/>
            <a:ext cx="231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scBS-seq (PBAT based)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47AD9E-7AEF-1C42-B17A-46516E3F3A96}"/>
              </a:ext>
            </a:extLst>
          </p:cNvPr>
          <p:cNvSpPr txBox="1"/>
          <p:nvPr/>
        </p:nvSpPr>
        <p:spPr>
          <a:xfrm>
            <a:off x="3849974" y="76226"/>
            <a:ext cx="22060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DNA methylation</a:t>
            </a:r>
          </a:p>
        </p:txBody>
      </p:sp>
    </p:spTree>
    <p:extLst>
      <p:ext uri="{BB962C8B-B14F-4D97-AF65-F5344CB8AC3E}">
        <p14:creationId xmlns:p14="http://schemas.microsoft.com/office/powerpoint/2010/main" val="414125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56F1AF-688C-B444-968A-DF0FE0FF1AB3}"/>
              </a:ext>
            </a:extLst>
          </p:cNvPr>
          <p:cNvSpPr txBox="1"/>
          <p:nvPr/>
        </p:nvSpPr>
        <p:spPr>
          <a:xfrm>
            <a:off x="1152729" y="217937"/>
            <a:ext cx="7600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How to select the right protocol for a given biological question?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211DD-77F5-DE44-B3F9-584C9F6EF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599" y="910264"/>
            <a:ext cx="4465626" cy="1341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D3836D-D28A-204D-AC7B-AB2B88B145FE}"/>
              </a:ext>
            </a:extLst>
          </p:cNvPr>
          <p:cNvSpPr txBox="1"/>
          <p:nvPr/>
        </p:nvSpPr>
        <p:spPr>
          <a:xfrm>
            <a:off x="1413296" y="2394026"/>
            <a:ext cx="64991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i="1" dirty="0"/>
              <a:t>How many cells do I need to sequence?</a:t>
            </a:r>
          </a:p>
          <a:p>
            <a:pPr marL="285750" indent="-285750">
              <a:buFontTx/>
              <a:buChar char="-"/>
            </a:pPr>
            <a:r>
              <a:rPr lang="en-US" sz="1600" b="1" i="1" dirty="0"/>
              <a:t>Are my cells precious or can collection repeated easily?</a:t>
            </a:r>
          </a:p>
          <a:p>
            <a:pPr marL="285750" indent="-285750">
              <a:buFontTx/>
              <a:buChar char="-"/>
            </a:pPr>
            <a:r>
              <a:rPr lang="en-US" sz="1600" b="1" i="1" dirty="0"/>
              <a:t>How can I collect cells? How many cells can I collect in one experiment?</a:t>
            </a:r>
          </a:p>
          <a:p>
            <a:pPr marL="285750" indent="-285750">
              <a:buFontTx/>
              <a:buChar char="-"/>
            </a:pPr>
            <a:r>
              <a:rPr lang="en-US" sz="1600" b="1" i="1" dirty="0"/>
              <a:t>Available equipment / Cost considerations...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BBA311-1B38-A64A-BA00-852F47B8AF30}"/>
              </a:ext>
            </a:extLst>
          </p:cNvPr>
          <p:cNvSpPr txBox="1"/>
          <p:nvPr/>
        </p:nvSpPr>
        <p:spPr>
          <a:xfrm>
            <a:off x="495871" y="3754298"/>
            <a:ext cx="4353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Plate-based approaches are still relevant in 2019.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E55256-6F07-DD45-98B9-0E9C0256B669}"/>
              </a:ext>
            </a:extLst>
          </p:cNvPr>
          <p:cNvSpPr/>
          <p:nvPr/>
        </p:nvSpPr>
        <p:spPr>
          <a:xfrm>
            <a:off x="480619" y="4535439"/>
            <a:ext cx="8069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charset="0"/>
              </a:rPr>
              <a:t>Collecting healthy single cells is CRITICAL and can be challenging. </a:t>
            </a:r>
            <a:r>
              <a:rPr lang="en-US" sz="1600" b="1" dirty="0" err="1">
                <a:latin typeface="Calibri" charset="0"/>
              </a:rPr>
              <a:t>Optimisations</a:t>
            </a:r>
            <a:r>
              <a:rPr lang="en-US" sz="1600" b="1" dirty="0">
                <a:latin typeface="Calibri" charset="0"/>
              </a:rPr>
              <a:t> are required.</a:t>
            </a:r>
          </a:p>
          <a:p>
            <a:r>
              <a:rPr lang="en-US" sz="1600" b="1" dirty="0">
                <a:latin typeface="Calibri" charset="0"/>
              </a:rPr>
              <a:t>In 2019, success of scRNA-seq is more dependent on cells than actual protocol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414ACE-19C1-A445-A6BB-9D2B7035B9AF}"/>
              </a:ext>
            </a:extLst>
          </p:cNvPr>
          <p:cNvSpPr txBox="1"/>
          <p:nvPr/>
        </p:nvSpPr>
        <p:spPr>
          <a:xfrm>
            <a:off x="480618" y="5177942"/>
            <a:ext cx="902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Many methods, many “copies”</a:t>
            </a:r>
          </a:p>
          <a:p>
            <a:r>
              <a:rPr lang="en-US" sz="1600" b="1" dirty="0"/>
              <a:t>Common / specific issues</a:t>
            </a:r>
            <a:r>
              <a:rPr lang="is-IS" sz="1600" b="1" dirty="0"/>
              <a:t>…</a:t>
            </a:r>
            <a:r>
              <a:rPr lang="en-US" sz="1600" b="1" dirty="0"/>
              <a:t>little extensive comparisons</a:t>
            </a:r>
            <a:r>
              <a:rPr lang="is-IS" sz="1600" b="1" dirty="0"/>
              <a:t>…</a:t>
            </a:r>
          </a:p>
          <a:p>
            <a:r>
              <a:rPr lang="is-IS" sz="1600" b="1" dirty="0"/>
              <a:t>Differences between labs and projects / cell types: same method -&gt; different quality datasets</a:t>
            </a:r>
            <a:endParaRPr lang="en-US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D16D6-4EA8-2645-9B91-D19D7ACD5454}"/>
              </a:ext>
            </a:extLst>
          </p:cNvPr>
          <p:cNvSpPr txBox="1"/>
          <p:nvPr/>
        </p:nvSpPr>
        <p:spPr>
          <a:xfrm>
            <a:off x="495871" y="4139157"/>
            <a:ext cx="2454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Replicates are still needed.</a:t>
            </a:r>
          </a:p>
        </p:txBody>
      </p:sp>
    </p:spTree>
    <p:extLst>
      <p:ext uri="{BB962C8B-B14F-4D97-AF65-F5344CB8AC3E}">
        <p14:creationId xmlns:p14="http://schemas.microsoft.com/office/powerpoint/2010/main" val="4017053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EE5D7-6C67-6D45-AF5F-7E84611D5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714389"/>
            <a:ext cx="3483967" cy="19559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46B524-E891-D344-846F-333B57CD1AD2}"/>
              </a:ext>
            </a:extLst>
          </p:cNvPr>
          <p:cNvSpPr/>
          <p:nvPr/>
        </p:nvSpPr>
        <p:spPr>
          <a:xfrm>
            <a:off x="6985000" y="1611408"/>
            <a:ext cx="209550" cy="34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8C1EDF-B34B-F646-B5DC-476A776B54BC}"/>
              </a:ext>
            </a:extLst>
          </p:cNvPr>
          <p:cNvSpPr txBox="1"/>
          <p:nvPr/>
        </p:nvSpPr>
        <p:spPr>
          <a:xfrm>
            <a:off x="1233948" y="4993328"/>
            <a:ext cx="33941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PROs: 20-25% of </a:t>
            </a:r>
            <a:r>
              <a:rPr lang="en-US" sz="1400" dirty="0" err="1"/>
              <a:t>CpGs</a:t>
            </a:r>
            <a:r>
              <a:rPr lang="en-US" sz="1400" dirty="0"/>
              <a:t> covered (up to 40%)</a:t>
            </a:r>
          </a:p>
          <a:p>
            <a:r>
              <a:rPr lang="en-US" sz="1400" dirty="0"/>
              <a:t>CONs: relative low throughput (1000s cells) </a:t>
            </a:r>
          </a:p>
          <a:p>
            <a:r>
              <a:rPr lang="en-US" sz="1400" dirty="0"/>
              <a:t>             high cost library prep + sequencing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97AD10-D422-114D-93CC-8214440C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579" y="1955799"/>
            <a:ext cx="2965155" cy="2781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20B60B-44EA-6B42-BFAE-F43F66E1A2BD}"/>
              </a:ext>
            </a:extLst>
          </p:cNvPr>
          <p:cNvSpPr txBox="1"/>
          <p:nvPr/>
        </p:nvSpPr>
        <p:spPr>
          <a:xfrm>
            <a:off x="7529392" y="137188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sci-MET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18646D-21E7-4645-B187-A25FBDD0D902}"/>
              </a:ext>
            </a:extLst>
          </p:cNvPr>
          <p:cNvSpPr txBox="1"/>
          <p:nvPr/>
        </p:nvSpPr>
        <p:spPr>
          <a:xfrm>
            <a:off x="6897403" y="4951684"/>
            <a:ext cx="2479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 to 7% of </a:t>
            </a:r>
            <a:r>
              <a:rPr lang="en-US" sz="1400" dirty="0" err="1"/>
              <a:t>CpGs</a:t>
            </a:r>
            <a:r>
              <a:rPr lang="en-US" sz="1400" dirty="0"/>
              <a:t> (1% median)</a:t>
            </a:r>
          </a:p>
          <a:p>
            <a:r>
              <a:rPr lang="en-US" sz="1400" dirty="0"/>
              <a:t>average throughput (~500cells)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0C1BF9-5560-6D4D-AD8F-930A7EDC7A04}"/>
              </a:ext>
            </a:extLst>
          </p:cNvPr>
          <p:cNvSpPr txBox="1"/>
          <p:nvPr/>
        </p:nvSpPr>
        <p:spPr>
          <a:xfrm>
            <a:off x="6897403" y="5797059"/>
            <a:ext cx="2624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Mulqueen</a:t>
            </a:r>
            <a:r>
              <a:rPr lang="en-US" sz="1400" i="1" dirty="0"/>
              <a:t> et al. Nat Biotech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BD8D8-4FC3-264A-B7BB-5F08B59C54A8}"/>
              </a:ext>
            </a:extLst>
          </p:cNvPr>
          <p:cNvSpPr txBox="1"/>
          <p:nvPr/>
        </p:nvSpPr>
        <p:spPr>
          <a:xfrm>
            <a:off x="99034" y="6311308"/>
            <a:ext cx="4691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Smallwood et al. Nat Methods 2014</a:t>
            </a:r>
          </a:p>
          <a:p>
            <a:r>
              <a:rPr lang="en-US" sz="1400" i="1" dirty="0"/>
              <a:t>See also </a:t>
            </a:r>
            <a:r>
              <a:rPr lang="en-US" sz="1400" i="1" dirty="0" err="1"/>
              <a:t>Farlik</a:t>
            </a:r>
            <a:r>
              <a:rPr lang="en-US" sz="1400" i="1" dirty="0"/>
              <a:t> et al. Cell Reports 2015, Luo et al. Science 2017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77AD8B-7B60-914A-B6AD-8904B871127D}"/>
              </a:ext>
            </a:extLst>
          </p:cNvPr>
          <p:cNvSpPr txBox="1"/>
          <p:nvPr/>
        </p:nvSpPr>
        <p:spPr>
          <a:xfrm>
            <a:off x="1898489" y="1265400"/>
            <a:ext cx="231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scBS-seq (PBAT based)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27CFF3-BFEC-9A47-AD0F-B90C7BD8A86C}"/>
              </a:ext>
            </a:extLst>
          </p:cNvPr>
          <p:cNvSpPr txBox="1"/>
          <p:nvPr/>
        </p:nvSpPr>
        <p:spPr>
          <a:xfrm>
            <a:off x="3849974" y="76226"/>
            <a:ext cx="22060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DNA methylation</a:t>
            </a:r>
          </a:p>
        </p:txBody>
      </p:sp>
    </p:spTree>
    <p:extLst>
      <p:ext uri="{BB962C8B-B14F-4D97-AF65-F5344CB8AC3E}">
        <p14:creationId xmlns:p14="http://schemas.microsoft.com/office/powerpoint/2010/main" val="3726456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65207D-32D6-184A-8659-131724A35F0F}"/>
              </a:ext>
            </a:extLst>
          </p:cNvPr>
          <p:cNvSpPr txBox="1"/>
          <p:nvPr/>
        </p:nvSpPr>
        <p:spPr>
          <a:xfrm>
            <a:off x="1111115" y="2171072"/>
            <a:ext cx="7683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en-US" dirty="0"/>
              <a:t>INTEGRATED MULTI-OMICS:</a:t>
            </a:r>
          </a:p>
          <a:p>
            <a:pPr algn="ctr"/>
            <a:endParaRPr lang="en-US" sz="1000" dirty="0"/>
          </a:p>
          <a:p>
            <a:pPr algn="ctr"/>
            <a:r>
              <a:rPr lang="en-US" dirty="0"/>
              <a:t>transcriptome + another layer of information from the same cell</a:t>
            </a:r>
          </a:p>
        </p:txBody>
      </p:sp>
    </p:spTree>
    <p:extLst>
      <p:ext uri="{BB962C8B-B14F-4D97-AF65-F5344CB8AC3E}">
        <p14:creationId xmlns:p14="http://schemas.microsoft.com/office/powerpoint/2010/main" val="1632854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51180" y="125818"/>
            <a:ext cx="5803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scG&amp;T-seq: Transcriptome + Genome</a:t>
            </a:r>
          </a:p>
          <a:p>
            <a:r>
              <a:rPr lang="en-US" dirty="0"/>
              <a:t>scM&amp;T-seq: Transcriptome and DNA methylome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C2FB96-47B3-244B-A294-E2E20AC4FE52}"/>
              </a:ext>
            </a:extLst>
          </p:cNvPr>
          <p:cNvSpPr txBox="1"/>
          <p:nvPr/>
        </p:nvSpPr>
        <p:spPr>
          <a:xfrm>
            <a:off x="1504753" y="4941816"/>
            <a:ext cx="66736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Pros: Quality is high (5000-6000 genes + 20% of the DNA methylome)</a:t>
            </a:r>
          </a:p>
          <a:p>
            <a:r>
              <a:rPr lang="en-US" sz="600" dirty="0"/>
              <a:t> </a:t>
            </a:r>
          </a:p>
          <a:p>
            <a:r>
              <a:rPr lang="en-US" dirty="0"/>
              <a:t>Cons: Relative Low-Throughput + Expensive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3326A1-2A65-9F4D-8232-B3D3A7947262}"/>
              </a:ext>
            </a:extLst>
          </p:cNvPr>
          <p:cNvGrpSpPr/>
          <p:nvPr/>
        </p:nvGrpSpPr>
        <p:grpSpPr>
          <a:xfrm>
            <a:off x="2541667" y="899037"/>
            <a:ext cx="4699242" cy="3935538"/>
            <a:chOff x="2541667" y="899037"/>
            <a:chExt cx="4699242" cy="39355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1667" y="899037"/>
              <a:ext cx="4699242" cy="393553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174129" y="1414141"/>
              <a:ext cx="310896" cy="357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65056" y="4050140"/>
              <a:ext cx="1137651" cy="623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83860" y="3864118"/>
              <a:ext cx="1757048" cy="970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73098" y="3759188"/>
              <a:ext cx="164981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gDNA</a:t>
              </a:r>
              <a:r>
                <a:rPr lang="en-US" sz="1600" dirty="0"/>
                <a:t> sequencing</a:t>
              </a:r>
            </a:p>
            <a:p>
              <a:r>
                <a:rPr lang="en-US" sz="1600" dirty="0" err="1"/>
                <a:t>scBS</a:t>
              </a:r>
              <a:r>
                <a:rPr lang="en-US" sz="1600" dirty="0"/>
                <a:t>-Seq </a:t>
              </a:r>
            </a:p>
            <a:p>
              <a:endParaRPr lang="en-US" sz="16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637B5A0-C68F-9148-B5A9-0576A02510AC}"/>
                </a:ext>
              </a:extLst>
            </p:cNvPr>
            <p:cNvSpPr/>
            <p:nvPr/>
          </p:nvSpPr>
          <p:spPr>
            <a:xfrm>
              <a:off x="2661587" y="1055141"/>
              <a:ext cx="374754" cy="359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38FA69-54AA-404F-99A0-6973F9F9783D}"/>
                </a:ext>
              </a:extLst>
            </p:cNvPr>
            <p:cNvSpPr/>
            <p:nvPr/>
          </p:nvSpPr>
          <p:spPr>
            <a:xfrm>
              <a:off x="2762250" y="1866900"/>
              <a:ext cx="1924050" cy="6223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3233" y="6090590"/>
            <a:ext cx="3622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scG&amp;T</a:t>
            </a:r>
            <a:r>
              <a:rPr lang="en-US" sz="1400" dirty="0"/>
              <a:t>: Macaulay </a:t>
            </a:r>
            <a:r>
              <a:rPr lang="en-US" sz="1400" i="1" dirty="0"/>
              <a:t>et al. </a:t>
            </a:r>
            <a:r>
              <a:rPr lang="en-US" sz="1400" dirty="0"/>
              <a:t>Nat. Methods 2015</a:t>
            </a:r>
          </a:p>
          <a:p>
            <a:r>
              <a:rPr lang="en-US" sz="1400" dirty="0" err="1"/>
              <a:t>scM&amp;T</a:t>
            </a:r>
            <a:r>
              <a:rPr lang="en-US" sz="1400" dirty="0"/>
              <a:t>: </a:t>
            </a:r>
            <a:r>
              <a:rPr lang="en-US" sz="1400" dirty="0" err="1"/>
              <a:t>Angermueller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Nat. Methods 2016</a:t>
            </a:r>
          </a:p>
        </p:txBody>
      </p:sp>
    </p:spTree>
    <p:extLst>
      <p:ext uri="{BB962C8B-B14F-4D97-AF65-F5344CB8AC3E}">
        <p14:creationId xmlns:p14="http://schemas.microsoft.com/office/powerpoint/2010/main" val="640289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C3BFCE-C0A3-BC40-A7DC-5D0BF57B8D9C}"/>
              </a:ext>
            </a:extLst>
          </p:cNvPr>
          <p:cNvSpPr/>
          <p:nvPr/>
        </p:nvSpPr>
        <p:spPr>
          <a:xfrm>
            <a:off x="921672" y="167837"/>
            <a:ext cx="80626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0070C0"/>
                </a:solidFill>
              </a:rPr>
              <a:t>scNMT</a:t>
            </a:r>
            <a:r>
              <a:rPr lang="en-US" sz="2200" b="1" dirty="0">
                <a:solidFill>
                  <a:srgbClr val="0070C0"/>
                </a:solidFill>
              </a:rPr>
              <a:t>: transcriptome + DNA methylation + chromatin accessibility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EEF8DE-7298-E242-B5AC-E7371BF68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16" y="2632660"/>
            <a:ext cx="2626784" cy="353144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E01F329-D7AC-A440-A837-06D2373B3D02}"/>
              </a:ext>
            </a:extLst>
          </p:cNvPr>
          <p:cNvGrpSpPr/>
          <p:nvPr/>
        </p:nvGrpSpPr>
        <p:grpSpPr>
          <a:xfrm>
            <a:off x="603250" y="1270770"/>
            <a:ext cx="3514725" cy="1057090"/>
            <a:chOff x="603250" y="1270770"/>
            <a:chExt cx="3514725" cy="10570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65658F-35A8-2944-9DFB-AB6F6FEFB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440" r="9023"/>
            <a:stretch/>
          </p:blipFill>
          <p:spPr>
            <a:xfrm>
              <a:off x="1222375" y="1346200"/>
              <a:ext cx="2720975" cy="981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0712CE-0245-C641-B86C-DC47FCE62986}"/>
                </a:ext>
              </a:extLst>
            </p:cNvPr>
            <p:cNvSpPr txBox="1"/>
            <p:nvPr/>
          </p:nvSpPr>
          <p:spPr>
            <a:xfrm>
              <a:off x="603250" y="1397000"/>
              <a:ext cx="904158" cy="29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00" i="1" dirty="0"/>
                <a:t>NOME-seq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129AEA-DCDD-4B47-9937-E7158C627C06}"/>
                </a:ext>
              </a:extLst>
            </p:cNvPr>
            <p:cNvSpPr/>
            <p:nvPr/>
          </p:nvSpPr>
          <p:spPr>
            <a:xfrm>
              <a:off x="1222375" y="1270770"/>
              <a:ext cx="2895600" cy="8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A376BE-59B1-A949-BDE1-D5752FADF1E6}"/>
              </a:ext>
            </a:extLst>
          </p:cNvPr>
          <p:cNvSpPr txBox="1"/>
          <p:nvPr/>
        </p:nvSpPr>
        <p:spPr>
          <a:xfrm>
            <a:off x="194439" y="6315015"/>
            <a:ext cx="286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Clark </a:t>
            </a:r>
            <a:r>
              <a:rPr lang="en-US" sz="1400" i="1" dirty="0"/>
              <a:t>et al. </a:t>
            </a:r>
            <a:r>
              <a:rPr lang="en-US" sz="1400" dirty="0"/>
              <a:t>Nat Communication 2018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432FF0-EA3F-9745-85DA-5AB2C3B9BE8B}"/>
              </a:ext>
            </a:extLst>
          </p:cNvPr>
          <p:cNvSpPr/>
          <p:nvPr/>
        </p:nvSpPr>
        <p:spPr>
          <a:xfrm>
            <a:off x="4610772" y="4307419"/>
            <a:ext cx="4953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AdvOT1ef757c0"/>
              </a:rPr>
              <a:t>~75% of promoters, ~60% of enhancers </a:t>
            </a:r>
          </a:p>
          <a:p>
            <a:pPr algn="ctr"/>
            <a:r>
              <a:rPr lang="en-US" sz="1600" dirty="0">
                <a:latin typeface="AdvOT1ef757c0"/>
              </a:rPr>
              <a:t>are captured in a typical cell</a:t>
            </a:r>
            <a:endParaRPr lang="en-US" sz="1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9DC72FD-9BD0-4F4B-98F5-74F594764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045" y="1483311"/>
            <a:ext cx="2536557" cy="24092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1B6CC0-0596-3947-9393-3D2EBE4E9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320" y="1227579"/>
            <a:ext cx="2127080" cy="255631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E062A2D0-A0B3-B548-81A0-664E0BBDFA74}"/>
              </a:ext>
            </a:extLst>
          </p:cNvPr>
          <p:cNvSpPr/>
          <p:nvPr/>
        </p:nvSpPr>
        <p:spPr>
          <a:xfrm>
            <a:off x="4459045" y="1397000"/>
            <a:ext cx="303455" cy="3873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79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8E0D3E-0EB0-364D-9073-9C76A2FF5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91" y="1046672"/>
            <a:ext cx="4006850" cy="11784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0E1922-ED61-0142-B27F-D1E6AEEA0376}"/>
              </a:ext>
            </a:extLst>
          </p:cNvPr>
          <p:cNvSpPr/>
          <p:nvPr/>
        </p:nvSpPr>
        <p:spPr>
          <a:xfrm>
            <a:off x="3524250" y="5234207"/>
            <a:ext cx="6483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MT"/>
              </a:rPr>
              <a:t>the epigenetic landscape of ectodermal cells is already established in the early epiblast.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MT"/>
              </a:rPr>
              <a:t>regulatory elements associated with each germ layer are either epigenetically primed or epigenetically remodeled prior to overt cell fate decisions during gastrulation.</a:t>
            </a:r>
            <a:endParaRPr lang="en-US" sz="1200" dirty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17B78C-C4CE-274D-A79C-EC662A58FC77}"/>
              </a:ext>
            </a:extLst>
          </p:cNvPr>
          <p:cNvSpPr txBox="1"/>
          <p:nvPr/>
        </p:nvSpPr>
        <p:spPr>
          <a:xfrm>
            <a:off x="202008" y="6413112"/>
            <a:ext cx="3359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dirty="0" err="1"/>
              <a:t>Argelaguet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Nature (in press + </a:t>
            </a:r>
            <a:r>
              <a:rPr lang="en-US" dirty="0" err="1"/>
              <a:t>BioRXiv</a:t>
            </a:r>
            <a:r>
              <a:rPr lang="en-US" dirty="0"/>
              <a:t>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ECE4607-5A21-8A40-A84F-F0BC7835BC97}"/>
              </a:ext>
            </a:extLst>
          </p:cNvPr>
          <p:cNvGrpSpPr/>
          <p:nvPr/>
        </p:nvGrpSpPr>
        <p:grpSpPr>
          <a:xfrm>
            <a:off x="4716991" y="1098601"/>
            <a:ext cx="5040049" cy="1251768"/>
            <a:chOff x="4716991" y="1098601"/>
            <a:chExt cx="5040049" cy="12517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C2729F-58AF-AE44-A22A-BAD49142C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268"/>
            <a:stretch/>
          </p:blipFill>
          <p:spPr>
            <a:xfrm>
              <a:off x="4716991" y="1098601"/>
              <a:ext cx="1607872" cy="121174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D55B25-D625-A240-A9B7-DFA3396D7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453" b="34115"/>
            <a:stretch/>
          </p:blipFill>
          <p:spPr>
            <a:xfrm>
              <a:off x="6443136" y="1238771"/>
              <a:ext cx="1607872" cy="108958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125980-5619-504E-8A9F-EE558AEDDF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9973"/>
            <a:stretch/>
          </p:blipFill>
          <p:spPr>
            <a:xfrm>
              <a:off x="8149168" y="1238772"/>
              <a:ext cx="1607872" cy="1111597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508853A-E676-EA4A-8DF5-58FED52A0F14}"/>
                </a:ext>
              </a:extLst>
            </p:cNvPr>
            <p:cNvSpPr/>
            <p:nvPr/>
          </p:nvSpPr>
          <p:spPr>
            <a:xfrm>
              <a:off x="4889500" y="1098601"/>
              <a:ext cx="177800" cy="2348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70ECBD-1B4F-D040-BAC4-4B790E648258}"/>
              </a:ext>
            </a:extLst>
          </p:cNvPr>
          <p:cNvGrpSpPr/>
          <p:nvPr/>
        </p:nvGrpSpPr>
        <p:grpSpPr>
          <a:xfrm>
            <a:off x="671882" y="2699035"/>
            <a:ext cx="3088707" cy="2698052"/>
            <a:chOff x="138482" y="2891134"/>
            <a:chExt cx="3088707" cy="26980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96B4C9-450C-1249-BBC3-B5758C533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0484"/>
            <a:stretch/>
          </p:blipFill>
          <p:spPr>
            <a:xfrm>
              <a:off x="138482" y="2900456"/>
              <a:ext cx="1512518" cy="13251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215E83-2114-CE4F-BAE6-BF6FE2942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377" r="35494"/>
            <a:stretch/>
          </p:blipFill>
          <p:spPr>
            <a:xfrm>
              <a:off x="1785738" y="2900456"/>
              <a:ext cx="1441451" cy="13251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0CA3CE-8958-1D42-9422-80356D38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289"/>
            <a:stretch/>
          </p:blipFill>
          <p:spPr>
            <a:xfrm>
              <a:off x="1024467" y="4264069"/>
              <a:ext cx="1522541" cy="1325117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7C2A657-A386-DB45-98FD-960E88ADF445}"/>
                </a:ext>
              </a:extLst>
            </p:cNvPr>
            <p:cNvSpPr/>
            <p:nvPr/>
          </p:nvSpPr>
          <p:spPr>
            <a:xfrm>
              <a:off x="202008" y="2891134"/>
              <a:ext cx="177800" cy="2348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46A9D6C-B77E-E348-A44C-6F51AA9DAACA}"/>
                </a:ext>
              </a:extLst>
            </p:cNvPr>
            <p:cNvSpPr/>
            <p:nvPr/>
          </p:nvSpPr>
          <p:spPr>
            <a:xfrm>
              <a:off x="159368" y="4117445"/>
              <a:ext cx="177800" cy="2348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D47903-33FE-9941-B2D5-AA2D682AAF5F}"/>
              </a:ext>
            </a:extLst>
          </p:cNvPr>
          <p:cNvGrpSpPr/>
          <p:nvPr/>
        </p:nvGrpSpPr>
        <p:grpSpPr>
          <a:xfrm>
            <a:off x="4268922" y="2699035"/>
            <a:ext cx="4889500" cy="2430397"/>
            <a:chOff x="3926022" y="2891134"/>
            <a:chExt cx="4889500" cy="24303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13BCC9-890F-504D-8149-7B7AE5609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26022" y="2891134"/>
              <a:ext cx="4889500" cy="2430397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BD7FC69-46AE-B540-92DE-22586A54EBE7}"/>
                </a:ext>
              </a:extLst>
            </p:cNvPr>
            <p:cNvSpPr/>
            <p:nvPr/>
          </p:nvSpPr>
          <p:spPr>
            <a:xfrm>
              <a:off x="4039218" y="2985777"/>
              <a:ext cx="177800" cy="2348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A443F1AC-9D8B-124D-97E8-A1C65F1279F7}"/>
              </a:ext>
            </a:extLst>
          </p:cNvPr>
          <p:cNvSpPr/>
          <p:nvPr/>
        </p:nvSpPr>
        <p:spPr>
          <a:xfrm>
            <a:off x="4316941" y="5054600"/>
            <a:ext cx="242977" cy="2095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D47841-4A61-B843-8E64-FB764964FAF4}"/>
              </a:ext>
            </a:extLst>
          </p:cNvPr>
          <p:cNvSpPr/>
          <p:nvPr/>
        </p:nvSpPr>
        <p:spPr>
          <a:xfrm>
            <a:off x="7498291" y="5024657"/>
            <a:ext cx="242977" cy="2095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66D2FF-D47B-DB41-B490-64D0274FD069}"/>
              </a:ext>
            </a:extLst>
          </p:cNvPr>
          <p:cNvSpPr/>
          <p:nvPr/>
        </p:nvSpPr>
        <p:spPr>
          <a:xfrm>
            <a:off x="921672" y="167837"/>
            <a:ext cx="80626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0070C0"/>
                </a:solidFill>
              </a:rPr>
              <a:t>scNMT</a:t>
            </a:r>
            <a:r>
              <a:rPr lang="en-US" sz="2200" b="1" dirty="0">
                <a:solidFill>
                  <a:srgbClr val="0070C0"/>
                </a:solidFill>
              </a:rPr>
              <a:t>: transcriptome + DNA methylation + chromatin accessibility</a:t>
            </a:r>
          </a:p>
        </p:txBody>
      </p:sp>
    </p:spTree>
    <p:extLst>
      <p:ext uri="{BB962C8B-B14F-4D97-AF65-F5344CB8AC3E}">
        <p14:creationId xmlns:p14="http://schemas.microsoft.com/office/powerpoint/2010/main" val="1156295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CAF64-82EC-4A43-B0FC-56715E22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527" y="889127"/>
            <a:ext cx="5633923" cy="4259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66EF7-BDE4-3B4C-BE2C-1F7980692ACE}"/>
              </a:ext>
            </a:extLst>
          </p:cNvPr>
          <p:cNvSpPr txBox="1"/>
          <p:nvPr/>
        </p:nvSpPr>
        <p:spPr>
          <a:xfrm>
            <a:off x="2598670" y="124839"/>
            <a:ext cx="47086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sci-CAR: Chromatin Accessibility + RNA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E89D8-5EE9-BA42-B961-8048000F3242}"/>
              </a:ext>
            </a:extLst>
          </p:cNvPr>
          <p:cNvSpPr txBox="1"/>
          <p:nvPr/>
        </p:nvSpPr>
        <p:spPr>
          <a:xfrm>
            <a:off x="6861103" y="4995034"/>
            <a:ext cx="2099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sz="1600" dirty="0"/>
              <a:t>Cao </a:t>
            </a:r>
            <a:r>
              <a:rPr lang="en-US" sz="1600" i="1" dirty="0"/>
              <a:t>et al</a:t>
            </a:r>
            <a:r>
              <a:rPr lang="en-US" sz="1600" dirty="0"/>
              <a:t>. Science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CFDEC-140C-1047-BE08-591091F1B49D}"/>
              </a:ext>
            </a:extLst>
          </p:cNvPr>
          <p:cNvSpPr txBox="1"/>
          <p:nvPr/>
        </p:nvSpPr>
        <p:spPr>
          <a:xfrm>
            <a:off x="157655" y="6354964"/>
            <a:ext cx="391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See Chen </a:t>
            </a:r>
            <a:r>
              <a:rPr lang="en-US" sz="1600" i="1" dirty="0"/>
              <a:t>et al</a:t>
            </a:r>
            <a:r>
              <a:rPr lang="en-US" sz="1600" dirty="0"/>
              <a:t>. Nat Biotech 2019: SNARE-seq</a:t>
            </a:r>
          </a:p>
        </p:txBody>
      </p:sp>
    </p:spTree>
    <p:extLst>
      <p:ext uri="{BB962C8B-B14F-4D97-AF65-F5344CB8AC3E}">
        <p14:creationId xmlns:p14="http://schemas.microsoft.com/office/powerpoint/2010/main" val="95155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95611" y="199100"/>
            <a:ext cx="69147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CITE-seq / REAP-seq: cell surface markers + transcriptome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9"/>
          <a:stretch/>
        </p:blipFill>
        <p:spPr>
          <a:xfrm>
            <a:off x="646420" y="1494451"/>
            <a:ext cx="4230116" cy="7287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95678" y="2584056"/>
            <a:ext cx="3065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Stoeckius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Nat. Methods 2017</a:t>
            </a:r>
          </a:p>
          <a:p>
            <a:r>
              <a:rPr lang="en-US" sz="1400" dirty="0"/>
              <a:t>Peterson </a:t>
            </a:r>
            <a:r>
              <a:rPr lang="en-US" sz="1400" i="1" dirty="0"/>
              <a:t>et al.  </a:t>
            </a:r>
            <a:r>
              <a:rPr lang="en-US" sz="1400" dirty="0"/>
              <a:t>Nat Biotechnology 2017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ECA04F-A741-134D-937B-E729C8100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01" y="1304538"/>
            <a:ext cx="3623994" cy="1221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BC87B-34D8-5A4D-977E-8DC8FA2171A7}"/>
              </a:ext>
            </a:extLst>
          </p:cNvPr>
          <p:cNvSpPr txBox="1"/>
          <p:nvPr/>
        </p:nvSpPr>
        <p:spPr>
          <a:xfrm>
            <a:off x="2238939" y="3381856"/>
            <a:ext cx="573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Cell hashing: increase cell loading + detection of doublets…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6956D3-8D30-6040-9AD0-232E34D77E6D}"/>
              </a:ext>
            </a:extLst>
          </p:cNvPr>
          <p:cNvSpPr/>
          <p:nvPr/>
        </p:nvSpPr>
        <p:spPr>
          <a:xfrm>
            <a:off x="127137" y="6371229"/>
            <a:ext cx="2926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Stoeckius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Genome Biology 2018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0625CD-DB1C-244F-8707-B9EFF5F9E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94" y="3814356"/>
            <a:ext cx="6687787" cy="24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60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283F0F-98FD-BF4A-9ABA-9B29FC47BE4C}"/>
              </a:ext>
            </a:extLst>
          </p:cNvPr>
          <p:cNvSpPr txBox="1"/>
          <p:nvPr/>
        </p:nvSpPr>
        <p:spPr>
          <a:xfrm>
            <a:off x="3454032" y="234727"/>
            <a:ext cx="2997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10x ”feature barcoding”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D3625-6E3F-C74A-8E40-DC7F6854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207" y="1070061"/>
            <a:ext cx="6383361" cy="1887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B1AF48-5ED8-7642-9BE6-4840D87F69D1}"/>
              </a:ext>
            </a:extLst>
          </p:cNvPr>
          <p:cNvSpPr txBox="1"/>
          <p:nvPr/>
        </p:nvSpPr>
        <p:spPr>
          <a:xfrm>
            <a:off x="694805" y="1347433"/>
            <a:ext cx="98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CITE-seq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B14A26-A873-844B-9072-E3D5F6924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777" y="1255975"/>
            <a:ext cx="1572509" cy="1617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F11FB0-4AA1-8E45-8E58-F98F5F035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882" y="4173989"/>
            <a:ext cx="2900420" cy="2121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6238CD-7A72-5547-AC5C-0ED03FAB71B3}"/>
              </a:ext>
            </a:extLst>
          </p:cNvPr>
          <p:cNvSpPr/>
          <p:nvPr/>
        </p:nvSpPr>
        <p:spPr>
          <a:xfrm>
            <a:off x="1217316" y="3696333"/>
            <a:ext cx="7983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CRISPR mediated perturbations to analyze regulatory gene networks and pathways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4A6FFB-701F-4A42-A656-5E0009831388}"/>
              </a:ext>
            </a:extLst>
          </p:cNvPr>
          <p:cNvSpPr/>
          <p:nvPr/>
        </p:nvSpPr>
        <p:spPr>
          <a:xfrm>
            <a:off x="709305" y="3327001"/>
            <a:ext cx="306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CRISPR screening (</a:t>
            </a:r>
            <a:r>
              <a:rPr lang="en-US" b="1" dirty="0" err="1">
                <a:solidFill>
                  <a:srgbClr val="0070C0"/>
                </a:solidFill>
              </a:rPr>
              <a:t>Pertub</a:t>
            </a:r>
            <a:r>
              <a:rPr lang="en-US" b="1" dirty="0">
                <a:solidFill>
                  <a:srgbClr val="0070C0"/>
                </a:solidFill>
              </a:rPr>
              <a:t>-seq)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AF9B39-A3B3-2E4D-AA1A-F7B56F911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387" y="4304492"/>
            <a:ext cx="1648659" cy="18603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88FBB2-10B1-0C4A-B184-9EC9F6AAFFA5}"/>
              </a:ext>
            </a:extLst>
          </p:cNvPr>
          <p:cNvSpPr txBox="1"/>
          <p:nvPr/>
        </p:nvSpPr>
        <p:spPr>
          <a:xfrm>
            <a:off x="0" y="6463069"/>
            <a:ext cx="3526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Dixit </a:t>
            </a:r>
            <a:r>
              <a:rPr lang="en-US" sz="1400" i="1" dirty="0"/>
              <a:t>et al. </a:t>
            </a:r>
            <a:r>
              <a:rPr lang="en-US" sz="1400" dirty="0"/>
              <a:t>Cell 2016, Adamson </a:t>
            </a:r>
            <a:r>
              <a:rPr lang="en-US" sz="1400" i="1" dirty="0"/>
              <a:t>et al. </a:t>
            </a:r>
            <a:r>
              <a:rPr lang="en-US" sz="1400" dirty="0"/>
              <a:t>Cell 2016</a:t>
            </a:r>
          </a:p>
        </p:txBody>
      </p:sp>
    </p:spTree>
    <p:extLst>
      <p:ext uri="{BB962C8B-B14F-4D97-AF65-F5344CB8AC3E}">
        <p14:creationId xmlns:p14="http://schemas.microsoft.com/office/powerpoint/2010/main" val="2659841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EF5205-8BF8-0640-BF98-1DA7BFB67E7E}"/>
              </a:ext>
            </a:extLst>
          </p:cNvPr>
          <p:cNvSpPr txBox="1"/>
          <p:nvPr/>
        </p:nvSpPr>
        <p:spPr>
          <a:xfrm>
            <a:off x="4229719" y="3169737"/>
            <a:ext cx="2945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Sébastien Smallwood – FMI</a:t>
            </a:r>
          </a:p>
          <a:p>
            <a:pPr algn="ctr"/>
            <a:r>
              <a:rPr lang="en-US" i="1" dirty="0" err="1"/>
              <a:t>sebastien.smallwood@fmi.ch</a:t>
            </a: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2E29B-2D44-B84A-B4CD-AB1C41562D00}"/>
              </a:ext>
            </a:extLst>
          </p:cNvPr>
          <p:cNvSpPr txBox="1"/>
          <p:nvPr/>
        </p:nvSpPr>
        <p:spPr>
          <a:xfrm>
            <a:off x="2298700" y="2400300"/>
            <a:ext cx="3052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Thanks for listening…...</a:t>
            </a:r>
          </a:p>
        </p:txBody>
      </p:sp>
    </p:spTree>
    <p:extLst>
      <p:ext uri="{BB962C8B-B14F-4D97-AF65-F5344CB8AC3E}">
        <p14:creationId xmlns:p14="http://schemas.microsoft.com/office/powerpoint/2010/main" val="883165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60517" y="189555"/>
            <a:ext cx="3384966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  <a:latin typeface="Calibri" charset="0"/>
              </a:defRPr>
            </a:lvl1pPr>
          </a:lstStyle>
          <a:p>
            <a:r>
              <a:rPr lang="en-US" dirty="0"/>
              <a:t>Drop-seq: Template-switch Based</a:t>
            </a:r>
          </a:p>
          <a:p>
            <a:r>
              <a:rPr lang="en-US" dirty="0"/>
              <a:t>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48" y="1176958"/>
            <a:ext cx="6286905" cy="18015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18256" y="1304812"/>
            <a:ext cx="237744" cy="244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98872" y="1318277"/>
            <a:ext cx="237744" cy="244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569554" y="3248511"/>
            <a:ext cx="6593785" cy="2814359"/>
            <a:chOff x="1344919" y="3155641"/>
            <a:chExt cx="7309422" cy="308319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03"/>
            <a:stretch/>
          </p:blipFill>
          <p:spPr>
            <a:xfrm>
              <a:off x="1344919" y="3400486"/>
              <a:ext cx="7309422" cy="283834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567002" y="3155641"/>
              <a:ext cx="237744" cy="244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821378" y="1400582"/>
            <a:ext cx="104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Drop-seq</a:t>
            </a:r>
          </a:p>
          <a:p>
            <a:pPr algn="ctr"/>
            <a:r>
              <a:rPr lang="en-US" i="1" dirty="0"/>
              <a:t>barcodes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56403" y="6461253"/>
            <a:ext cx="195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dirty="0" err="1"/>
              <a:t>Macosko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Cell 2015</a:t>
            </a:r>
          </a:p>
        </p:txBody>
      </p:sp>
    </p:spTree>
    <p:extLst>
      <p:ext uri="{BB962C8B-B14F-4D97-AF65-F5344CB8AC3E}">
        <p14:creationId xmlns:p14="http://schemas.microsoft.com/office/powerpoint/2010/main" val="8688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2419282" y="2752939"/>
            <a:ext cx="5594600" cy="2379335"/>
            <a:chOff x="2419282" y="2752939"/>
            <a:chExt cx="5594600" cy="2379335"/>
          </a:xfrm>
        </p:grpSpPr>
        <p:cxnSp>
          <p:nvCxnSpPr>
            <p:cNvPr id="69" name="Straight Connector 68"/>
            <p:cNvCxnSpPr>
              <a:stCxn id="14" idx="3"/>
              <a:endCxn id="21" idx="0"/>
            </p:cNvCxnSpPr>
            <p:nvPr/>
          </p:nvCxnSpPr>
          <p:spPr>
            <a:xfrm>
              <a:off x="4185891" y="3911948"/>
              <a:ext cx="1059176" cy="41735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/>
            <p:cNvGrpSpPr/>
            <p:nvPr/>
          </p:nvGrpSpPr>
          <p:grpSpPr>
            <a:xfrm>
              <a:off x="2419282" y="2752939"/>
              <a:ext cx="5594600" cy="2379335"/>
              <a:chOff x="2419282" y="2752939"/>
              <a:chExt cx="5594600" cy="2379335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flipH="1" flipV="1">
                <a:off x="7654770" y="2752939"/>
                <a:ext cx="3004" cy="5742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3205366" y="3742671"/>
                <a:ext cx="980525" cy="33855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Drop-Seq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241748" y="3324232"/>
                <a:ext cx="772134" cy="33855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/>
                  <a:t>InDrop</a:t>
                </a:r>
                <a:endParaRPr lang="en-US" sz="16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942728" y="4329306"/>
                <a:ext cx="604678" cy="33855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10x </a:t>
                </a:r>
              </a:p>
            </p:txBody>
          </p:sp>
          <p:cxnSp>
            <p:nvCxnSpPr>
              <p:cNvPr id="42" name="Straight Connector 41"/>
              <p:cNvCxnSpPr>
                <a:stCxn id="14" idx="0"/>
              </p:cNvCxnSpPr>
              <p:nvPr/>
            </p:nvCxnSpPr>
            <p:spPr>
              <a:xfrm flipV="1">
                <a:off x="3695629" y="2997813"/>
                <a:ext cx="12100" cy="7448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2635099" y="4793720"/>
                <a:ext cx="1091133" cy="3385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/>
                  <a:t>DroNc</a:t>
                </a:r>
                <a:r>
                  <a:rPr lang="en-US" sz="1600" b="1" i="1" dirty="0"/>
                  <a:t>-Seq</a:t>
                </a:r>
              </a:p>
            </p:txBody>
          </p:sp>
          <p:cxnSp>
            <p:nvCxnSpPr>
              <p:cNvPr id="47" name="Straight Connector 46"/>
              <p:cNvCxnSpPr>
                <a:endCxn id="12" idx="2"/>
              </p:cNvCxnSpPr>
              <p:nvPr/>
            </p:nvCxnSpPr>
            <p:spPr>
              <a:xfrm flipV="1">
                <a:off x="2419282" y="4150142"/>
                <a:ext cx="5136" cy="2271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endCxn id="14" idx="2"/>
              </p:cNvCxnSpPr>
              <p:nvPr/>
            </p:nvCxnSpPr>
            <p:spPr>
              <a:xfrm flipV="1">
                <a:off x="3692624" y="4081225"/>
                <a:ext cx="3005" cy="29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419282" y="4377249"/>
                <a:ext cx="14737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3180666" y="4377249"/>
                <a:ext cx="0" cy="4022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stCxn id="21" idx="0"/>
                <a:endCxn id="19" idx="2"/>
              </p:cNvCxnSpPr>
              <p:nvPr/>
            </p:nvCxnSpPr>
            <p:spPr>
              <a:xfrm flipV="1">
                <a:off x="5245067" y="3662786"/>
                <a:ext cx="2382748" cy="66652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/>
          <p:cNvGrpSpPr/>
          <p:nvPr/>
        </p:nvGrpSpPr>
        <p:grpSpPr>
          <a:xfrm>
            <a:off x="240039" y="5437522"/>
            <a:ext cx="9505210" cy="1327977"/>
            <a:chOff x="240039" y="5437522"/>
            <a:chExt cx="9505210" cy="1327977"/>
          </a:xfrm>
        </p:grpSpPr>
        <p:sp>
          <p:nvSpPr>
            <p:cNvPr id="25" name="TextBox 24"/>
            <p:cNvSpPr txBox="1"/>
            <p:nvPr/>
          </p:nvSpPr>
          <p:spPr>
            <a:xfrm>
              <a:off x="1635223" y="5545034"/>
              <a:ext cx="2403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</a:rPr>
                <a:t>Combinatorial indexing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86017" y="5999115"/>
              <a:ext cx="1195327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sci</a:t>
              </a:r>
              <a:r>
                <a:rPr lang="en-US" sz="1600" b="1" dirty="0"/>
                <a:t>-RNA-seq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97586" y="6426945"/>
              <a:ext cx="972189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SPLiT</a:t>
              </a:r>
              <a:r>
                <a:rPr lang="en-US" sz="1600" b="1" dirty="0"/>
                <a:t>-seq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40039" y="5437522"/>
              <a:ext cx="9505210" cy="17559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4973861" y="196987"/>
            <a:ext cx="116198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/>
              <a:t>F.Tang</a:t>
            </a:r>
            <a:r>
              <a:rPr lang="en-US" sz="1600" b="1" dirty="0"/>
              <a:t> 2009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549085" y="535541"/>
            <a:ext cx="5005769" cy="6153358"/>
            <a:chOff x="549085" y="535541"/>
            <a:chExt cx="5005769" cy="6153358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5538732" y="1309421"/>
              <a:ext cx="16122" cy="5379478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549085" y="535541"/>
              <a:ext cx="5005769" cy="3614601"/>
              <a:chOff x="549085" y="535541"/>
              <a:chExt cx="5005769" cy="361460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778943" y="2829876"/>
                <a:ext cx="979755" cy="33855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/>
                  <a:t>SCRB-seq</a:t>
                </a:r>
              </a:p>
            </p:txBody>
          </p:sp>
          <p:cxnSp>
            <p:nvCxnSpPr>
              <p:cNvPr id="32" name="Straight Connector 31"/>
              <p:cNvCxnSpPr>
                <a:stCxn id="10" idx="0"/>
                <a:endCxn id="9" idx="2"/>
              </p:cNvCxnSpPr>
              <p:nvPr/>
            </p:nvCxnSpPr>
            <p:spPr>
              <a:xfrm flipV="1">
                <a:off x="2419283" y="2427591"/>
                <a:ext cx="0" cy="4022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601952" y="1246223"/>
                <a:ext cx="38401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5"/>
                    </a:solidFill>
                  </a:rPr>
                  <a:t>Template-Switch Based</a:t>
                </a:r>
              </a:p>
              <a:p>
                <a:pPr algn="ctr"/>
                <a:r>
                  <a:rPr lang="en-US" i="1" dirty="0"/>
                  <a:t>PCR amplification of “full length” cDNA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49085" y="2089037"/>
                <a:ext cx="939616" cy="33855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STRT-seq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16581" y="2089037"/>
                <a:ext cx="1005403" cy="33855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/>
                  <a:t>SmartSeq</a:t>
                </a:r>
                <a:endParaRPr lang="en-US" sz="16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864483" y="2829876"/>
                <a:ext cx="1109599" cy="33855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SmartSeq2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938547" y="3565367"/>
                <a:ext cx="971741" cy="58477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i="1" dirty="0" err="1">
                    <a:effectLst/>
                  </a:rPr>
                  <a:t>sNuc</a:t>
                </a:r>
                <a:r>
                  <a:rPr lang="en-US" sz="1600" b="1" i="1" dirty="0">
                    <a:effectLst/>
                  </a:rPr>
                  <a:t>-Seq</a:t>
                </a:r>
              </a:p>
              <a:p>
                <a:r>
                  <a:rPr lang="en-US" sz="1600" b="1" i="1" dirty="0">
                    <a:effectLst/>
                  </a:rPr>
                  <a:t> </a:t>
                </a:r>
                <a:r>
                  <a:rPr lang="en-US" sz="1600" b="1" i="1" dirty="0" err="1">
                    <a:effectLst/>
                  </a:rPr>
                  <a:t>Div</a:t>
                </a:r>
                <a:r>
                  <a:rPr lang="en-US" sz="1600" b="1" i="1" dirty="0">
                    <a:effectLst/>
                  </a:rPr>
                  <a:t>-Seq </a:t>
                </a:r>
                <a:endParaRPr lang="en-US" sz="1600" b="1" i="1" dirty="0"/>
              </a:p>
            </p:txBody>
          </p:sp>
          <p:cxnSp>
            <p:nvCxnSpPr>
              <p:cNvPr id="29" name="Straight Connector 28"/>
              <p:cNvCxnSpPr>
                <a:stCxn id="8" idx="3"/>
                <a:endCxn id="9" idx="1"/>
              </p:cNvCxnSpPr>
              <p:nvPr/>
            </p:nvCxnSpPr>
            <p:spPr>
              <a:xfrm>
                <a:off x="1488701" y="2258314"/>
                <a:ext cx="427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endCxn id="11" idx="1"/>
              </p:cNvCxnSpPr>
              <p:nvPr/>
            </p:nvCxnSpPr>
            <p:spPr>
              <a:xfrm>
                <a:off x="2966727" y="2999153"/>
                <a:ext cx="8122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2423128" y="3173718"/>
                <a:ext cx="0" cy="4022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/>
              <p:cNvCxnSpPr>
                <a:stCxn id="44" idx="2"/>
              </p:cNvCxnSpPr>
              <p:nvPr/>
            </p:nvCxnSpPr>
            <p:spPr>
              <a:xfrm flipH="1">
                <a:off x="2818275" y="535541"/>
                <a:ext cx="2736579" cy="5553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/>
          <p:cNvGrpSpPr/>
          <p:nvPr/>
        </p:nvGrpSpPr>
        <p:grpSpPr>
          <a:xfrm>
            <a:off x="5554854" y="535541"/>
            <a:ext cx="4050031" cy="2193887"/>
            <a:chOff x="5554854" y="535541"/>
            <a:chExt cx="4050031" cy="2193887"/>
          </a:xfrm>
        </p:grpSpPr>
        <p:cxnSp>
          <p:nvCxnSpPr>
            <p:cNvPr id="22" name="Straight Arrow Connector 21"/>
            <p:cNvCxnSpPr>
              <a:stCxn id="44" idx="2"/>
            </p:cNvCxnSpPr>
            <p:nvPr/>
          </p:nvCxnSpPr>
          <p:spPr>
            <a:xfrm>
              <a:off x="5554854" y="535541"/>
              <a:ext cx="2288105" cy="5553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432927" y="1193612"/>
              <a:ext cx="28602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</a:rPr>
                <a:t>T7-based</a:t>
              </a:r>
            </a:p>
            <a:p>
              <a:pPr algn="ctr"/>
              <a:r>
                <a:rPr lang="en-US" i="1" dirty="0"/>
                <a:t>Linear amplification of cDNA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76045" y="2144653"/>
              <a:ext cx="941283" cy="5847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CEL-seq</a:t>
              </a:r>
            </a:p>
            <a:p>
              <a:r>
                <a:rPr lang="en-US" sz="1600" b="1" dirty="0"/>
                <a:t>CEL-seq2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547480" y="2220492"/>
              <a:ext cx="1057405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MARS-seq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6739762" y="2381341"/>
              <a:ext cx="427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054766" y="2251270"/>
              <a:ext cx="684996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BAT-seq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8119600" y="2362077"/>
              <a:ext cx="427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E9E82C-7095-454D-A736-49B5AAAC6C43}"/>
              </a:ext>
            </a:extLst>
          </p:cNvPr>
          <p:cNvGrpSpPr/>
          <p:nvPr/>
        </p:nvGrpSpPr>
        <p:grpSpPr>
          <a:xfrm>
            <a:off x="6074762" y="5523107"/>
            <a:ext cx="3720047" cy="823285"/>
            <a:chOff x="6074762" y="5523107"/>
            <a:chExt cx="3720047" cy="823285"/>
          </a:xfrm>
        </p:grpSpPr>
        <p:grpSp>
          <p:nvGrpSpPr>
            <p:cNvPr id="77" name="Group 76"/>
            <p:cNvGrpSpPr/>
            <p:nvPr/>
          </p:nvGrpSpPr>
          <p:grpSpPr>
            <a:xfrm>
              <a:off x="6074762" y="5523107"/>
              <a:ext cx="2381444" cy="814562"/>
              <a:chOff x="6074762" y="5523107"/>
              <a:chExt cx="2381444" cy="814562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7269919" y="5523107"/>
                <a:ext cx="11862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>
                    <a:solidFill>
                      <a:schemeClr val="accent5"/>
                    </a:solidFill>
                  </a:rPr>
                  <a:t>Nanowells</a:t>
                </a:r>
                <a:endParaRPr lang="en-US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7392287" y="5999115"/>
                <a:ext cx="938911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Seq-Well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074762" y="5993798"/>
                <a:ext cx="1156022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STRT-seq-2i</a:t>
                </a:r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57765EB-28C3-614E-9847-1B2DFFAF9F4D}"/>
                </a:ext>
              </a:extLst>
            </p:cNvPr>
            <p:cNvSpPr/>
            <p:nvPr/>
          </p:nvSpPr>
          <p:spPr>
            <a:xfrm>
              <a:off x="8402761" y="6007838"/>
              <a:ext cx="1392048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Microwell-seq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7BE984-EF09-D34B-8211-FC660713432C}"/>
              </a:ext>
            </a:extLst>
          </p:cNvPr>
          <p:cNvSpPr txBox="1"/>
          <p:nvPr/>
        </p:nvSpPr>
        <p:spPr>
          <a:xfrm>
            <a:off x="160441" y="172746"/>
            <a:ext cx="27170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solidFill>
                  <a:srgbClr val="0070C0"/>
                </a:solidFill>
              </a:rPr>
              <a:t>Some scRNA methods</a:t>
            </a:r>
          </a:p>
        </p:txBody>
      </p:sp>
    </p:spTree>
    <p:extLst>
      <p:ext uri="{BB962C8B-B14F-4D97-AF65-F5344CB8AC3E}">
        <p14:creationId xmlns:p14="http://schemas.microsoft.com/office/powerpoint/2010/main" val="107088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39705" y="182240"/>
            <a:ext cx="1826590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  <a:latin typeface="Calibri" charset="0"/>
              </a:defRPr>
            </a:lvl1pPr>
          </a:lstStyle>
          <a:p>
            <a:r>
              <a:rPr lang="en-US" dirty="0" err="1"/>
              <a:t>InDrop</a:t>
            </a:r>
            <a:r>
              <a:rPr lang="en-US" dirty="0"/>
              <a:t>: T7-based</a:t>
            </a:r>
          </a:p>
          <a:p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6580" r="3344"/>
          <a:stretch/>
        </p:blipFill>
        <p:spPr>
          <a:xfrm>
            <a:off x="1161715" y="2856072"/>
            <a:ext cx="7582569" cy="2703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" y="1206949"/>
            <a:ext cx="5921044" cy="1140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8" t="67184" r="27427" b="15096"/>
          <a:stretch/>
        </p:blipFill>
        <p:spPr>
          <a:xfrm>
            <a:off x="6202159" y="1234024"/>
            <a:ext cx="3361518" cy="8539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14616" y="1853280"/>
            <a:ext cx="2148840" cy="493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84823" y="1648828"/>
            <a:ext cx="760929" cy="493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83212" y="1179249"/>
            <a:ext cx="576031" cy="716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8577" y="520177"/>
            <a:ext cx="1038839" cy="513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56403" y="6461253"/>
            <a:ext cx="1664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dirty="0"/>
              <a:t>Klein </a:t>
            </a:r>
            <a:r>
              <a:rPr lang="en-US" i="1" dirty="0"/>
              <a:t>et al. </a:t>
            </a:r>
            <a:r>
              <a:rPr lang="en-US" dirty="0"/>
              <a:t>Cell 2015</a:t>
            </a:r>
          </a:p>
        </p:txBody>
      </p:sp>
    </p:spTree>
    <p:extLst>
      <p:ext uri="{BB962C8B-B14F-4D97-AF65-F5344CB8AC3E}">
        <p14:creationId xmlns:p14="http://schemas.microsoft.com/office/powerpoint/2010/main" val="159580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9719" y="235275"/>
            <a:ext cx="242656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  <a:latin typeface="Calibri" charset="0"/>
              </a:defRPr>
            </a:lvl1pPr>
          </a:lstStyle>
          <a:p>
            <a:r>
              <a:rPr lang="en-US" dirty="0"/>
              <a:t>Drop-seq versus </a:t>
            </a:r>
            <a:r>
              <a:rPr lang="en-US" dirty="0" err="1"/>
              <a:t>InDrop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2456" y="1151982"/>
            <a:ext cx="74823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Drop-seq:</a:t>
            </a:r>
          </a:p>
          <a:p>
            <a:r>
              <a:rPr lang="en-US" b="1" dirty="0"/>
              <a:t>Pros</a:t>
            </a:r>
            <a:r>
              <a:rPr lang="en-US" dirty="0"/>
              <a:t>: Widely adopted as beads barcodes / chips commercially available.</a:t>
            </a:r>
          </a:p>
          <a:p>
            <a:r>
              <a:rPr lang="en-US" b="1" dirty="0"/>
              <a:t>Cons</a:t>
            </a:r>
            <a:r>
              <a:rPr lang="en-US" dirty="0"/>
              <a:t>: RT outside droplets - issue with ”ambient” RNA (cells BC with low UMIs)</a:t>
            </a:r>
          </a:p>
          <a:p>
            <a:r>
              <a:rPr lang="en-US" dirty="0"/>
              <a:t>           High variability between set-ups</a:t>
            </a:r>
            <a:r>
              <a:rPr lang="is-IS" dirty="0"/>
              <a:t>…good and bad datasets out-there...</a:t>
            </a:r>
          </a:p>
          <a:p>
            <a:r>
              <a:rPr lang="is-IS" dirty="0"/>
              <a:t>           Capture rate low.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82456" y="3246329"/>
            <a:ext cx="66093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InDrop</a:t>
            </a:r>
            <a:r>
              <a:rPr lang="en-GB" b="1" dirty="0">
                <a:solidFill>
                  <a:srgbClr val="0070C0"/>
                </a:solidFill>
              </a:rPr>
              <a:t>:</a:t>
            </a:r>
          </a:p>
          <a:p>
            <a:r>
              <a:rPr lang="en-GB" b="1" dirty="0"/>
              <a:t>Pros</a:t>
            </a:r>
            <a:r>
              <a:rPr lang="en-GB" dirty="0"/>
              <a:t>: Quality is better than Drop-seq</a:t>
            </a:r>
          </a:p>
          <a:p>
            <a:r>
              <a:rPr lang="en-GB" dirty="0"/>
              <a:t>          Gel beads + RT within droplets (higher sensitivity).</a:t>
            </a:r>
          </a:p>
          <a:p>
            <a:r>
              <a:rPr lang="en-GB" dirty="0"/>
              <a:t>          High capture rate.</a:t>
            </a:r>
          </a:p>
          <a:p>
            <a:r>
              <a:rPr lang="en-GB" b="1" dirty="0"/>
              <a:t>Cons</a:t>
            </a:r>
            <a:r>
              <a:rPr lang="en-GB" dirty="0"/>
              <a:t>: Challenging to make gel beads and barcodes (robotics helpful).</a:t>
            </a:r>
          </a:p>
          <a:p>
            <a:r>
              <a:rPr lang="en-GB" dirty="0"/>
              <a:t>           Microfluidics chips to be “made” (2 types of chips)</a:t>
            </a:r>
          </a:p>
          <a:p>
            <a:r>
              <a:rPr lang="en-GB" dirty="0"/>
              <a:t>           </a:t>
            </a:r>
            <a:r>
              <a:rPr lang="en-GB" i="1" dirty="0"/>
              <a:t>Now </a:t>
            </a:r>
            <a:r>
              <a:rPr lang="en-GB" i="1" dirty="0" err="1"/>
              <a:t>InDrop</a:t>
            </a:r>
            <a:r>
              <a:rPr lang="en-GB" i="1" dirty="0"/>
              <a:t> commercial solutions available</a:t>
            </a:r>
          </a:p>
        </p:txBody>
      </p:sp>
    </p:spTree>
    <p:extLst>
      <p:ext uri="{BB962C8B-B14F-4D97-AF65-F5344CB8AC3E}">
        <p14:creationId xmlns:p14="http://schemas.microsoft.com/office/powerpoint/2010/main" val="172996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97469" y="1015039"/>
            <a:ext cx="8626347" cy="2308324"/>
            <a:chOff x="442521" y="726684"/>
            <a:chExt cx="8626347" cy="2308324"/>
          </a:xfrm>
        </p:grpSpPr>
        <p:sp>
          <p:nvSpPr>
            <p:cNvPr id="5" name="TextBox 4"/>
            <p:cNvSpPr txBox="1"/>
            <p:nvPr/>
          </p:nvSpPr>
          <p:spPr>
            <a:xfrm>
              <a:off x="442521" y="801840"/>
              <a:ext cx="1243033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Plate format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91014" y="726684"/>
              <a:ext cx="7377854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 b="1" dirty="0"/>
                <a:t>FACS</a:t>
              </a:r>
              <a:r>
                <a:rPr lang="en-US" sz="1600" dirty="0"/>
                <a:t> (</a:t>
              </a:r>
              <a:r>
                <a:rPr lang="en-US" sz="1600" b="1" dirty="0"/>
                <a:t>cells + nuclei</a:t>
              </a:r>
              <a:r>
                <a:rPr lang="en-US" sz="1600" dirty="0"/>
                <a:t>) directly in lysis buffer. </a:t>
              </a:r>
            </a:p>
            <a:p>
              <a:r>
                <a:rPr lang="en-US" sz="1600" dirty="0"/>
                <a:t>	Accurate (96+384 plates), if good prep low doublets assumed.</a:t>
              </a:r>
            </a:p>
            <a:p>
              <a:r>
                <a:rPr lang="en-US" sz="1600" dirty="0"/>
                <a:t>	Enrich for specific populations with known markers</a:t>
              </a:r>
              <a:r>
                <a:rPr lang="is-IS" sz="1600" dirty="0"/>
                <a:t>.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b="1" dirty="0"/>
                <a:t>Mouth pipetting under microscope </a:t>
              </a:r>
              <a:r>
                <a:rPr lang="en-US" sz="1600" dirty="0"/>
                <a:t>for very precious samples (e.g. early embryos).</a:t>
              </a:r>
              <a:endParaRPr lang="is-IS" sz="1600" dirty="0"/>
            </a:p>
            <a:p>
              <a:r>
                <a:rPr lang="is-IS" sz="1600" dirty="0"/>
                <a:t>	</a:t>
              </a:r>
              <a:r>
                <a:rPr lang="en-US" sz="1600" dirty="0"/>
                <a:t>Accurate, even if doublets can be hard to discard.</a:t>
              </a:r>
            </a:p>
            <a:p>
              <a:r>
                <a:rPr lang="en-US" sz="1600" dirty="0"/>
                <a:t>	Low throughput + time consuming + skills.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/>
                <a:t>Combination with </a:t>
              </a:r>
              <a:r>
                <a:rPr lang="en-US" sz="1600" b="1" dirty="0"/>
                <a:t>Patch-clamp</a:t>
              </a:r>
              <a:r>
                <a:rPr lang="en-US" sz="1600" dirty="0"/>
                <a:t> for neurons.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b="1" dirty="0"/>
                <a:t>Laser Capture Microdissection</a:t>
              </a:r>
              <a:r>
                <a:rPr lang="en-US" sz="1600" dirty="0"/>
                <a:t>.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is-IS" sz="1600" b="1" dirty="0"/>
                <a:t>Plates with isolated single cells can be stored at -80C in lysis buffer.</a:t>
              </a:r>
              <a:endParaRPr lang="en-US" sz="16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8846" y="3971057"/>
            <a:ext cx="9081819" cy="1569660"/>
            <a:chOff x="218951" y="4987057"/>
            <a:chExt cx="9081819" cy="1569660"/>
          </a:xfrm>
        </p:grpSpPr>
        <p:sp>
          <p:nvSpPr>
            <p:cNvPr id="9" name="TextBox 8"/>
            <p:cNvSpPr txBox="1"/>
            <p:nvPr/>
          </p:nvSpPr>
          <p:spPr>
            <a:xfrm>
              <a:off x="218951" y="5082152"/>
              <a:ext cx="1392754" cy="33855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Droplet-based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62910" y="4987057"/>
              <a:ext cx="763786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 dirty="0"/>
                <a:t>Cells / Nuclei are encapsulated </a:t>
              </a:r>
              <a:r>
                <a:rPr lang="en-US" sz="1600" b="1" dirty="0"/>
                <a:t>in oil droplets</a:t>
              </a:r>
              <a:r>
                <a:rPr lang="en-US" sz="1600" dirty="0"/>
                <a:t> using microfluidics devices.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b="1" dirty="0"/>
                <a:t>Capture rate</a:t>
              </a:r>
              <a:r>
                <a:rPr lang="en-US" sz="1600" dirty="0"/>
                <a:t>: Drop-seq: low  |  </a:t>
              </a:r>
              <a:r>
                <a:rPr lang="en-US" sz="1600" dirty="0" err="1"/>
                <a:t>InDrop</a:t>
              </a:r>
              <a:r>
                <a:rPr lang="en-US" sz="1600" dirty="0"/>
                <a:t>: very high with </a:t>
              </a:r>
              <a:r>
                <a:rPr lang="en-US" sz="1600" dirty="0" err="1"/>
                <a:t>optimisations</a:t>
              </a:r>
              <a:r>
                <a:rPr lang="en-US" sz="1600" dirty="0"/>
                <a:t>  | 10x ~50%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b="1" dirty="0"/>
                <a:t>Doublets</a:t>
              </a:r>
              <a:r>
                <a:rPr lang="en-US" sz="1600" dirty="0"/>
                <a:t> rate can be relatively high: 1-5%.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b="1" dirty="0"/>
                <a:t>can be used with fixed cells (although lack of all-rounder protocol)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b="1" dirty="0"/>
                <a:t>Accurate and reproducible cell count.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b="1" dirty="0"/>
                <a:t>Procedure between SC isolation and lysis is longer than plate format</a:t>
              </a:r>
              <a:r>
                <a:rPr lang="en-US" sz="1600" dirty="0"/>
                <a:t>. Cell death +++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C4D205C-798A-3D41-8B19-07DE91D25358}"/>
              </a:ext>
            </a:extLst>
          </p:cNvPr>
          <p:cNvSpPr txBox="1"/>
          <p:nvPr/>
        </p:nvSpPr>
        <p:spPr>
          <a:xfrm>
            <a:off x="1292703" y="174929"/>
            <a:ext cx="73205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General considerations on starting material, plate vs droplets</a:t>
            </a:r>
          </a:p>
        </p:txBody>
      </p:sp>
    </p:spTree>
    <p:extLst>
      <p:ext uri="{BB962C8B-B14F-4D97-AF65-F5344CB8AC3E}">
        <p14:creationId xmlns:p14="http://schemas.microsoft.com/office/powerpoint/2010/main" val="10985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5538731" y="856656"/>
            <a:ext cx="30671" cy="583224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952" y="778052"/>
            <a:ext cx="3840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Template-Switch Based</a:t>
            </a:r>
          </a:p>
          <a:p>
            <a:pPr algn="ctr"/>
            <a:r>
              <a:rPr lang="en-US" i="1" dirty="0"/>
              <a:t>PCR amplification of “full length” cDNA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9085" y="1620866"/>
            <a:ext cx="93961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STRT-seq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6581" y="1620866"/>
            <a:ext cx="100540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SmartSeq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64483" y="2361705"/>
            <a:ext cx="110959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SmartSeq2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8943" y="2361705"/>
            <a:ext cx="97975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SCRB-seq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38547" y="3097196"/>
            <a:ext cx="97174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 err="1">
                <a:effectLst/>
              </a:rPr>
              <a:t>sNuc</a:t>
            </a:r>
            <a:r>
              <a:rPr lang="en-US" sz="1600" b="1" i="1" dirty="0">
                <a:effectLst/>
              </a:rPr>
              <a:t>-Seq</a:t>
            </a:r>
          </a:p>
          <a:p>
            <a:r>
              <a:rPr lang="en-US" sz="1600" b="1" i="1" dirty="0">
                <a:effectLst/>
              </a:rPr>
              <a:t> </a:t>
            </a:r>
            <a:r>
              <a:rPr lang="en-US" sz="1600" b="1" i="1" dirty="0" err="1">
                <a:effectLst/>
              </a:rPr>
              <a:t>Div</a:t>
            </a:r>
            <a:r>
              <a:rPr lang="en-US" sz="1600" b="1" i="1" dirty="0">
                <a:effectLst/>
              </a:rPr>
              <a:t>-Seq </a:t>
            </a:r>
            <a:endParaRPr lang="en-US" sz="16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05366" y="3274500"/>
            <a:ext cx="98052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Drop-Seq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2927" y="725441"/>
            <a:ext cx="286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T7-based</a:t>
            </a:r>
          </a:p>
          <a:p>
            <a:pPr algn="ctr"/>
            <a:r>
              <a:rPr lang="en-US" i="1" dirty="0"/>
              <a:t>Linear amplification of cDNA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9117" y="1535355"/>
            <a:ext cx="94128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CEL-seq</a:t>
            </a:r>
          </a:p>
          <a:p>
            <a:r>
              <a:rPr lang="en-US" sz="1600" b="1" dirty="0"/>
              <a:t>CEL-seq2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3660" y="1616032"/>
            <a:ext cx="105740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MARS-seq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67536" y="2662989"/>
            <a:ext cx="77213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InDrop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942728" y="3861135"/>
            <a:ext cx="604678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10x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35223" y="5179279"/>
            <a:ext cx="240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Combinatorial indexing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86017" y="5677250"/>
            <a:ext cx="119532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/>
              <a:t>sci</a:t>
            </a:r>
            <a:r>
              <a:rPr lang="en-US" sz="1600" b="1" dirty="0"/>
              <a:t>-RNA-seq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97586" y="6105080"/>
            <a:ext cx="97218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/>
              <a:t>SPLiT</a:t>
            </a:r>
            <a:r>
              <a:rPr lang="en-US" sz="1600" b="1" dirty="0"/>
              <a:t>-seq</a:t>
            </a:r>
          </a:p>
        </p:txBody>
      </p:sp>
      <p:cxnSp>
        <p:nvCxnSpPr>
          <p:cNvPr id="29" name="Straight Connector 28"/>
          <p:cNvCxnSpPr>
            <a:stCxn id="8" idx="3"/>
            <a:endCxn id="9" idx="1"/>
          </p:cNvCxnSpPr>
          <p:nvPr/>
        </p:nvCxnSpPr>
        <p:spPr>
          <a:xfrm>
            <a:off x="1488701" y="1790143"/>
            <a:ext cx="427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1" idx="1"/>
          </p:cNvCxnSpPr>
          <p:nvPr/>
        </p:nvCxnSpPr>
        <p:spPr>
          <a:xfrm>
            <a:off x="2966727" y="2530982"/>
            <a:ext cx="81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0" idx="0"/>
            <a:endCxn id="9" idx="2"/>
          </p:cNvCxnSpPr>
          <p:nvPr/>
        </p:nvCxnSpPr>
        <p:spPr>
          <a:xfrm flipV="1">
            <a:off x="2419283" y="1959420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423128" y="2705547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635099" y="4325549"/>
            <a:ext cx="109113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i="1"/>
              <a:t>DroNc</a:t>
            </a:r>
            <a:r>
              <a:rPr lang="en-US" sz="1600" b="1" i="1" dirty="0"/>
              <a:t>-Seq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3180666" y="3909078"/>
            <a:ext cx="0" cy="402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060569" y="2711014"/>
            <a:ext cx="1067408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MATQ-seq</a:t>
            </a:r>
            <a:endParaRPr lang="en-US" sz="16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7269919" y="5157352"/>
            <a:ext cx="118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/>
                </a:solidFill>
              </a:rPr>
              <a:t>Nanowells</a:t>
            </a:r>
            <a:endParaRPr lang="en-US" b="1" dirty="0">
              <a:solidFill>
                <a:schemeClr val="accent5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6861065" y="1761266"/>
            <a:ext cx="427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753603" y="2111254"/>
            <a:ext cx="3004" cy="5742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4" idx="3"/>
            <a:endCxn id="21" idx="0"/>
          </p:cNvCxnSpPr>
          <p:nvPr/>
        </p:nvCxnSpPr>
        <p:spPr>
          <a:xfrm>
            <a:off x="4185891" y="3443777"/>
            <a:ext cx="1059176" cy="41735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21" idx="0"/>
            <a:endCxn id="19" idx="2"/>
          </p:cNvCxnSpPr>
          <p:nvPr/>
        </p:nvCxnSpPr>
        <p:spPr>
          <a:xfrm flipV="1">
            <a:off x="5245067" y="3001543"/>
            <a:ext cx="2508536" cy="8595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40039" y="5042507"/>
            <a:ext cx="9505210" cy="1755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392287" y="5677250"/>
            <a:ext cx="93891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Seq-Well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305727" y="6130818"/>
            <a:ext cx="115602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STRT-seq-2i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738282"/>
            <a:ext cx="9906000" cy="311971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150327" y="2724264"/>
            <a:ext cx="6500862" cy="166107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000751" y="643105"/>
            <a:ext cx="4680691" cy="207911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3064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3690" y="137132"/>
            <a:ext cx="78386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Template-Switch Based approaches with plate format: SmartSeq2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57518" y="1389119"/>
            <a:ext cx="450937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57920" y="1229505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AAAAAAAA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7920" y="1363164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TTTTTTTT</a:t>
            </a:r>
            <a:r>
              <a:rPr lang="en-US" dirty="0"/>
              <a:t>-</a:t>
            </a:r>
            <a:r>
              <a:rPr lang="en-US" dirty="0">
                <a:solidFill>
                  <a:srgbClr val="00B050"/>
                </a:solidFill>
              </a:rPr>
              <a:t>(PCR)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523053" y="722573"/>
            <a:ext cx="0" cy="425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650417" y="765971"/>
            <a:ext cx="273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Cell Lysis and Poly-A capture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3017" y="1029473"/>
            <a:ext cx="1568464" cy="2385532"/>
            <a:chOff x="328360" y="1030666"/>
            <a:chExt cx="1568464" cy="3738735"/>
          </a:xfrm>
        </p:grpSpPr>
        <p:sp>
          <p:nvSpPr>
            <p:cNvPr id="47" name="Left Brace 46"/>
            <p:cNvSpPr/>
            <p:nvPr/>
          </p:nvSpPr>
          <p:spPr>
            <a:xfrm>
              <a:off x="1455748" y="1030666"/>
              <a:ext cx="441076" cy="3738735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8360" y="2702033"/>
              <a:ext cx="11336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Single tube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37664" y="2242761"/>
            <a:ext cx="4945509" cy="307777"/>
            <a:chOff x="2937664" y="2242761"/>
            <a:chExt cx="4945509" cy="307777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3373803" y="2383202"/>
              <a:ext cx="450937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2937664" y="2242761"/>
              <a:ext cx="506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Courier" charset="0"/>
                  <a:ea typeface="Courier" charset="0"/>
                  <a:cs typeface="Courier" charset="0"/>
                </a:rPr>
                <a:t>CCC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299189" y="2088873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5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(PCR)-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GGG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373803" y="1632831"/>
            <a:ext cx="6197653" cy="977791"/>
            <a:chOff x="3373803" y="1632831"/>
            <a:chExt cx="6197653" cy="977791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3373803" y="2247016"/>
              <a:ext cx="450937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7883173" y="2087402"/>
              <a:ext cx="1688283" cy="523220"/>
              <a:chOff x="7883173" y="2087402"/>
              <a:chExt cx="1688283" cy="523220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7883173" y="2087402"/>
                <a:ext cx="10438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ourier" charset="0"/>
                    <a:ea typeface="Courier" charset="0"/>
                    <a:cs typeface="Courier" charset="0"/>
                  </a:rPr>
                  <a:t>AAAAAAAA</a:t>
                </a:r>
                <a:endParaRPr lang="en-US" sz="1400" dirty="0">
                  <a:solidFill>
                    <a:srgbClr val="00B050"/>
                  </a:solidFill>
                  <a:latin typeface="Courier" charset="0"/>
                  <a:ea typeface="Courier" charset="0"/>
                  <a:cs typeface="Courier" charset="0"/>
                </a:endParaRPr>
              </a:p>
              <a:p>
                <a:endParaRPr lang="en-US" sz="1400" dirty="0">
                  <a:latin typeface="Courier" charset="0"/>
                  <a:ea typeface="Courier" charset="0"/>
                  <a:cs typeface="Courier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883173" y="2214337"/>
                <a:ext cx="1688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latin typeface="Courier" charset="0"/>
                    <a:ea typeface="Courier" charset="0"/>
                    <a:cs typeface="Courier" charset="0"/>
                  </a:defRPr>
                </a:lvl1pPr>
              </a:lstStyle>
              <a:p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TTTTTTTT</a:t>
                </a:r>
                <a:r>
                  <a:rPr lang="en-US" dirty="0"/>
                  <a:t>-</a:t>
                </a:r>
                <a:r>
                  <a:rPr lang="en-US" dirty="0">
                    <a:solidFill>
                      <a:srgbClr val="00B050"/>
                    </a:solidFill>
                  </a:rPr>
                  <a:t>(PCR)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511450" y="1632831"/>
              <a:ext cx="2120023" cy="425350"/>
              <a:chOff x="5511450" y="1632831"/>
              <a:chExt cx="2120023" cy="42535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5628489" y="1659111"/>
                <a:ext cx="20029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RT + Template-Switch</a:t>
                </a: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>
                <a:off x="5511450" y="1632831"/>
                <a:ext cx="0" cy="4253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2308224" y="2537862"/>
            <a:ext cx="7272267" cy="1138753"/>
            <a:chOff x="2308224" y="2537862"/>
            <a:chExt cx="7272267" cy="1138753"/>
          </a:xfrm>
        </p:grpSpPr>
        <p:sp>
          <p:nvSpPr>
            <p:cNvPr id="59" name="TextBox 58"/>
            <p:cNvSpPr txBox="1"/>
            <p:nvPr/>
          </p:nvSpPr>
          <p:spPr>
            <a:xfrm>
              <a:off x="7892207" y="3153395"/>
              <a:ext cx="1688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Courier" charset="0"/>
                  <a:ea typeface="Courier" charset="0"/>
                  <a:cs typeface="Courier" charset="0"/>
                </a:rPr>
                <a:t>AAAAAAAA-(PCR)</a:t>
              </a:r>
            </a:p>
            <a:p>
              <a:endParaRPr lang="en-US" sz="1400" dirty="0">
                <a:latin typeface="Courier" charset="0"/>
                <a:ea typeface="Courier" charset="0"/>
                <a:cs typeface="Courier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08224" y="2537862"/>
              <a:ext cx="7272267" cy="1081252"/>
              <a:chOff x="2299189" y="3816003"/>
              <a:chExt cx="7272267" cy="1081252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>
                <a:off x="5511450" y="3816003"/>
                <a:ext cx="0" cy="5980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5628489" y="3817621"/>
                <a:ext cx="310886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PCR preamplification using </a:t>
                </a:r>
                <a:r>
                  <a:rPr lang="en-US" sz="1600" dirty="0">
                    <a:solidFill>
                      <a:srgbClr val="00B050"/>
                    </a:solidFill>
                  </a:rPr>
                  <a:t>(PCR)</a:t>
                </a:r>
              </a:p>
              <a:p>
                <a:r>
                  <a:rPr lang="en-US" sz="1600" i="1" dirty="0"/>
                  <a:t>18-22cycles depending on cell type </a:t>
                </a:r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3373803" y="4619767"/>
                <a:ext cx="450937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7883173" y="4587088"/>
                <a:ext cx="1688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latin typeface="Courier" charset="0"/>
                    <a:ea typeface="Courier" charset="0"/>
                    <a:cs typeface="Courier" charset="0"/>
                  </a:defRPr>
                </a:lvl1pPr>
              </a:lstStyle>
              <a:p>
                <a:r>
                  <a:rPr lang="en-US" dirty="0"/>
                  <a:t>TTTTTTTT-(PCR)</a:t>
                </a:r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3373803" y="4755953"/>
                <a:ext cx="450937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2301957" y="4589478"/>
                <a:ext cx="11512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ourier" charset="0"/>
                    <a:ea typeface="Courier" charset="0"/>
                    <a:cs typeface="Courier" charset="0"/>
                  </a:rPr>
                  <a:t>(PCR)-CCC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299189" y="4461624"/>
                <a:ext cx="11512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solidFill>
                      <a:schemeClr val="accent5">
                        <a:lumMod val="75000"/>
                      </a:schemeClr>
                    </a:solidFill>
                    <a:latin typeface="Courier" charset="0"/>
                    <a:ea typeface="Courier" charset="0"/>
                    <a:cs typeface="Courier" charset="0"/>
                  </a:defRPr>
                </a:lvl1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(PCR)-GGG</a:t>
                </a: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2288902" y="2242761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(PCR)-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077468" y="3643840"/>
            <a:ext cx="5619809" cy="2233732"/>
            <a:chOff x="3077468" y="3643840"/>
            <a:chExt cx="5619809" cy="2233732"/>
          </a:xfrm>
        </p:grpSpPr>
        <p:sp>
          <p:nvSpPr>
            <p:cNvPr id="44" name="TextBox 43"/>
            <p:cNvSpPr txBox="1"/>
            <p:nvPr/>
          </p:nvSpPr>
          <p:spPr>
            <a:xfrm>
              <a:off x="5650585" y="3687238"/>
              <a:ext cx="11692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Purification</a:t>
              </a:r>
              <a:endParaRPr lang="en-US" sz="1600" i="1" dirty="0"/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>
              <a:off x="5545150" y="3643840"/>
              <a:ext cx="0" cy="4253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95" b="48980"/>
            <a:stretch/>
          </p:blipFill>
          <p:spPr>
            <a:xfrm>
              <a:off x="3191099" y="4069190"/>
              <a:ext cx="2256355" cy="1489343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6" t="54867"/>
            <a:stretch/>
          </p:blipFill>
          <p:spPr>
            <a:xfrm>
              <a:off x="6358871" y="4307896"/>
              <a:ext cx="2338406" cy="1365676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3885445" y="4008342"/>
              <a:ext cx="1398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“intact” mRNA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028234" y="3998788"/>
              <a:ext cx="15477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degraded mRNA</a:t>
              </a:r>
            </a:p>
          </p:txBody>
        </p:sp>
        <p:sp>
          <p:nvSpPr>
            <p:cNvPr id="69" name="Oval 68"/>
            <p:cNvSpPr/>
            <p:nvPr/>
          </p:nvSpPr>
          <p:spPr>
            <a:xfrm>
              <a:off x="3077468" y="3920162"/>
              <a:ext cx="287866" cy="4080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094972" y="5469571"/>
              <a:ext cx="287866" cy="4080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7225" y="6501034"/>
            <a:ext cx="2814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Picelli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Nat. Methods 2013</a:t>
            </a:r>
          </a:p>
        </p:txBody>
      </p:sp>
    </p:spTree>
    <p:extLst>
      <p:ext uri="{BB962C8B-B14F-4D97-AF65-F5344CB8AC3E}">
        <p14:creationId xmlns:p14="http://schemas.microsoft.com/office/powerpoint/2010/main" val="16072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53017" y="1029473"/>
            <a:ext cx="1568464" cy="2385532"/>
            <a:chOff x="328360" y="1030666"/>
            <a:chExt cx="1568464" cy="3738735"/>
          </a:xfrm>
        </p:grpSpPr>
        <p:sp>
          <p:nvSpPr>
            <p:cNvPr id="47" name="Left Brace 46"/>
            <p:cNvSpPr/>
            <p:nvPr/>
          </p:nvSpPr>
          <p:spPr>
            <a:xfrm>
              <a:off x="1455748" y="1030666"/>
              <a:ext cx="441076" cy="3738735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8360" y="2702033"/>
              <a:ext cx="11336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Single tube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650585" y="3687238"/>
            <a:ext cx="1169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Purification</a:t>
            </a:r>
            <a:endParaRPr lang="en-US" sz="1600" i="1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5545150" y="3643840"/>
            <a:ext cx="0" cy="8476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2986028" y="3883586"/>
            <a:ext cx="287866" cy="4080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677342" y="4003378"/>
            <a:ext cx="4243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Illumina library preparation using Tagmentation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610763" y="5465013"/>
            <a:ext cx="0" cy="598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614186" y="6384582"/>
            <a:ext cx="192462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076042" y="6384582"/>
            <a:ext cx="562012" cy="0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724504" y="6384582"/>
            <a:ext cx="351538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937766" y="6384582"/>
            <a:ext cx="786738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6538810" y="6384582"/>
            <a:ext cx="562012" cy="0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0800000">
            <a:off x="7100822" y="6384582"/>
            <a:ext cx="351538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0800000">
            <a:off x="7452360" y="6384582"/>
            <a:ext cx="78673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179723" y="6076805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P5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661222" y="6059968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P7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765051" y="6367745"/>
            <a:ext cx="317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i5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7115956" y="6383292"/>
            <a:ext cx="317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i7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597261" y="4406856"/>
            <a:ext cx="290289" cy="602528"/>
            <a:chOff x="3470005" y="2363280"/>
            <a:chExt cx="875185" cy="1207901"/>
          </a:xfrm>
        </p:grpSpPr>
        <p:sp>
          <p:nvSpPr>
            <p:cNvPr id="76" name="Freeform 75"/>
            <p:cNvSpPr/>
            <p:nvPr/>
          </p:nvSpPr>
          <p:spPr>
            <a:xfrm>
              <a:off x="3470005" y="2363280"/>
              <a:ext cx="875185" cy="961031"/>
            </a:xfrm>
            <a:custGeom>
              <a:avLst/>
              <a:gdLst>
                <a:gd name="connsiteX0" fmla="*/ 0 w 1163171"/>
                <a:gd name="connsiteY0" fmla="*/ 847165 h 1190065"/>
                <a:gd name="connsiteX1" fmla="*/ 174812 w 1163171"/>
                <a:gd name="connsiteY1" fmla="*/ 1143000 h 1190065"/>
                <a:gd name="connsiteX2" fmla="*/ 753035 w 1163171"/>
                <a:gd name="connsiteY2" fmla="*/ 1190065 h 1190065"/>
                <a:gd name="connsiteX3" fmla="*/ 1163171 w 1163171"/>
                <a:gd name="connsiteY3" fmla="*/ 1001806 h 1190065"/>
                <a:gd name="connsiteX4" fmla="*/ 1129553 w 1163171"/>
                <a:gd name="connsiteY4" fmla="*/ 584948 h 1190065"/>
                <a:gd name="connsiteX5" fmla="*/ 880783 w 1163171"/>
                <a:gd name="connsiteY5" fmla="*/ 161365 h 1190065"/>
                <a:gd name="connsiteX6" fmla="*/ 571500 w 1163171"/>
                <a:gd name="connsiteY6" fmla="*/ 0 h 1190065"/>
                <a:gd name="connsiteX7" fmla="*/ 121024 w 1163171"/>
                <a:gd name="connsiteY7" fmla="*/ 208430 h 1190065"/>
                <a:gd name="connsiteX8" fmla="*/ 0 w 1163171"/>
                <a:gd name="connsiteY8" fmla="*/ 847165 h 119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3171" h="1190065">
                  <a:moveTo>
                    <a:pt x="0" y="847165"/>
                  </a:moveTo>
                  <a:lnTo>
                    <a:pt x="174812" y="1143000"/>
                  </a:lnTo>
                  <a:lnTo>
                    <a:pt x="753035" y="1190065"/>
                  </a:lnTo>
                  <a:lnTo>
                    <a:pt x="1163171" y="1001806"/>
                  </a:lnTo>
                  <a:lnTo>
                    <a:pt x="1129553" y="584948"/>
                  </a:lnTo>
                  <a:lnTo>
                    <a:pt x="880783" y="161365"/>
                  </a:lnTo>
                  <a:lnTo>
                    <a:pt x="571500" y="0"/>
                  </a:lnTo>
                  <a:lnTo>
                    <a:pt x="121024" y="208430"/>
                  </a:lnTo>
                  <a:lnTo>
                    <a:pt x="0" y="84716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rot="7500000">
              <a:off x="3233223" y="3153603"/>
              <a:ext cx="786738" cy="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3900000">
              <a:off x="3680474" y="3177812"/>
              <a:ext cx="78673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2854238" y="5105005"/>
            <a:ext cx="450937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7363608" y="4945391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ourier" charset="0"/>
                <a:ea typeface="Courier" charset="0"/>
                <a:cs typeface="Courier" charset="0"/>
              </a:rPr>
              <a:t>AAAAAAAA-(PCR)</a:t>
            </a:r>
          </a:p>
          <a:p>
            <a:endParaRPr lang="en-US" sz="1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363608" y="5072326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/>
              <a:t>TTTTTTTT-(PCR)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2854238" y="5241191"/>
            <a:ext cx="450937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782392" y="5074716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(PCR)-CCC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79624" y="4946862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5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(PCR)-GGG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3733700" y="4925406"/>
            <a:ext cx="0" cy="62577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030882" y="4945391"/>
            <a:ext cx="0" cy="62577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434636" y="4945391"/>
            <a:ext cx="0" cy="62577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4905782" y="4383717"/>
            <a:ext cx="290289" cy="602528"/>
            <a:chOff x="3470005" y="2363280"/>
            <a:chExt cx="875185" cy="1207901"/>
          </a:xfrm>
        </p:grpSpPr>
        <p:sp>
          <p:nvSpPr>
            <p:cNvPr id="97" name="Freeform 96"/>
            <p:cNvSpPr/>
            <p:nvPr/>
          </p:nvSpPr>
          <p:spPr>
            <a:xfrm>
              <a:off x="3470005" y="2363280"/>
              <a:ext cx="875185" cy="961031"/>
            </a:xfrm>
            <a:custGeom>
              <a:avLst/>
              <a:gdLst>
                <a:gd name="connsiteX0" fmla="*/ 0 w 1163171"/>
                <a:gd name="connsiteY0" fmla="*/ 847165 h 1190065"/>
                <a:gd name="connsiteX1" fmla="*/ 174812 w 1163171"/>
                <a:gd name="connsiteY1" fmla="*/ 1143000 h 1190065"/>
                <a:gd name="connsiteX2" fmla="*/ 753035 w 1163171"/>
                <a:gd name="connsiteY2" fmla="*/ 1190065 h 1190065"/>
                <a:gd name="connsiteX3" fmla="*/ 1163171 w 1163171"/>
                <a:gd name="connsiteY3" fmla="*/ 1001806 h 1190065"/>
                <a:gd name="connsiteX4" fmla="*/ 1129553 w 1163171"/>
                <a:gd name="connsiteY4" fmla="*/ 584948 h 1190065"/>
                <a:gd name="connsiteX5" fmla="*/ 880783 w 1163171"/>
                <a:gd name="connsiteY5" fmla="*/ 161365 h 1190065"/>
                <a:gd name="connsiteX6" fmla="*/ 571500 w 1163171"/>
                <a:gd name="connsiteY6" fmla="*/ 0 h 1190065"/>
                <a:gd name="connsiteX7" fmla="*/ 121024 w 1163171"/>
                <a:gd name="connsiteY7" fmla="*/ 208430 h 1190065"/>
                <a:gd name="connsiteX8" fmla="*/ 0 w 1163171"/>
                <a:gd name="connsiteY8" fmla="*/ 847165 h 119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3171" h="1190065">
                  <a:moveTo>
                    <a:pt x="0" y="847165"/>
                  </a:moveTo>
                  <a:lnTo>
                    <a:pt x="174812" y="1143000"/>
                  </a:lnTo>
                  <a:lnTo>
                    <a:pt x="753035" y="1190065"/>
                  </a:lnTo>
                  <a:lnTo>
                    <a:pt x="1163171" y="1001806"/>
                  </a:lnTo>
                  <a:lnTo>
                    <a:pt x="1129553" y="584948"/>
                  </a:lnTo>
                  <a:lnTo>
                    <a:pt x="880783" y="161365"/>
                  </a:lnTo>
                  <a:lnTo>
                    <a:pt x="571500" y="0"/>
                  </a:lnTo>
                  <a:lnTo>
                    <a:pt x="121024" y="208430"/>
                  </a:lnTo>
                  <a:lnTo>
                    <a:pt x="0" y="84716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/>
            <p:nvPr/>
          </p:nvCxnSpPr>
          <p:spPr>
            <a:xfrm rot="7500000">
              <a:off x="3233223" y="3153603"/>
              <a:ext cx="786738" cy="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3900000">
              <a:off x="3680474" y="3177812"/>
              <a:ext cx="78673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6285522" y="4388472"/>
            <a:ext cx="290289" cy="602528"/>
            <a:chOff x="3470005" y="2363280"/>
            <a:chExt cx="875185" cy="1207901"/>
          </a:xfrm>
        </p:grpSpPr>
        <p:sp>
          <p:nvSpPr>
            <p:cNvPr id="101" name="Freeform 100"/>
            <p:cNvSpPr/>
            <p:nvPr/>
          </p:nvSpPr>
          <p:spPr>
            <a:xfrm>
              <a:off x="3470005" y="2363280"/>
              <a:ext cx="875185" cy="961031"/>
            </a:xfrm>
            <a:custGeom>
              <a:avLst/>
              <a:gdLst>
                <a:gd name="connsiteX0" fmla="*/ 0 w 1163171"/>
                <a:gd name="connsiteY0" fmla="*/ 847165 h 1190065"/>
                <a:gd name="connsiteX1" fmla="*/ 174812 w 1163171"/>
                <a:gd name="connsiteY1" fmla="*/ 1143000 h 1190065"/>
                <a:gd name="connsiteX2" fmla="*/ 753035 w 1163171"/>
                <a:gd name="connsiteY2" fmla="*/ 1190065 h 1190065"/>
                <a:gd name="connsiteX3" fmla="*/ 1163171 w 1163171"/>
                <a:gd name="connsiteY3" fmla="*/ 1001806 h 1190065"/>
                <a:gd name="connsiteX4" fmla="*/ 1129553 w 1163171"/>
                <a:gd name="connsiteY4" fmla="*/ 584948 h 1190065"/>
                <a:gd name="connsiteX5" fmla="*/ 880783 w 1163171"/>
                <a:gd name="connsiteY5" fmla="*/ 161365 h 1190065"/>
                <a:gd name="connsiteX6" fmla="*/ 571500 w 1163171"/>
                <a:gd name="connsiteY6" fmla="*/ 0 h 1190065"/>
                <a:gd name="connsiteX7" fmla="*/ 121024 w 1163171"/>
                <a:gd name="connsiteY7" fmla="*/ 208430 h 1190065"/>
                <a:gd name="connsiteX8" fmla="*/ 0 w 1163171"/>
                <a:gd name="connsiteY8" fmla="*/ 847165 h 119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3171" h="1190065">
                  <a:moveTo>
                    <a:pt x="0" y="847165"/>
                  </a:moveTo>
                  <a:lnTo>
                    <a:pt x="174812" y="1143000"/>
                  </a:lnTo>
                  <a:lnTo>
                    <a:pt x="753035" y="1190065"/>
                  </a:lnTo>
                  <a:lnTo>
                    <a:pt x="1163171" y="1001806"/>
                  </a:lnTo>
                  <a:lnTo>
                    <a:pt x="1129553" y="584948"/>
                  </a:lnTo>
                  <a:lnTo>
                    <a:pt x="880783" y="161365"/>
                  </a:lnTo>
                  <a:lnTo>
                    <a:pt x="571500" y="0"/>
                  </a:lnTo>
                  <a:lnTo>
                    <a:pt x="121024" y="208430"/>
                  </a:lnTo>
                  <a:lnTo>
                    <a:pt x="0" y="84716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/>
            <p:cNvCxnSpPr/>
            <p:nvPr/>
          </p:nvCxnSpPr>
          <p:spPr>
            <a:xfrm rot="7500000">
              <a:off x="3233223" y="3153603"/>
              <a:ext cx="786738" cy="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3900000">
              <a:off x="3680474" y="3177812"/>
              <a:ext cx="78673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/>
          <p:cNvSpPr txBox="1"/>
          <p:nvPr/>
        </p:nvSpPr>
        <p:spPr>
          <a:xfrm>
            <a:off x="7225" y="6501034"/>
            <a:ext cx="2814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Picelli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Nat. Methods 2013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F6CB7B-5EB2-BB4E-A054-0F9B0884FFB5}"/>
              </a:ext>
            </a:extLst>
          </p:cNvPr>
          <p:cNvCxnSpPr/>
          <p:nvPr/>
        </p:nvCxnSpPr>
        <p:spPr>
          <a:xfrm>
            <a:off x="3357518" y="1389119"/>
            <a:ext cx="450937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71F06A77-6079-394F-83CA-C69EDECEC595}"/>
              </a:ext>
            </a:extLst>
          </p:cNvPr>
          <p:cNvSpPr txBox="1"/>
          <p:nvPr/>
        </p:nvSpPr>
        <p:spPr>
          <a:xfrm>
            <a:off x="7857920" y="1229505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AAAAAAAA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E1854BB-F809-CD4C-950F-2EE13B74922D}"/>
              </a:ext>
            </a:extLst>
          </p:cNvPr>
          <p:cNvSpPr txBox="1"/>
          <p:nvPr/>
        </p:nvSpPr>
        <p:spPr>
          <a:xfrm>
            <a:off x="7857920" y="1363164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TTTTTTTT</a:t>
            </a:r>
            <a:r>
              <a:rPr lang="en-US" dirty="0"/>
              <a:t>-</a:t>
            </a:r>
            <a:r>
              <a:rPr lang="en-US" dirty="0">
                <a:solidFill>
                  <a:srgbClr val="00B050"/>
                </a:solidFill>
              </a:rPr>
              <a:t>(PCR)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DE4951B-AF8A-604F-B040-C40DF42B20D1}"/>
              </a:ext>
            </a:extLst>
          </p:cNvPr>
          <p:cNvCxnSpPr/>
          <p:nvPr/>
        </p:nvCxnSpPr>
        <p:spPr>
          <a:xfrm>
            <a:off x="5523053" y="722573"/>
            <a:ext cx="0" cy="425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DD31F6E-BFEC-C248-869F-3435A8BF4C5C}"/>
              </a:ext>
            </a:extLst>
          </p:cNvPr>
          <p:cNvSpPr txBox="1"/>
          <p:nvPr/>
        </p:nvSpPr>
        <p:spPr>
          <a:xfrm>
            <a:off x="5650417" y="765971"/>
            <a:ext cx="273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Cell Lysis and Poly-A capture 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858C9C6-B226-D346-B9FF-07CB7FCE2A88}"/>
              </a:ext>
            </a:extLst>
          </p:cNvPr>
          <p:cNvGrpSpPr/>
          <p:nvPr/>
        </p:nvGrpSpPr>
        <p:grpSpPr>
          <a:xfrm>
            <a:off x="2937664" y="2242761"/>
            <a:ext cx="4945509" cy="307777"/>
            <a:chOff x="2937664" y="2242761"/>
            <a:chExt cx="4945509" cy="30777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CDB9D2D-5DAE-1D44-BBC8-0BC4E74931B7}"/>
                </a:ext>
              </a:extLst>
            </p:cNvPr>
            <p:cNvCxnSpPr/>
            <p:nvPr/>
          </p:nvCxnSpPr>
          <p:spPr>
            <a:xfrm>
              <a:off x="3373803" y="2383202"/>
              <a:ext cx="450937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534CE9E-F4D9-EC49-9AB2-1EAEF3F7CBC2}"/>
                </a:ext>
              </a:extLst>
            </p:cNvPr>
            <p:cNvSpPr txBox="1"/>
            <p:nvPr/>
          </p:nvSpPr>
          <p:spPr>
            <a:xfrm>
              <a:off x="2937664" y="2242761"/>
              <a:ext cx="506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Courier" charset="0"/>
                  <a:ea typeface="Courier" charset="0"/>
                  <a:cs typeface="Courier" charset="0"/>
                </a:rPr>
                <a:t>CCC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151BC59B-52B0-0343-9997-EFA891BA688B}"/>
              </a:ext>
            </a:extLst>
          </p:cNvPr>
          <p:cNvSpPr txBox="1"/>
          <p:nvPr/>
        </p:nvSpPr>
        <p:spPr>
          <a:xfrm>
            <a:off x="2299189" y="2088873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5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(PCR)-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GGG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BCA9487-4482-8245-987F-D1A144C23B3C}"/>
              </a:ext>
            </a:extLst>
          </p:cNvPr>
          <p:cNvGrpSpPr/>
          <p:nvPr/>
        </p:nvGrpSpPr>
        <p:grpSpPr>
          <a:xfrm>
            <a:off x="3373803" y="1632831"/>
            <a:ext cx="6197653" cy="1193235"/>
            <a:chOff x="3373803" y="1632831"/>
            <a:chExt cx="6197653" cy="1193235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908C09F-CE2E-6A4E-BB41-36ED01C98DF7}"/>
                </a:ext>
              </a:extLst>
            </p:cNvPr>
            <p:cNvCxnSpPr/>
            <p:nvPr/>
          </p:nvCxnSpPr>
          <p:spPr>
            <a:xfrm>
              <a:off x="3373803" y="2247016"/>
              <a:ext cx="450937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FFA9325-BCF8-824B-A1D2-85060671E731}"/>
                </a:ext>
              </a:extLst>
            </p:cNvPr>
            <p:cNvGrpSpPr/>
            <p:nvPr/>
          </p:nvGrpSpPr>
          <p:grpSpPr>
            <a:xfrm>
              <a:off x="7883173" y="2087402"/>
              <a:ext cx="1688283" cy="738664"/>
              <a:chOff x="7883173" y="2087402"/>
              <a:chExt cx="1688283" cy="738664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D6818CF-E018-6040-BFFE-09F43E8EC263}"/>
                  </a:ext>
                </a:extLst>
              </p:cNvPr>
              <p:cNvSpPr txBox="1"/>
              <p:nvPr/>
            </p:nvSpPr>
            <p:spPr>
              <a:xfrm>
                <a:off x="7883173" y="2087402"/>
                <a:ext cx="1688283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ourier" pitchFamily="2" charset="0"/>
                    <a:ea typeface="Courier" charset="0"/>
                    <a:cs typeface="Courier" charset="0"/>
                  </a:rPr>
                  <a:t>AAAAAAAA-</a:t>
                </a:r>
                <a:r>
                  <a:rPr lang="en-US" sz="1400" dirty="0">
                    <a:solidFill>
                      <a:srgbClr val="00B050"/>
                    </a:solidFill>
                    <a:latin typeface="Courier" pitchFamily="2" charset="0"/>
                  </a:rPr>
                  <a:t>(PCR)</a:t>
                </a:r>
              </a:p>
              <a:p>
                <a:endParaRPr lang="en-US" sz="1400" dirty="0">
                  <a:solidFill>
                    <a:srgbClr val="00B050"/>
                  </a:solidFill>
                  <a:latin typeface="Courier" pitchFamily="2" charset="0"/>
                  <a:ea typeface="Courier" charset="0"/>
                  <a:cs typeface="Courier" charset="0"/>
                </a:endParaRPr>
              </a:p>
              <a:p>
                <a:endParaRPr lang="en-US" sz="1400" dirty="0">
                  <a:latin typeface="Courier" pitchFamily="2" charset="0"/>
                  <a:ea typeface="Courier" charset="0"/>
                  <a:cs typeface="Courier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84DB707-01C9-AC4E-8AAB-31A16FD3FAE8}"/>
                  </a:ext>
                </a:extLst>
              </p:cNvPr>
              <p:cNvSpPr txBox="1"/>
              <p:nvPr/>
            </p:nvSpPr>
            <p:spPr>
              <a:xfrm>
                <a:off x="7883173" y="2214337"/>
                <a:ext cx="1688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latin typeface="Courier" charset="0"/>
                    <a:ea typeface="Courier" charset="0"/>
                    <a:cs typeface="Courier" charset="0"/>
                  </a:defRPr>
                </a:lvl1pPr>
              </a:lstStyle>
              <a:p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TTTTTTTT</a:t>
                </a:r>
                <a:r>
                  <a:rPr lang="en-US" dirty="0"/>
                  <a:t>-</a:t>
                </a:r>
                <a:r>
                  <a:rPr lang="en-US" dirty="0">
                    <a:solidFill>
                      <a:srgbClr val="00B050"/>
                    </a:solidFill>
                  </a:rPr>
                  <a:t>(PCR)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F869234-F133-2242-AB45-78F17C3E10FE}"/>
                </a:ext>
              </a:extLst>
            </p:cNvPr>
            <p:cNvGrpSpPr/>
            <p:nvPr/>
          </p:nvGrpSpPr>
          <p:grpSpPr>
            <a:xfrm>
              <a:off x="5511450" y="1632831"/>
              <a:ext cx="2120023" cy="425350"/>
              <a:chOff x="5511450" y="1632831"/>
              <a:chExt cx="2120023" cy="425350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2104D08B-AAEE-A240-B662-963FF7BEC44C}"/>
                  </a:ext>
                </a:extLst>
              </p:cNvPr>
              <p:cNvSpPr txBox="1"/>
              <p:nvPr/>
            </p:nvSpPr>
            <p:spPr>
              <a:xfrm>
                <a:off x="5628489" y="1659111"/>
                <a:ext cx="20029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RT + Template-Switch</a:t>
                </a:r>
              </a:p>
            </p:txBody>
          </p: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12E69711-D127-E946-A848-BFEBB484EA26}"/>
                  </a:ext>
                </a:extLst>
              </p:cNvPr>
              <p:cNvCxnSpPr/>
              <p:nvPr/>
            </p:nvCxnSpPr>
            <p:spPr>
              <a:xfrm>
                <a:off x="5511450" y="1632831"/>
                <a:ext cx="0" cy="4253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460210D-01BB-E74F-9197-64D4F8247B0F}"/>
              </a:ext>
            </a:extLst>
          </p:cNvPr>
          <p:cNvGrpSpPr/>
          <p:nvPr/>
        </p:nvGrpSpPr>
        <p:grpSpPr>
          <a:xfrm>
            <a:off x="2308224" y="2537862"/>
            <a:ext cx="7272267" cy="1138753"/>
            <a:chOff x="2308224" y="2537862"/>
            <a:chExt cx="7272267" cy="1138753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303C067-9AB5-BD48-8DC7-FB1B29627020}"/>
                </a:ext>
              </a:extLst>
            </p:cNvPr>
            <p:cNvSpPr txBox="1"/>
            <p:nvPr/>
          </p:nvSpPr>
          <p:spPr>
            <a:xfrm>
              <a:off x="7892207" y="3153395"/>
              <a:ext cx="1688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Courier" charset="0"/>
                  <a:ea typeface="Courier" charset="0"/>
                  <a:cs typeface="Courier" charset="0"/>
                </a:rPr>
                <a:t>AAAAAAAA-(PCR)</a:t>
              </a:r>
            </a:p>
            <a:p>
              <a:endParaRPr lang="en-US" sz="1400" dirty="0">
                <a:latin typeface="Courier" charset="0"/>
                <a:ea typeface="Courier" charset="0"/>
                <a:cs typeface="Courier" charset="0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AE09D5D0-E80B-D644-BEEF-150C2827A1C6}"/>
                </a:ext>
              </a:extLst>
            </p:cNvPr>
            <p:cNvGrpSpPr/>
            <p:nvPr/>
          </p:nvGrpSpPr>
          <p:grpSpPr>
            <a:xfrm>
              <a:off x="2308224" y="2537862"/>
              <a:ext cx="7272267" cy="1081252"/>
              <a:chOff x="2299189" y="3816003"/>
              <a:chExt cx="7272267" cy="1081252"/>
            </a:xfrm>
          </p:grpSpPr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12B06B00-2D82-F44C-A3DD-7AB1C4CE5A7A}"/>
                  </a:ext>
                </a:extLst>
              </p:cNvPr>
              <p:cNvCxnSpPr/>
              <p:nvPr/>
            </p:nvCxnSpPr>
            <p:spPr>
              <a:xfrm>
                <a:off x="5511450" y="3816003"/>
                <a:ext cx="0" cy="5980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5024827-F9CB-954B-A033-0EA573D77BE3}"/>
                  </a:ext>
                </a:extLst>
              </p:cNvPr>
              <p:cNvSpPr txBox="1"/>
              <p:nvPr/>
            </p:nvSpPr>
            <p:spPr>
              <a:xfrm>
                <a:off x="5628489" y="3817621"/>
                <a:ext cx="310886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PCR preamplification using </a:t>
                </a:r>
                <a:r>
                  <a:rPr lang="en-US" sz="1600" dirty="0">
                    <a:solidFill>
                      <a:srgbClr val="00B050"/>
                    </a:solidFill>
                  </a:rPr>
                  <a:t>(PCR)</a:t>
                </a:r>
              </a:p>
              <a:p>
                <a:r>
                  <a:rPr lang="en-US" sz="1600" i="1" dirty="0"/>
                  <a:t>18-22cycles depending on cell type 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F91D19FF-56E7-CB42-AD90-41099F81119C}"/>
                  </a:ext>
                </a:extLst>
              </p:cNvPr>
              <p:cNvCxnSpPr/>
              <p:nvPr/>
            </p:nvCxnSpPr>
            <p:spPr>
              <a:xfrm>
                <a:off x="3373803" y="4619767"/>
                <a:ext cx="450937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BB8EAEB3-3F36-FF4F-B3D5-368A59F36CAB}"/>
                  </a:ext>
                </a:extLst>
              </p:cNvPr>
              <p:cNvSpPr txBox="1"/>
              <p:nvPr/>
            </p:nvSpPr>
            <p:spPr>
              <a:xfrm>
                <a:off x="7883173" y="4587088"/>
                <a:ext cx="1688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latin typeface="Courier" charset="0"/>
                    <a:ea typeface="Courier" charset="0"/>
                    <a:cs typeface="Courier" charset="0"/>
                  </a:defRPr>
                </a:lvl1pPr>
              </a:lstStyle>
              <a:p>
                <a:r>
                  <a:rPr lang="en-US" dirty="0"/>
                  <a:t>TTTTTTTT-(PCR)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A6E2FA8-E195-7141-9878-29817B2EDD18}"/>
                  </a:ext>
                </a:extLst>
              </p:cNvPr>
              <p:cNvCxnSpPr/>
              <p:nvPr/>
            </p:nvCxnSpPr>
            <p:spPr>
              <a:xfrm>
                <a:off x="3373803" y="4755953"/>
                <a:ext cx="450937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6DB3847-3AD9-5F42-9FDC-25034A9DD9C2}"/>
                  </a:ext>
                </a:extLst>
              </p:cNvPr>
              <p:cNvSpPr txBox="1"/>
              <p:nvPr/>
            </p:nvSpPr>
            <p:spPr>
              <a:xfrm>
                <a:off x="2301957" y="4589478"/>
                <a:ext cx="11512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ourier" charset="0"/>
                    <a:ea typeface="Courier" charset="0"/>
                    <a:cs typeface="Courier" charset="0"/>
                  </a:rPr>
                  <a:t>(PCR)-CCC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46E291-111D-3944-9A78-2CF1600E71AB}"/>
                  </a:ext>
                </a:extLst>
              </p:cNvPr>
              <p:cNvSpPr txBox="1"/>
              <p:nvPr/>
            </p:nvSpPr>
            <p:spPr>
              <a:xfrm>
                <a:off x="2299189" y="4461624"/>
                <a:ext cx="11512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solidFill>
                      <a:schemeClr val="accent5">
                        <a:lumMod val="75000"/>
                      </a:schemeClr>
                    </a:solidFill>
                    <a:latin typeface="Courier" charset="0"/>
                    <a:ea typeface="Courier" charset="0"/>
                    <a:cs typeface="Courier" charset="0"/>
                  </a:defRPr>
                </a:lvl1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(PCR)-GGG</a:t>
                </a:r>
              </a:p>
            </p:txBody>
          </p:sp>
        </p:grp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5859344-364B-9E47-94AF-CE50D18647BF}"/>
              </a:ext>
            </a:extLst>
          </p:cNvPr>
          <p:cNvSpPr/>
          <p:nvPr/>
        </p:nvSpPr>
        <p:spPr>
          <a:xfrm>
            <a:off x="2288902" y="2242761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(PCR)-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6BCF1-3430-1141-86B2-56CDCA40B31A}"/>
              </a:ext>
            </a:extLst>
          </p:cNvPr>
          <p:cNvSpPr txBox="1"/>
          <p:nvPr/>
        </p:nvSpPr>
        <p:spPr>
          <a:xfrm>
            <a:off x="3525886" y="4409965"/>
            <a:ext cx="415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Tn5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FAA28E-25F2-A94C-9138-14FBFDE72CFB}"/>
              </a:ext>
            </a:extLst>
          </p:cNvPr>
          <p:cNvSpPr txBox="1"/>
          <p:nvPr/>
        </p:nvSpPr>
        <p:spPr>
          <a:xfrm>
            <a:off x="4845172" y="4390527"/>
            <a:ext cx="415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Tn5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522E82B-9DF0-E24A-9436-1E797774212E}"/>
              </a:ext>
            </a:extLst>
          </p:cNvPr>
          <p:cNvSpPr txBox="1"/>
          <p:nvPr/>
        </p:nvSpPr>
        <p:spPr>
          <a:xfrm>
            <a:off x="6216578" y="4385841"/>
            <a:ext cx="415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Tn5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B7EDDBC-6A48-9144-99DE-7BA66FAFE98E}"/>
              </a:ext>
            </a:extLst>
          </p:cNvPr>
          <p:cNvSpPr txBox="1"/>
          <p:nvPr/>
        </p:nvSpPr>
        <p:spPr>
          <a:xfrm>
            <a:off x="1033690" y="137132"/>
            <a:ext cx="78386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Template-Switch Based approaches with plate format: SmartSeq2</a:t>
            </a:r>
          </a:p>
        </p:txBody>
      </p:sp>
    </p:spTree>
    <p:extLst>
      <p:ext uri="{BB962C8B-B14F-4D97-AF65-F5344CB8AC3E}">
        <p14:creationId xmlns:p14="http://schemas.microsoft.com/office/powerpoint/2010/main" val="1329834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857" y="158261"/>
            <a:ext cx="83942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Template-Switch Based approaches: SmartSeq2 / STRT-Seq / SCRB-Seq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3162648" y="2258631"/>
            <a:ext cx="450937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672018" y="2099017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AAAAAAAA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72018" y="2225952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TTTTTTTT</a:t>
            </a:r>
            <a:r>
              <a:rPr lang="en-US" dirty="0"/>
              <a:t>-</a:t>
            </a:r>
            <a:r>
              <a:rPr lang="en-US" dirty="0">
                <a:solidFill>
                  <a:srgbClr val="00B050"/>
                </a:solidFill>
              </a:rPr>
              <a:t>(PCR)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3162648" y="2394817"/>
            <a:ext cx="450937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729544" y="2228342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CCC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49280" y="2100488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5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(PCR)—</a:t>
            </a:r>
            <a:r>
              <a:rPr lang="en-US" dirty="0">
                <a:solidFill>
                  <a:srgbClr val="FF0000"/>
                </a:solidFill>
              </a:rPr>
              <a:t>(UMIs)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GGG</a:t>
            </a:r>
          </a:p>
        </p:txBody>
      </p:sp>
      <p:sp>
        <p:nvSpPr>
          <p:cNvPr id="2" name="Rectangle 1"/>
          <p:cNvSpPr/>
          <p:nvPr/>
        </p:nvSpPr>
        <p:spPr>
          <a:xfrm>
            <a:off x="299672" y="2068239"/>
            <a:ext cx="1049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5"/>
                </a:solidFill>
              </a:rPr>
              <a:t>STRT-Seq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5814" y="2867819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accent5"/>
                </a:solidFill>
              </a:rPr>
              <a:t>SCRB-Seq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9672" y="1388640"/>
            <a:ext cx="1221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accent5"/>
                </a:solidFill>
              </a:rPr>
              <a:t>SmartSeq2</a:t>
            </a:r>
            <a:endParaRPr lang="en-US" b="1" dirty="0">
              <a:solidFill>
                <a:schemeClr val="accent5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3162648" y="1586639"/>
            <a:ext cx="450937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7672018" y="1427025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AAAAAAAA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672018" y="1553960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TTTTTTTT</a:t>
            </a:r>
            <a:r>
              <a:rPr lang="en-US" dirty="0"/>
              <a:t>-</a:t>
            </a:r>
            <a:r>
              <a:rPr lang="en-US" dirty="0">
                <a:solidFill>
                  <a:srgbClr val="00B050"/>
                </a:solidFill>
              </a:rPr>
              <a:t>(PCR)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3162648" y="1722825"/>
            <a:ext cx="450937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729544" y="1556350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CCC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088034" y="1428496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5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(PCR)-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GGG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541838" y="3030147"/>
            <a:ext cx="450937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051208" y="2870533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AAAAAAAA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051208" y="2997468"/>
            <a:ext cx="2977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TTTTTTTT</a:t>
            </a:r>
            <a:r>
              <a:rPr lang="en-US" dirty="0"/>
              <a:t>-</a:t>
            </a:r>
            <a:r>
              <a:rPr lang="en-US" dirty="0">
                <a:solidFill>
                  <a:srgbClr val="FF0000"/>
                </a:solidFill>
              </a:rPr>
              <a:t>(UMIs)</a:t>
            </a:r>
            <a:r>
              <a:rPr lang="en-US" dirty="0"/>
              <a:t>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(BC)</a:t>
            </a:r>
            <a:r>
              <a:rPr lang="en-US" dirty="0"/>
              <a:t>-</a:t>
            </a:r>
            <a:r>
              <a:rPr lang="en-US" dirty="0">
                <a:solidFill>
                  <a:srgbClr val="00B050"/>
                </a:solidFill>
              </a:rPr>
              <a:t>(PCR)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2541838" y="3166333"/>
            <a:ext cx="450937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108734" y="299985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CCC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467224" y="2872004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5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(PCR)-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GGG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160928" y="3967032"/>
            <a:ext cx="5596212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SmartSeq2: full length / no UMIs / ~400+ cells per week</a:t>
            </a:r>
          </a:p>
          <a:p>
            <a:pPr algn="ctr"/>
            <a:endParaRPr lang="en-US" sz="400" b="1" dirty="0"/>
          </a:p>
          <a:p>
            <a:pPr algn="ctr"/>
            <a:r>
              <a:rPr lang="en-US" b="1" dirty="0"/>
              <a:t>STRT-Seq: 5’ sequencing / UMIs / ~400+ cells per week</a:t>
            </a:r>
          </a:p>
          <a:p>
            <a:pPr algn="ctr"/>
            <a:endParaRPr lang="en-US" sz="400" b="1" dirty="0"/>
          </a:p>
          <a:p>
            <a:pPr algn="ctr"/>
            <a:r>
              <a:rPr lang="en-US" b="1" dirty="0"/>
              <a:t>SCRB-Seq: 3’ sequencing / UMIs / ~3,000+ cells per week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288" y="6406439"/>
            <a:ext cx="825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Islam </a:t>
            </a:r>
            <a:r>
              <a:rPr lang="en-US" sz="1400" i="1" dirty="0"/>
              <a:t>et al. </a:t>
            </a:r>
            <a:r>
              <a:rPr lang="en-US" sz="1400" dirty="0"/>
              <a:t>Genome Research 2011  |  </a:t>
            </a:r>
            <a:r>
              <a:rPr lang="en-US" sz="1400" dirty="0" err="1"/>
              <a:t>Soumillon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 err="1"/>
              <a:t>bioRxiv</a:t>
            </a:r>
            <a:r>
              <a:rPr lang="en-US" sz="1400" dirty="0"/>
              <a:t> 2014   |   Bagnoli </a:t>
            </a:r>
            <a:r>
              <a:rPr lang="en-US" sz="1400" i="1" dirty="0"/>
              <a:t>et al. </a:t>
            </a:r>
            <a:r>
              <a:rPr lang="en-US" sz="1400" dirty="0"/>
              <a:t>Nat </a:t>
            </a:r>
            <a:r>
              <a:rPr lang="en-US" sz="1400" dirty="0" err="1"/>
              <a:t>Commun</a:t>
            </a:r>
            <a:r>
              <a:rPr lang="en-US" sz="1400" dirty="0"/>
              <a:t>. 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804358-E6AE-344F-B0ED-1EDAD204F417}"/>
              </a:ext>
            </a:extLst>
          </p:cNvPr>
          <p:cNvSpPr/>
          <p:nvPr/>
        </p:nvSpPr>
        <p:spPr>
          <a:xfrm>
            <a:off x="1449280" y="2068239"/>
            <a:ext cx="2760113" cy="46549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4D9509-8FBC-8244-88DF-305689D42295}"/>
              </a:ext>
            </a:extLst>
          </p:cNvPr>
          <p:cNvSpPr/>
          <p:nvPr/>
        </p:nvSpPr>
        <p:spPr>
          <a:xfrm>
            <a:off x="6291961" y="2855490"/>
            <a:ext cx="3614039" cy="46549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04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24341</TotalTime>
  <Words>2363</Words>
  <Application>Microsoft Macintosh PowerPoint</Application>
  <PresentationFormat>A4 Paper (210x297 mm)</PresentationFormat>
  <Paragraphs>559</Paragraphs>
  <Slides>41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AdvOT1ef757c0</vt:lpstr>
      <vt:lpstr>AdvPSA189</vt:lpstr>
      <vt:lpstr>Arial</vt:lpstr>
      <vt:lpstr>ArialMT</vt:lpstr>
      <vt:lpstr>Calibri</vt:lpstr>
      <vt:lpstr>Calibri Light</vt:lpstr>
      <vt:lpstr>Courier</vt:lpstr>
      <vt:lpstr>MinionPro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Smallwood, Sebastien</dc:creator>
  <cp:lastModifiedBy>Smallwood, Sebastien</cp:lastModifiedBy>
  <cp:revision>206</cp:revision>
  <dcterms:created xsi:type="dcterms:W3CDTF">2017-09-05T15:09:20Z</dcterms:created>
  <dcterms:modified xsi:type="dcterms:W3CDTF">2019-10-16T21:35:53Z</dcterms:modified>
</cp:coreProperties>
</file>