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Lato"/>
      <p:regular r:id="rId31"/>
      <p:bold r:id="rId32"/>
      <p:italic r:id="rId33"/>
      <p:boldItalic r:id="rId34"/>
    </p:embeddedFont>
    <p:embeddedFont>
      <p:font typeface="Helvetica Neue"/>
      <p:regular r:id="rId35"/>
      <p:bold r:id="rId36"/>
      <p:italic r:id="rId37"/>
      <p:boldItalic r:id="rId38"/>
    </p:embeddedFont>
    <p:embeddedFont>
      <p:font typeface="Helvetica Neue Light"/>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Light-bold.fntdata"/><Relationship Id="rId20" Type="http://schemas.openxmlformats.org/officeDocument/2006/relationships/slide" Target="slides/slide15.xml"/><Relationship Id="rId42" Type="http://schemas.openxmlformats.org/officeDocument/2006/relationships/font" Target="fonts/HelveticaNeueLight-boldItalic.fntdata"/><Relationship Id="rId41" Type="http://schemas.openxmlformats.org/officeDocument/2006/relationships/font" Target="fonts/HelveticaNeueLight-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ato-italic.fntdata"/><Relationship Id="rId10" Type="http://schemas.openxmlformats.org/officeDocument/2006/relationships/slide" Target="slides/slide5.xml"/><Relationship Id="rId32" Type="http://schemas.openxmlformats.org/officeDocument/2006/relationships/font" Target="fonts/Lato-bold.fntdata"/><Relationship Id="rId13" Type="http://schemas.openxmlformats.org/officeDocument/2006/relationships/slide" Target="slides/slide8.xml"/><Relationship Id="rId35" Type="http://schemas.openxmlformats.org/officeDocument/2006/relationships/font" Target="fonts/HelveticaNeue-regular.fntdata"/><Relationship Id="rId12" Type="http://schemas.openxmlformats.org/officeDocument/2006/relationships/slide" Target="slides/slide7.xml"/><Relationship Id="rId34" Type="http://schemas.openxmlformats.org/officeDocument/2006/relationships/font" Target="fonts/Lato-boldItalic.fntdata"/><Relationship Id="rId15" Type="http://schemas.openxmlformats.org/officeDocument/2006/relationships/slide" Target="slides/slide10.xml"/><Relationship Id="rId37" Type="http://schemas.openxmlformats.org/officeDocument/2006/relationships/font" Target="fonts/HelveticaNeue-italic.fntdata"/><Relationship Id="rId14" Type="http://schemas.openxmlformats.org/officeDocument/2006/relationships/slide" Target="slides/slide9.xml"/><Relationship Id="rId36" Type="http://schemas.openxmlformats.org/officeDocument/2006/relationships/font" Target="fonts/HelveticaNeue-bold.fntdata"/><Relationship Id="rId17" Type="http://schemas.openxmlformats.org/officeDocument/2006/relationships/slide" Target="slides/slide12.xml"/><Relationship Id="rId39" Type="http://schemas.openxmlformats.org/officeDocument/2006/relationships/font" Target="fonts/HelveticaNeueLight-regular.fntdata"/><Relationship Id="rId16" Type="http://schemas.openxmlformats.org/officeDocument/2006/relationships/slide" Target="slides/slide11.xml"/><Relationship Id="rId38" Type="http://schemas.openxmlformats.org/officeDocument/2006/relationships/font" Target="fonts/HelveticaNeue-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c920069c1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c920069c1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a57e313b54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Helvetica Neue"/>
                <a:ea typeface="Helvetica Neue"/>
                <a:cs typeface="Helvetica Neue"/>
                <a:sym typeface="Helvetica Neue"/>
              </a:rPr>
              <a:t>To try to guide the scientific community on how to ensure that the research data is useful for others in the digital age, the FAIR principles were published in 2016.</a:t>
            </a:r>
            <a:endParaRPr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i="1" lang="en-GB" sz="1050">
                <a:solidFill>
                  <a:srgbClr val="333333"/>
                </a:solidFill>
                <a:highlight>
                  <a:srgbClr val="FFFFFF"/>
                </a:highlight>
                <a:latin typeface="Helvetica Neue"/>
                <a:ea typeface="Helvetica Neue"/>
                <a:cs typeface="Helvetica Neue"/>
                <a:sym typeface="Helvetica Neue"/>
              </a:rPr>
              <a:t>“To be useful for others data should be FAIR - Findable, Accessible, Interoperable, and Reusable … for both Machines and Humans”</a:t>
            </a:r>
            <a:endParaRPr i="1"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GB" sz="1050">
                <a:solidFill>
                  <a:srgbClr val="333333"/>
                </a:solidFill>
                <a:highlight>
                  <a:srgbClr val="FFFFFF"/>
                </a:highlight>
                <a:latin typeface="Helvetica Neue"/>
                <a:ea typeface="Helvetica Neue"/>
                <a:cs typeface="Helvetica Neue"/>
                <a:sym typeface="Helvetica Neue"/>
              </a:rPr>
              <a:t>So what this mean?</a:t>
            </a:r>
            <a:endParaRPr sz="1050">
              <a:solidFill>
                <a:srgbClr val="333333"/>
              </a:solidFill>
              <a:highlight>
                <a:srgbClr val="FFFFFF"/>
              </a:highlight>
              <a:latin typeface="Helvetica Neue"/>
              <a:ea typeface="Helvetica Neue"/>
              <a:cs typeface="Helvetica Neue"/>
              <a:sym typeface="Helvetica Neue"/>
            </a:endParaRPr>
          </a:p>
          <a:p>
            <a:pPr indent="0" lvl="0" marL="0" rtl="0" algn="l">
              <a:lnSpc>
                <a:spcPct val="100000"/>
              </a:lnSpc>
              <a:spcBef>
                <a:spcPts val="800"/>
              </a:spcBef>
              <a:spcAft>
                <a:spcPts val="0"/>
              </a:spcAft>
              <a:buSzPts val="1400"/>
              <a:buNone/>
            </a:pPr>
            <a:r>
              <a:t/>
            </a:r>
            <a:endParaRPr/>
          </a:p>
        </p:txBody>
      </p:sp>
      <p:sp>
        <p:nvSpPr>
          <p:cNvPr id="147" name="Google Shape;147;ga57e313b54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a57e313b5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a57e313b5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See slide</a:t>
            </a:r>
            <a:endParaRPr i="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a57e313b54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a57e313b54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chemeClr val="dk1"/>
                </a:solidFill>
              </a:rPr>
              <a:t>See slide</a:t>
            </a:r>
            <a:endParaRPr i="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57e313b54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57e313b54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chemeClr val="dk1"/>
                </a:solidFill>
              </a:rPr>
              <a:t>See slide</a:t>
            </a:r>
            <a:endParaRPr i="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a57e313b54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a57e313b54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i="1" lang="en-GB">
                <a:solidFill>
                  <a:schemeClr val="dk1"/>
                </a:solidFill>
              </a:rPr>
              <a:t>See slide</a:t>
            </a:r>
            <a:endParaRPr i="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aed5273e8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aed5273e8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A couple of things to note about FAIR: </a:t>
            </a:r>
            <a:r>
              <a:rPr b="1" i="1" lang="en-GB" sz="1050">
                <a:solidFill>
                  <a:srgbClr val="333333"/>
                </a:solidFill>
                <a:highlight>
                  <a:srgbClr val="FFFFFF"/>
                </a:highlight>
                <a:latin typeface="Helvetica Neue"/>
                <a:ea typeface="Helvetica Neue"/>
                <a:cs typeface="Helvetica Neue"/>
                <a:sym typeface="Helvetica Neue"/>
              </a:rPr>
              <a:t>See slide</a:t>
            </a:r>
            <a:endParaRPr b="1" i="1"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i="1"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i="1"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i="1"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1abad8d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1abad8d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FAIRified data allows searching for very explicit datasets. This example search will only retrieve RNA-sequencing experiments from liver tissue from the common house mouse with a time series design. Using the specific and controlled fields and terms used to describe the data makes it possible to be this specific. To find such data without these precise descriptions would make it very difficult to find. You would have to guess what terms the dataset </a:t>
            </a:r>
            <a:r>
              <a:rPr lang="en-GB"/>
              <a:t>creators</a:t>
            </a:r>
            <a:r>
              <a:rPr lang="en-GB"/>
              <a:t> might have used, and will probably have to go through a lot of irrelevant datasets.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a57e313b54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a57e313b54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050">
                <a:solidFill>
                  <a:srgbClr val="333333"/>
                </a:solidFill>
                <a:highlight>
                  <a:srgbClr val="FFFFFF"/>
                </a:highlight>
                <a:latin typeface="Helvetica Neue"/>
                <a:ea typeface="Helvetica Neue"/>
                <a:cs typeface="Helvetica Neue"/>
                <a:sym typeface="Helvetica Neue"/>
              </a:rPr>
              <a:t>This is all quite a mouthful, and a different angle on what is considered to be part of the scientific process for most researchers.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So what is a poor researcher to do?</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If I as a researcher am to do this - Which is easier,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to use practices that supports the FAIR principles from the start of a project (“FAIR at source“), </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or after it is done, when someone asks for it, retroactively?</a:t>
            </a:r>
            <a:endParaRPr sz="10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57e313b54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57e313b54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Helvetica Neue"/>
                <a:ea typeface="Helvetica Neue"/>
                <a:cs typeface="Helvetica Neue"/>
                <a:sym typeface="Helvetica Neue"/>
              </a:rPr>
              <a:t>The first thing is to start thinking about, and planning for, what practices I can apply in my research to make this easier. And that is what the rest of this course is about.</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80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Data Management Plans, to do your thinking ahead of time</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Using standard metadata descriptions, to clearly define your data</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Organising your analysis, so you and others can understand what you have done</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Use versioning control to keep track of changes you do</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Clean up metadata and data to be consistent with the standards you have chosen</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Submit your data to international public repositories, so others can find and reuse your data</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Use scripted analysis of your data, that can be understood by others</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ecd331b63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ecd331b63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Let’s do a bit of self-evaluation about what your data management practices look like today. For this we’ll use this evaluation tool. We’ve set this up online - next slide.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a57e313b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a57e313b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50">
                <a:solidFill>
                  <a:srgbClr val="333333"/>
                </a:solidFill>
                <a:highlight>
                  <a:srgbClr val="FFFFFF"/>
                </a:highlight>
                <a:latin typeface="Helvetica Neue"/>
                <a:ea typeface="Helvetica Neue"/>
                <a:cs typeface="Helvetica Neue"/>
                <a:sym typeface="Helvetica Neue"/>
              </a:rPr>
              <a:t>By Open Science we mean the movement to make scientific research and its dissemination accessible to all levels of society. Principles of open science are:</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80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Open methodology</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b="1" lang="en-GB" sz="1050">
                <a:solidFill>
                  <a:srgbClr val="333333"/>
                </a:solidFill>
                <a:highlight>
                  <a:srgbClr val="FFFFFF"/>
                </a:highlight>
                <a:latin typeface="Helvetica Neue"/>
                <a:ea typeface="Helvetica Neue"/>
                <a:cs typeface="Helvetica Neue"/>
                <a:sym typeface="Helvetica Neue"/>
              </a:rPr>
              <a:t>Open source</a:t>
            </a:r>
            <a:endParaRPr b="1"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b="1" lang="en-GB" sz="1050">
                <a:solidFill>
                  <a:srgbClr val="333333"/>
                </a:solidFill>
                <a:highlight>
                  <a:srgbClr val="FFFFFF"/>
                </a:highlight>
                <a:latin typeface="Helvetica Neue"/>
                <a:ea typeface="Helvetica Neue"/>
                <a:cs typeface="Helvetica Neue"/>
                <a:sym typeface="Helvetica Neue"/>
              </a:rPr>
              <a:t>Open data</a:t>
            </a:r>
            <a:endParaRPr b="1"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Open access</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Open peer review</a:t>
            </a:r>
            <a:endParaRPr sz="1050">
              <a:solidFill>
                <a:srgbClr val="333333"/>
              </a:solidFill>
              <a:highlight>
                <a:srgbClr val="FFFFFF"/>
              </a:highlight>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highlight>
                  <a:srgbClr val="FFFFFF"/>
                </a:highlight>
                <a:latin typeface="Helvetica Neue"/>
                <a:ea typeface="Helvetica Neue"/>
                <a:cs typeface="Helvetica Neue"/>
                <a:sym typeface="Helvetica Neue"/>
              </a:rPr>
              <a:t>Open educational resources</a:t>
            </a:r>
            <a:endParaRPr sz="1050">
              <a:solidFill>
                <a:srgbClr val="333333"/>
              </a:solidFill>
              <a:highlight>
                <a:srgbClr val="FFFFFF"/>
              </a:highlight>
              <a:latin typeface="Helvetica Neue"/>
              <a:ea typeface="Helvetica Neue"/>
              <a:cs typeface="Helvetica Neue"/>
              <a:sym typeface="Helvetica Neue"/>
            </a:endParaRPr>
          </a:p>
          <a:p>
            <a:pPr indent="0" lvl="0" marL="0" rtl="0" algn="l">
              <a:lnSpc>
                <a:spcPct val="115000"/>
              </a:lnSpc>
              <a:spcBef>
                <a:spcPts val="800"/>
              </a:spcBef>
              <a:spcAft>
                <a:spcPts val="0"/>
              </a:spcAft>
              <a:buClr>
                <a:schemeClr val="dk1"/>
              </a:buClr>
              <a:buSzPts val="1100"/>
              <a:buFont typeface="Arial"/>
              <a:buNone/>
            </a:pPr>
            <a:r>
              <a:rPr lang="en-GB" sz="1050">
                <a:solidFill>
                  <a:srgbClr val="333333"/>
                </a:solidFill>
                <a:highlight>
                  <a:srgbClr val="FFFFFF"/>
                </a:highlight>
                <a:latin typeface="Helvetica Neue"/>
                <a:ea typeface="Helvetica Neue"/>
                <a:cs typeface="Helvetica Neue"/>
                <a:sym typeface="Helvetica Neue"/>
              </a:rPr>
              <a:t>Of these, Open data and Open source are some of the main drivers for good Data Management practices.</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80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15b57c81d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15b57c81d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Go to this url, which will take you to a page in a tool called Miro.</a:t>
            </a:r>
            <a:br>
              <a:rPr lang="en-GB"/>
            </a:br>
            <a:r>
              <a:rPr lang="en-GB"/>
              <a:t>When I start the “voting” functionality, you can click the boxes of your current level. Do not click a box more than once.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a57e313b54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a57e313b54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EU and the G20 have endorsed the FAIR principles.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cd331b63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gecd331b63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rPr i="1" lang="en-GB"/>
              <a:t>See slide</a:t>
            </a:r>
            <a:endParaRPr i="1"/>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c920069c1f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c920069c1f_1_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UNESCO published their recommendation on open science in 2021</a:t>
            </a:r>
            <a:endParaRPr/>
          </a:p>
          <a:p>
            <a:pPr indent="-298450" lvl="0" marL="457200" rtl="0" algn="l">
              <a:spcBef>
                <a:spcPts val="0"/>
              </a:spcBef>
              <a:spcAft>
                <a:spcPts val="0"/>
              </a:spcAft>
              <a:buSzPts val="1100"/>
              <a:buChar char="●"/>
            </a:pPr>
            <a:r>
              <a:rPr lang="en-GB"/>
              <a:t>Open Science and FAIR </a:t>
            </a:r>
            <a:r>
              <a:rPr lang="en-GB"/>
              <a:t>permeates a lot of policies and funding within the EU</a:t>
            </a:r>
            <a:r>
              <a:rPr lang="en-GB"/>
              <a:t> </a:t>
            </a:r>
            <a:endParaRPr/>
          </a:p>
          <a:p>
            <a:pPr indent="-298450" lvl="0" marL="457200" rtl="0" algn="l">
              <a:spcBef>
                <a:spcPts val="0"/>
              </a:spcBef>
              <a:spcAft>
                <a:spcPts val="0"/>
              </a:spcAft>
              <a:buSzPts val="1100"/>
              <a:buChar char="●"/>
            </a:pPr>
            <a:r>
              <a:rPr lang="en-GB"/>
              <a:t>The Swedish government has emphasised this in the two latest research bills, and tasked the Swedish Research Council (VR) and the National Library (KB) to lead the transition to an open science system by 2026 at the latest.</a:t>
            </a:r>
            <a:endParaRPr/>
          </a:p>
          <a:p>
            <a:pPr indent="-298450" lvl="0" marL="457200" rtl="0" algn="l">
              <a:spcBef>
                <a:spcPts val="0"/>
              </a:spcBef>
              <a:spcAft>
                <a:spcPts val="0"/>
              </a:spcAft>
              <a:buSzPts val="1100"/>
              <a:buChar char="●"/>
            </a:pPr>
            <a:r>
              <a:rPr lang="en-GB"/>
              <a:t>The Association of Higher Education Institutions (SUHF) has created a national roadmap for open science</a:t>
            </a:r>
            <a:endParaRPr/>
          </a:p>
          <a:p>
            <a:pPr indent="-298450" lvl="0" marL="457200" rtl="0" algn="l">
              <a:spcBef>
                <a:spcPts val="0"/>
              </a:spcBef>
              <a:spcAft>
                <a:spcPts val="0"/>
              </a:spcAft>
              <a:buSzPts val="1100"/>
              <a:buChar char="●"/>
            </a:pPr>
            <a:r>
              <a:rPr lang="en-GB"/>
              <a:t>Universities are establishing policies in this area</a:t>
            </a:r>
            <a:endParaRPr/>
          </a:p>
          <a:p>
            <a:pPr indent="-298450" lvl="0" marL="457200" rtl="0" algn="l">
              <a:spcBef>
                <a:spcPts val="0"/>
              </a:spcBef>
              <a:spcAft>
                <a:spcPts val="0"/>
              </a:spcAft>
              <a:buSzPts val="1100"/>
              <a:buChar char="●"/>
            </a:pPr>
            <a:r>
              <a:rPr lang="en-GB"/>
              <a:t>In 2024, the national library published the national guidelines for open science</a:t>
            </a:r>
            <a:endParaRPr/>
          </a:p>
        </p:txBody>
      </p:sp>
      <p:sp>
        <p:nvSpPr>
          <p:cNvPr id="242" name="Google Shape;242;g2c920069c1f_1_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a57e313b54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a57e313b54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The political push for Open Science and FAIR can considered to be more of a stick than a carrot for researchers, but it will not become a reality if researchers don’t see the carrot, and if infrastructure and training are not available.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The aim of this course is to encourage you to use good Data Management practices to make your research easier in the long run, so that you can meet the emerging demands in this area from the society.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ed5273e8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aed5273e8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[Repeat of earlier slide]</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GB"/>
              <a:t>See slide</a:t>
            </a:r>
            <a:endParaRPr i="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57e313b5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57e313b5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latin typeface="Helvetica Neue"/>
                <a:ea typeface="Helvetica Neue"/>
                <a:cs typeface="Helvetica Neue"/>
                <a:sym typeface="Helvetica Neue"/>
              </a:rPr>
              <a:t>What do you think are reasons for Open Data? Discuss with your neighbours.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a57e313b54_0_3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i="1" lang="en-GB"/>
              <a:t>See slide</a:t>
            </a:r>
            <a:endParaRPr i="1"/>
          </a:p>
        </p:txBody>
      </p:sp>
      <p:sp>
        <p:nvSpPr>
          <p:cNvPr id="81" name="Google Shape;81;ga57e313b54_0_3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a57e313b5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a57e313b5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It can be argued that not being transparent about the data and methods that are used to reach the scientific conclusions that you publish, is not ethical.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050">
              <a:solidFill>
                <a:srgbClr val="333333"/>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GB" sz="1050">
                <a:solidFill>
                  <a:srgbClr val="333333"/>
                </a:solidFill>
                <a:highlight>
                  <a:srgbClr val="FFFFFF"/>
                </a:highlight>
                <a:latin typeface="Helvetica Neue"/>
                <a:ea typeface="Helvetica Neue"/>
                <a:cs typeface="Helvetica Neue"/>
                <a:sym typeface="Helvetica Neue"/>
              </a:rPr>
              <a:t>It can be considered to be a waste of resources, potentially harming the profession, public trust in research, and contributing to the current research credibility/reproducibility crisis.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a57e313b5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a57e313b5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Let learners discuss for 5 minutes</a:t>
            </a:r>
            <a:endParaRPr i="1"/>
          </a:p>
          <a:p>
            <a:pPr indent="0" lvl="0" marL="0" rtl="0" algn="l">
              <a:spcBef>
                <a:spcPts val="0"/>
              </a:spcBef>
              <a:spcAft>
                <a:spcPts val="0"/>
              </a:spcAft>
              <a:buNone/>
            </a:pPr>
            <a:r>
              <a:t/>
            </a:r>
            <a:endParaRPr/>
          </a:p>
          <a:p>
            <a:pPr indent="0" lvl="0" marL="0" rtl="0" algn="l">
              <a:spcBef>
                <a:spcPts val="0"/>
              </a:spcBef>
              <a:spcAft>
                <a:spcPts val="0"/>
              </a:spcAft>
              <a:buNone/>
            </a:pPr>
            <a:r>
              <a:rPr lang="en-GB"/>
              <a:t>Some causes:</a:t>
            </a:r>
            <a:endParaRPr/>
          </a:p>
          <a:p>
            <a:pPr indent="0" lvl="0" marL="0" rtl="0" algn="l">
              <a:spcBef>
                <a:spcPts val="0"/>
              </a:spcBef>
              <a:spcAft>
                <a:spcPts val="0"/>
              </a:spcAft>
              <a:buNone/>
            </a:pPr>
            <a:r>
              <a:t/>
            </a:r>
            <a:endParaRPr/>
          </a:p>
          <a:p>
            <a:pPr indent="0" lvl="0" marL="50800" marR="50800" rtl="0" algn="l">
              <a:lnSpc>
                <a:spcPct val="115000"/>
              </a:lnSpc>
              <a:spcBef>
                <a:spcPts val="400"/>
              </a:spcBef>
              <a:spcAft>
                <a:spcPts val="0"/>
              </a:spcAft>
              <a:buClr>
                <a:schemeClr val="dk1"/>
              </a:buClr>
              <a:buSzPts val="1100"/>
              <a:buFont typeface="Arial"/>
              <a:buNone/>
            </a:pPr>
            <a:r>
              <a:rPr b="1" lang="en-GB" sz="1050">
                <a:solidFill>
                  <a:srgbClr val="333333"/>
                </a:solidFill>
                <a:latin typeface="Helvetica Neue"/>
                <a:ea typeface="Helvetica Neue"/>
                <a:cs typeface="Helvetica Neue"/>
                <a:sym typeface="Helvetica Neue"/>
              </a:rPr>
              <a:t>Credibility</a:t>
            </a:r>
            <a:endParaRPr b="1" sz="1050">
              <a:solidFill>
                <a:srgbClr val="333333"/>
              </a:solidFill>
              <a:latin typeface="Helvetica Neue"/>
              <a:ea typeface="Helvetica Neue"/>
              <a:cs typeface="Helvetica Neue"/>
              <a:sym typeface="Helvetica Neue"/>
            </a:endParaRPr>
          </a:p>
          <a:p>
            <a:pPr indent="-295275" lvl="0" marL="457200" rtl="0" algn="l">
              <a:lnSpc>
                <a:spcPct val="115000"/>
              </a:lnSpc>
              <a:spcBef>
                <a:spcPts val="40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Research fraud has been exposed</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The scientific process is not understood</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a:t>
            </a:r>
            <a:endParaRPr sz="1050">
              <a:solidFill>
                <a:srgbClr val="333333"/>
              </a:solidFill>
              <a:latin typeface="Helvetica Neue"/>
              <a:ea typeface="Helvetica Neue"/>
              <a:cs typeface="Helvetica Neue"/>
              <a:sym typeface="Helvetica Neue"/>
            </a:endParaRPr>
          </a:p>
          <a:p>
            <a:pPr indent="0" lvl="0" marL="50800" marR="50800" rtl="0" algn="l">
              <a:lnSpc>
                <a:spcPct val="115000"/>
              </a:lnSpc>
              <a:spcBef>
                <a:spcPts val="800"/>
              </a:spcBef>
              <a:spcAft>
                <a:spcPts val="0"/>
              </a:spcAft>
              <a:buClr>
                <a:schemeClr val="dk1"/>
              </a:buClr>
              <a:buSzPts val="1100"/>
              <a:buFont typeface="Arial"/>
              <a:buNone/>
            </a:pPr>
            <a:r>
              <a:rPr b="1" lang="en-GB" sz="1050">
                <a:solidFill>
                  <a:srgbClr val="333333"/>
                </a:solidFill>
                <a:latin typeface="Helvetica Neue"/>
                <a:ea typeface="Helvetica Neue"/>
                <a:cs typeface="Helvetica Neue"/>
                <a:sym typeface="Helvetica Neue"/>
              </a:rPr>
              <a:t>Reproducibility</a:t>
            </a:r>
            <a:endParaRPr b="1" sz="1050">
              <a:solidFill>
                <a:srgbClr val="333333"/>
              </a:solidFill>
              <a:latin typeface="Helvetica Neue"/>
              <a:ea typeface="Helvetica Neue"/>
              <a:cs typeface="Helvetica Neue"/>
              <a:sym typeface="Helvetica Neue"/>
            </a:endParaRPr>
          </a:p>
          <a:p>
            <a:pPr indent="-295275" lvl="0" marL="457200" rtl="0" algn="l">
              <a:lnSpc>
                <a:spcPct val="115000"/>
              </a:lnSpc>
              <a:spcBef>
                <a:spcPts val="40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Methods unclear</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Software not available</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Data not available</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Researchers don’t get academic credit for being transparent</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You can build a CV faster when being sloppy(?)</a:t>
            </a:r>
            <a:endParaRPr sz="1050">
              <a:solidFill>
                <a:srgbClr val="333333"/>
              </a:solidFill>
              <a:latin typeface="Helvetica Neue"/>
              <a:ea typeface="Helvetica Neue"/>
              <a:cs typeface="Helvetica Neue"/>
              <a:sym typeface="Helvetica Neue"/>
            </a:endParaRPr>
          </a:p>
          <a:p>
            <a:pPr indent="-295275" lvl="0" marL="457200" rtl="0" algn="l">
              <a:lnSpc>
                <a:spcPct val="115000"/>
              </a:lnSpc>
              <a:spcBef>
                <a:spcPts val="0"/>
              </a:spcBef>
              <a:spcAft>
                <a:spcPts val="0"/>
              </a:spcAft>
              <a:buClr>
                <a:srgbClr val="333333"/>
              </a:buClr>
              <a:buSzPts val="1050"/>
              <a:buFont typeface="Helvetica Neue"/>
              <a:buChar char="●"/>
            </a:pPr>
            <a:r>
              <a:rPr lang="en-GB" sz="1050">
                <a:solidFill>
                  <a:srgbClr val="333333"/>
                </a:solidFill>
                <a:latin typeface="Helvetica Neue"/>
                <a:ea typeface="Helvetica Neue"/>
                <a:cs typeface="Helvetica Neue"/>
                <a:sym typeface="Helvetica Neue"/>
              </a:rPr>
              <a:t>…</a:t>
            </a:r>
            <a:endParaRPr sz="1050">
              <a:solidFill>
                <a:srgbClr val="333333"/>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a57e313b54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sz="1050">
                <a:solidFill>
                  <a:srgbClr val="333333"/>
                </a:solidFill>
                <a:highlight>
                  <a:srgbClr val="FFFFFF"/>
                </a:highlight>
                <a:latin typeface="Helvetica Neue"/>
                <a:ea typeface="Helvetica Neue"/>
                <a:cs typeface="Helvetica Neue"/>
                <a:sym typeface="Helvetica Neue"/>
              </a:rPr>
              <a:t>When surveyed, the research community to a large extent seem to agree to that there is a reproducibility crisis.</a:t>
            </a:r>
            <a:endParaRPr/>
          </a:p>
        </p:txBody>
      </p:sp>
      <p:sp>
        <p:nvSpPr>
          <p:cNvPr id="102" name="Google Shape;102;ga57e313b54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a57e313b54_0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a57e313b54_0_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GB" sz="1050">
                <a:solidFill>
                  <a:srgbClr val="333333"/>
                </a:solidFill>
                <a:highlight>
                  <a:srgbClr val="FFFFFF"/>
                </a:highlight>
                <a:latin typeface="Helvetica Neue"/>
                <a:ea typeface="Helvetica Neue"/>
                <a:cs typeface="Helvetica Neue"/>
                <a:sym typeface="Helvetica Neue"/>
              </a:rPr>
              <a:t>Many studies have been done on Reproducibility of published research, and regardless of scientific domain, it seems that more or less half of the publications looked at are not possible to reproduce. </a:t>
            </a:r>
            <a:endParaRPr sz="1050">
              <a:solidFill>
                <a:srgbClr val="333333"/>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SzPts val="1400"/>
              <a:buNone/>
            </a:pPr>
            <a:r>
              <a:t/>
            </a:r>
            <a:endParaRPr sz="1050">
              <a:solidFill>
                <a:srgbClr val="333333"/>
              </a:solidFill>
              <a:highlight>
                <a:srgbClr val="FFFFFF"/>
              </a:highlight>
              <a:latin typeface="Helvetica Neue"/>
              <a:ea typeface="Helvetica Neue"/>
              <a:cs typeface="Helvetica Neue"/>
              <a:sym typeface="Helvetica Neue"/>
            </a:endParaRPr>
          </a:p>
          <a:p>
            <a:pPr indent="0" lvl="0" marL="0" marR="0" rtl="0" algn="l">
              <a:lnSpc>
                <a:spcPct val="100000"/>
              </a:lnSpc>
              <a:spcBef>
                <a:spcPts val="0"/>
              </a:spcBef>
              <a:spcAft>
                <a:spcPts val="0"/>
              </a:spcAft>
              <a:buSzPts val="1400"/>
              <a:buNone/>
            </a:pPr>
            <a:r>
              <a:rPr lang="en-GB" sz="1050">
                <a:solidFill>
                  <a:srgbClr val="333333"/>
                </a:solidFill>
                <a:highlight>
                  <a:srgbClr val="FFFFFF"/>
                </a:highlight>
                <a:latin typeface="Helvetica Neue"/>
                <a:ea typeface="Helvetica Neue"/>
                <a:cs typeface="Helvetica Neue"/>
                <a:sym typeface="Helvetica Neue"/>
              </a:rPr>
              <a:t>A large part of those are because the underlying data is not available or not understandable. Often it is also not possible to understand how the analyses were done.</a:t>
            </a:r>
            <a:endParaRPr b="0" i="0" sz="1200" u="none" cap="none" strike="noStrike">
              <a:solidFill>
                <a:schemeClr val="dk1"/>
              </a:solidFill>
              <a:latin typeface="Calibri"/>
              <a:ea typeface="Calibri"/>
              <a:cs typeface="Calibri"/>
              <a:sym typeface="Calibri"/>
            </a:endParaRPr>
          </a:p>
        </p:txBody>
      </p:sp>
      <p:sp>
        <p:nvSpPr>
          <p:cNvPr id="111" name="Google Shape;111;ga57e313b54_0_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57e313b54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a57e313b54_0_3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without our host unis"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1143000" y="1200150"/>
            <a:ext cx="6858000" cy="14325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rgbClr val="171616"/>
              </a:buClr>
              <a:buSzPts val="3000"/>
              <a:buFont typeface="Arial"/>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 name="Google Shape;10;p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rgbClr val="757070"/>
              </a:buClr>
              <a:buSzPts val="1800"/>
              <a:buNone/>
              <a:defRPr sz="1800">
                <a:solidFill>
                  <a:srgbClr val="757070"/>
                </a:solidFill>
              </a:defRPr>
            </a:lvl1pPr>
            <a:lvl2pPr lvl="1" algn="ctr">
              <a:lnSpc>
                <a:spcPct val="90000"/>
              </a:lnSpc>
              <a:spcBef>
                <a:spcPts val="400"/>
              </a:spcBef>
              <a:spcAft>
                <a:spcPts val="0"/>
              </a:spcAft>
              <a:buClr>
                <a:srgbClr val="171616"/>
              </a:buClr>
              <a:buSzPts val="1500"/>
              <a:buNone/>
              <a:defRPr sz="1500"/>
            </a:lvl2pPr>
            <a:lvl3pPr lvl="2" algn="ctr">
              <a:lnSpc>
                <a:spcPct val="90000"/>
              </a:lnSpc>
              <a:spcBef>
                <a:spcPts val="400"/>
              </a:spcBef>
              <a:spcAft>
                <a:spcPts val="0"/>
              </a:spcAft>
              <a:buClr>
                <a:srgbClr val="171616"/>
              </a:buClr>
              <a:buSzPts val="1400"/>
              <a:buNone/>
              <a:defRPr sz="1400"/>
            </a:lvl3pPr>
            <a:lvl4pPr lvl="3" algn="ctr">
              <a:lnSpc>
                <a:spcPct val="90000"/>
              </a:lnSpc>
              <a:spcBef>
                <a:spcPts val="400"/>
              </a:spcBef>
              <a:spcAft>
                <a:spcPts val="0"/>
              </a:spcAft>
              <a:buClr>
                <a:srgbClr val="171616"/>
              </a:buClr>
              <a:buSzPts val="1200"/>
              <a:buNone/>
              <a:defRPr sz="1200"/>
            </a:lvl4pPr>
            <a:lvl5pPr lvl="4" algn="ctr">
              <a:lnSpc>
                <a:spcPct val="90000"/>
              </a:lnSpc>
              <a:spcBef>
                <a:spcPts val="400"/>
              </a:spcBef>
              <a:spcAft>
                <a:spcPts val="0"/>
              </a:spcAft>
              <a:buClr>
                <a:srgbClr val="171616"/>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pic>
        <p:nvPicPr>
          <p:cNvPr descr="A close up of a logo&#10;&#10;Description automatically generated" id="11" name="Google Shape;11;p2"/>
          <p:cNvPicPr preferRelativeResize="0"/>
          <p:nvPr/>
        </p:nvPicPr>
        <p:blipFill rotWithShape="1">
          <a:blip r:embed="rId2">
            <a:alphaModFix/>
          </a:blip>
          <a:srcRect b="0" l="0" r="0" t="0"/>
          <a:stretch/>
        </p:blipFill>
        <p:spPr>
          <a:xfrm>
            <a:off x="6134576" y="128462"/>
            <a:ext cx="2704148" cy="587570"/>
          </a:xfrm>
          <a:prstGeom prst="rect">
            <a:avLst/>
          </a:prstGeom>
          <a:noFill/>
          <a:ln>
            <a:noFill/>
          </a:ln>
        </p:spPr>
      </p:pic>
      <p:cxnSp>
        <p:nvCxnSpPr>
          <p:cNvPr id="12" name="Google Shape;12;p2"/>
          <p:cNvCxnSpPr/>
          <p:nvPr/>
        </p:nvCxnSpPr>
        <p:spPr>
          <a:xfrm rot="10800000">
            <a:off x="0" y="5108777"/>
            <a:ext cx="9144000" cy="0"/>
          </a:xfrm>
          <a:prstGeom prst="straightConnector1">
            <a:avLst/>
          </a:prstGeom>
          <a:noFill/>
          <a:ln cap="flat" cmpd="sng" w="101600">
            <a:solidFill>
              <a:schemeClr val="accent1"/>
            </a:solidFill>
            <a:prstDash val="solid"/>
            <a:miter lim="800000"/>
            <a:headEnd len="sm" w="sm" type="none"/>
            <a:tailEnd len="sm" w="sm" type="none"/>
          </a:ln>
        </p:spPr>
      </p:cxnSp>
      <p:pic>
        <p:nvPicPr>
          <p:cNvPr id="13" name="Google Shape;13;p2"/>
          <p:cNvPicPr preferRelativeResize="0"/>
          <p:nvPr/>
        </p:nvPicPr>
        <p:blipFill rotWithShape="1">
          <a:blip r:embed="rId3">
            <a:alphaModFix/>
          </a:blip>
          <a:srcRect b="0" l="0" r="0" t="0"/>
          <a:stretch/>
        </p:blipFill>
        <p:spPr>
          <a:xfrm>
            <a:off x="145471" y="128462"/>
            <a:ext cx="1414611" cy="75485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p:cSld name="One column">
    <p:spTree>
      <p:nvGrpSpPr>
        <p:cNvPr id="50" name="Shape 50"/>
        <p:cNvGrpSpPr/>
        <p:nvPr/>
      </p:nvGrpSpPr>
      <p:grpSpPr>
        <a:xfrm>
          <a:off x="0" y="0"/>
          <a:ext cx="0" cy="0"/>
          <a:chOff x="0" y="0"/>
          <a:chExt cx="0" cy="0"/>
        </a:xfrm>
      </p:grpSpPr>
      <p:sp>
        <p:nvSpPr>
          <p:cNvPr id="51" name="Google Shape;51;p11"/>
          <p:cNvSpPr txBox="1"/>
          <p:nvPr>
            <p:ph idx="1" type="body"/>
          </p:nvPr>
        </p:nvSpPr>
        <p:spPr>
          <a:xfrm>
            <a:off x="628650" y="1115101"/>
            <a:ext cx="7886700" cy="3517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rgbClr val="171616"/>
              </a:buClr>
              <a:buSzPts val="1400"/>
              <a:buChar char="•"/>
              <a:defRPr/>
            </a:lvl1pPr>
            <a:lvl2pPr indent="-317500" lvl="1" marL="914400" rtl="0" algn="l">
              <a:lnSpc>
                <a:spcPct val="90000"/>
              </a:lnSpc>
              <a:spcBef>
                <a:spcPts val="400"/>
              </a:spcBef>
              <a:spcAft>
                <a:spcPts val="0"/>
              </a:spcAft>
              <a:buClr>
                <a:srgbClr val="171616"/>
              </a:buClr>
              <a:buSzPts val="1400"/>
              <a:buChar char="•"/>
              <a:defRPr/>
            </a:lvl2pPr>
            <a:lvl3pPr indent="-317500" lvl="2" marL="1371600" rtl="0" algn="l">
              <a:lnSpc>
                <a:spcPct val="90000"/>
              </a:lnSpc>
              <a:spcBef>
                <a:spcPts val="400"/>
              </a:spcBef>
              <a:spcAft>
                <a:spcPts val="0"/>
              </a:spcAft>
              <a:buClr>
                <a:srgbClr val="171616"/>
              </a:buClr>
              <a:buSzPts val="1400"/>
              <a:buChar char="•"/>
              <a:defRPr/>
            </a:lvl3pPr>
            <a:lvl4pPr indent="-317500" lvl="3" marL="1828800" rtl="0" algn="l">
              <a:lnSpc>
                <a:spcPct val="90000"/>
              </a:lnSpc>
              <a:spcBef>
                <a:spcPts val="400"/>
              </a:spcBef>
              <a:spcAft>
                <a:spcPts val="0"/>
              </a:spcAft>
              <a:buClr>
                <a:srgbClr val="171616"/>
              </a:buClr>
              <a:buSzPts val="1400"/>
              <a:buChar char="•"/>
              <a:defRPr/>
            </a:lvl4pPr>
            <a:lvl5pPr indent="-317500" lvl="4" marL="2286000" rtl="0" algn="l">
              <a:lnSpc>
                <a:spcPct val="90000"/>
              </a:lnSpc>
              <a:spcBef>
                <a:spcPts val="400"/>
              </a:spcBef>
              <a:spcAft>
                <a:spcPts val="0"/>
              </a:spcAft>
              <a:buClr>
                <a:srgbClr val="171616"/>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2" name="Google Shape;52;p1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1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5" name="Google Shape;55;p11"/>
          <p:cNvSpPr txBox="1"/>
          <p:nvPr>
            <p:ph type="title"/>
          </p:nvPr>
        </p:nvSpPr>
        <p:spPr>
          <a:xfrm>
            <a:off x="1847462" y="273844"/>
            <a:ext cx="5934900" cy="622500"/>
          </a:xfrm>
          <a:prstGeom prst="rect">
            <a:avLst/>
          </a:prstGeom>
          <a:noFill/>
          <a:ln>
            <a:noFill/>
          </a:ln>
        </p:spPr>
        <p:txBody>
          <a:bodyPr anchorCtr="0" anchor="ctr" bIns="34275" lIns="68575" spcFirstLastPara="1" rIns="68575" wrap="square" tIns="34275">
            <a:normAutofit/>
          </a:bodyPr>
          <a:lstStyle>
            <a:lvl1pPr lvl="0" rtl="0" algn="ctr">
              <a:lnSpc>
                <a:spcPct val="90000"/>
              </a:lnSpc>
              <a:spcBef>
                <a:spcPts val="0"/>
              </a:spcBef>
              <a:spcAft>
                <a:spcPts val="0"/>
              </a:spcAft>
              <a:buClr>
                <a:srgbClr val="171616"/>
              </a:buClr>
              <a:buSzPts val="30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A picture containing light&#10;&#10;Description automatically generated" id="56" name="Google Shape;56;p11"/>
          <p:cNvPicPr preferRelativeResize="0"/>
          <p:nvPr/>
        </p:nvPicPr>
        <p:blipFill rotWithShape="1">
          <a:blip r:embed="rId2">
            <a:alphaModFix/>
          </a:blip>
          <a:srcRect b="0" l="0" r="0" t="0"/>
          <a:stretch/>
        </p:blipFill>
        <p:spPr>
          <a:xfrm>
            <a:off x="8186162" y="273844"/>
            <a:ext cx="658377" cy="622596"/>
          </a:xfrm>
          <a:prstGeom prst="rect">
            <a:avLst/>
          </a:prstGeom>
          <a:noFill/>
          <a:ln>
            <a:noFill/>
          </a:ln>
        </p:spPr>
      </p:pic>
      <p:cxnSp>
        <p:nvCxnSpPr>
          <p:cNvPr id="57" name="Google Shape;57;p11"/>
          <p:cNvCxnSpPr/>
          <p:nvPr/>
        </p:nvCxnSpPr>
        <p:spPr>
          <a:xfrm>
            <a:off x="621196" y="916318"/>
            <a:ext cx="7886700" cy="0"/>
          </a:xfrm>
          <a:prstGeom prst="straightConnector1">
            <a:avLst/>
          </a:prstGeom>
          <a:noFill/>
          <a:ln cap="flat" cmpd="sng" w="12700">
            <a:solidFill>
              <a:schemeClr val="accent1"/>
            </a:solidFill>
            <a:prstDash val="solid"/>
            <a:miter lim="800000"/>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_no bulletpoints">
  <p:cSld name="One column_no bulletpoints">
    <p:spTree>
      <p:nvGrpSpPr>
        <p:cNvPr id="14" name="Shape 14"/>
        <p:cNvGrpSpPr/>
        <p:nvPr/>
      </p:nvGrpSpPr>
      <p:grpSpPr>
        <a:xfrm>
          <a:off x="0" y="0"/>
          <a:ext cx="0" cy="0"/>
          <a:chOff x="0" y="0"/>
          <a:chExt cx="0" cy="0"/>
        </a:xfrm>
      </p:grpSpPr>
      <p:sp>
        <p:nvSpPr>
          <p:cNvPr id="15" name="Google Shape;15;p3"/>
          <p:cNvSpPr txBox="1"/>
          <p:nvPr>
            <p:ph idx="1" type="body"/>
          </p:nvPr>
        </p:nvSpPr>
        <p:spPr>
          <a:xfrm>
            <a:off x="323407" y="800973"/>
            <a:ext cx="8497200" cy="38268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171616"/>
              </a:buClr>
              <a:buSzPts val="1500"/>
              <a:buNone/>
              <a:defRPr sz="1500"/>
            </a:lvl1pPr>
            <a:lvl2pPr indent="-228600" lvl="1" marL="914400" algn="l">
              <a:lnSpc>
                <a:spcPct val="90000"/>
              </a:lnSpc>
              <a:spcBef>
                <a:spcPts val="400"/>
              </a:spcBef>
              <a:spcAft>
                <a:spcPts val="0"/>
              </a:spcAft>
              <a:buClr>
                <a:srgbClr val="171616"/>
              </a:buClr>
              <a:buSzPts val="1200"/>
              <a:buNone/>
              <a:defRPr/>
            </a:lvl2pPr>
            <a:lvl3pPr indent="-228600" lvl="2" marL="1371600" algn="l">
              <a:lnSpc>
                <a:spcPct val="90000"/>
              </a:lnSpc>
              <a:spcBef>
                <a:spcPts val="400"/>
              </a:spcBef>
              <a:spcAft>
                <a:spcPts val="0"/>
              </a:spcAft>
              <a:buClr>
                <a:srgbClr val="171616"/>
              </a:buClr>
              <a:buSzPts val="1100"/>
              <a:buNone/>
              <a:defRPr/>
            </a:lvl3pPr>
            <a:lvl4pPr indent="-228600" lvl="3" marL="1828800" algn="l">
              <a:lnSpc>
                <a:spcPct val="90000"/>
              </a:lnSpc>
              <a:spcBef>
                <a:spcPts val="400"/>
              </a:spcBef>
              <a:spcAft>
                <a:spcPts val="0"/>
              </a:spcAft>
              <a:buClr>
                <a:srgbClr val="171616"/>
              </a:buClr>
              <a:buSzPts val="1100"/>
              <a:buNone/>
              <a:defRPr/>
            </a:lvl4pPr>
            <a:lvl5pPr indent="-228600" lvl="4" marL="2286000" algn="l">
              <a:lnSpc>
                <a:spcPct val="90000"/>
              </a:lnSpc>
              <a:spcBef>
                <a:spcPts val="400"/>
              </a:spcBef>
              <a:spcAft>
                <a:spcPts val="0"/>
              </a:spcAft>
              <a:buClr>
                <a:srgbClr val="171616"/>
              </a:buClr>
              <a:buSzPts val="1100"/>
              <a:buNone/>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 name="Google Shape;16;p3"/>
          <p:cNvSpPr txBox="1"/>
          <p:nvPr>
            <p:ph type="title"/>
          </p:nvPr>
        </p:nvSpPr>
        <p:spPr>
          <a:xfrm>
            <a:off x="323407" y="240992"/>
            <a:ext cx="8497200" cy="409500"/>
          </a:xfrm>
          <a:prstGeom prst="rect">
            <a:avLst/>
          </a:prstGeom>
          <a:noFill/>
          <a:ln>
            <a:noFill/>
          </a:ln>
        </p:spPr>
        <p:txBody>
          <a:bodyPr anchorCtr="0" anchor="ctr" bIns="35100" lIns="68575" spcFirstLastPara="1" rIns="68575" wrap="square" tIns="34275">
            <a:normAutofit/>
          </a:bodyPr>
          <a:lstStyle>
            <a:lvl1pPr lvl="0" algn="ctr">
              <a:lnSpc>
                <a:spcPct val="90000"/>
              </a:lnSpc>
              <a:spcBef>
                <a:spcPts val="0"/>
              </a:spcBef>
              <a:spcAft>
                <a:spcPts val="0"/>
              </a:spcAft>
              <a:buClr>
                <a:srgbClr val="171616"/>
              </a:buClr>
              <a:buSzPts val="3000"/>
              <a:buFont typeface="Aria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descr="A picture containing light&#10;&#10;Description automatically generated" id="17" name="Google Shape;17;p3"/>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cxnSp>
        <p:nvCxnSpPr>
          <p:cNvPr id="18" name="Google Shape;18;p3"/>
          <p:cNvCxnSpPr/>
          <p:nvPr/>
        </p:nvCxnSpPr>
        <p:spPr>
          <a:xfrm>
            <a:off x="323407" y="661361"/>
            <a:ext cx="8497200" cy="0"/>
          </a:xfrm>
          <a:prstGeom prst="straightConnector1">
            <a:avLst/>
          </a:prstGeom>
          <a:noFill/>
          <a:ln cap="flat" cmpd="sng" w="12700">
            <a:solidFill>
              <a:schemeClr val="accent1"/>
            </a:solidFill>
            <a:prstDash val="solid"/>
            <a:miter lim="800000"/>
            <a:headEnd len="sm" w="sm" type="none"/>
            <a:tailEnd len="sm" w="sm" type="none"/>
          </a:ln>
        </p:spPr>
      </p:cxnSp>
      <p:pic>
        <p:nvPicPr>
          <p:cNvPr id="19" name="Google Shape;19;p3"/>
          <p:cNvPicPr preferRelativeResize="0"/>
          <p:nvPr/>
        </p:nvPicPr>
        <p:blipFill rotWithShape="1">
          <a:blip r:embed="rId3">
            <a:alphaModFix/>
          </a:blip>
          <a:srcRect b="0" l="0" r="0" t="0"/>
          <a:stretch/>
        </p:blipFill>
        <p:spPr>
          <a:xfrm>
            <a:off x="108497" y="4703612"/>
            <a:ext cx="972281" cy="35857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type="obj">
  <p:cSld name="OBJECT">
    <p:spTree>
      <p:nvGrpSpPr>
        <p:cNvPr id="20" name="Shape 20"/>
        <p:cNvGrpSpPr/>
        <p:nvPr/>
      </p:nvGrpSpPr>
      <p:grpSpPr>
        <a:xfrm>
          <a:off x="0" y="0"/>
          <a:ext cx="0" cy="0"/>
          <a:chOff x="0" y="0"/>
          <a:chExt cx="0" cy="0"/>
        </a:xfrm>
      </p:grpSpPr>
      <p:sp>
        <p:nvSpPr>
          <p:cNvPr id="21" name="Google Shape;21;p4"/>
          <p:cNvSpPr txBox="1"/>
          <p:nvPr>
            <p:ph type="title"/>
          </p:nvPr>
        </p:nvSpPr>
        <p:spPr>
          <a:xfrm>
            <a:off x="1521980" y="155463"/>
            <a:ext cx="5437500" cy="476400"/>
          </a:xfrm>
          <a:prstGeom prst="rect">
            <a:avLst/>
          </a:prstGeom>
          <a:noFill/>
          <a:ln>
            <a:noFill/>
          </a:ln>
        </p:spPr>
        <p:txBody>
          <a:bodyPr anchorCtr="0" anchor="t" bIns="0" lIns="0" spcFirstLastPara="1" rIns="0" wrap="square" tIns="0">
            <a:normAutofit/>
          </a:bodyPr>
          <a:lstStyle>
            <a:lvl1pPr lvl="0" marR="0" rtl="0" algn="ctr">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22" name="Google Shape;22;p4"/>
          <p:cNvSpPr txBox="1"/>
          <p:nvPr>
            <p:ph idx="1" type="body"/>
          </p:nvPr>
        </p:nvSpPr>
        <p:spPr>
          <a:xfrm>
            <a:off x="307886" y="880403"/>
            <a:ext cx="8544000" cy="3714300"/>
          </a:xfrm>
          <a:prstGeom prst="rect">
            <a:avLst/>
          </a:prstGeom>
          <a:noFill/>
          <a:ln>
            <a:noFill/>
          </a:ln>
        </p:spPr>
        <p:txBody>
          <a:bodyPr anchorCtr="0" anchor="t" bIns="0" lIns="0" spcFirstLastPara="1" rIns="0" wrap="square" tIns="0">
            <a:normAutofit/>
          </a:bodyPr>
          <a:lstStyle>
            <a:lvl1pPr indent="-355600" lvl="0" marL="457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A picture containing light&#10;&#10;Description automatically generated" id="23" name="Google Shape;23;p4"/>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pic>
        <p:nvPicPr>
          <p:cNvPr id="24" name="Google Shape;24;p4"/>
          <p:cNvPicPr preferRelativeResize="0"/>
          <p:nvPr/>
        </p:nvPicPr>
        <p:blipFill rotWithShape="1">
          <a:blip r:embed="rId3">
            <a:alphaModFix/>
          </a:blip>
          <a:srcRect b="0" l="0" r="0" t="0"/>
          <a:stretch/>
        </p:blipFill>
        <p:spPr>
          <a:xfrm>
            <a:off x="108497" y="4703612"/>
            <a:ext cx="972281" cy="35857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innehållsdelar" type="twoObj">
  <p:cSld name="TWO_OBJECTS">
    <p:spTree>
      <p:nvGrpSpPr>
        <p:cNvPr id="25" name="Shape 25"/>
        <p:cNvGrpSpPr/>
        <p:nvPr/>
      </p:nvGrpSpPr>
      <p:grpSpPr>
        <a:xfrm>
          <a:off x="0" y="0"/>
          <a:ext cx="0" cy="0"/>
          <a:chOff x="0" y="0"/>
          <a:chExt cx="0" cy="0"/>
        </a:xfrm>
      </p:grpSpPr>
      <p:sp>
        <p:nvSpPr>
          <p:cNvPr id="26" name="Google Shape;26;p5"/>
          <p:cNvSpPr txBox="1"/>
          <p:nvPr>
            <p:ph type="title"/>
          </p:nvPr>
        </p:nvSpPr>
        <p:spPr>
          <a:xfrm>
            <a:off x="1587500" y="155463"/>
            <a:ext cx="5334000" cy="429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
        <p:nvSpPr>
          <p:cNvPr id="27" name="Google Shape;27;p5"/>
          <p:cNvSpPr txBox="1"/>
          <p:nvPr>
            <p:ph idx="1" type="body"/>
          </p:nvPr>
        </p:nvSpPr>
        <p:spPr>
          <a:xfrm>
            <a:off x="341748" y="923701"/>
            <a:ext cx="4038600" cy="36708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5"/>
          <p:cNvSpPr txBox="1"/>
          <p:nvPr>
            <p:ph idx="2" type="body"/>
          </p:nvPr>
        </p:nvSpPr>
        <p:spPr>
          <a:xfrm>
            <a:off x="4773273" y="923701"/>
            <a:ext cx="4038600" cy="36708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descr="A picture containing light&#10;&#10;Description automatically generated" id="29" name="Google Shape;29;p5"/>
          <p:cNvPicPr preferRelativeResize="0"/>
          <p:nvPr/>
        </p:nvPicPr>
        <p:blipFill rotWithShape="1">
          <a:blip r:embed="rId2">
            <a:alphaModFix/>
          </a:blip>
          <a:srcRect b="0" l="0" r="0" t="0"/>
          <a:stretch/>
        </p:blipFill>
        <p:spPr>
          <a:xfrm>
            <a:off x="8656317" y="4703614"/>
            <a:ext cx="379186" cy="358578"/>
          </a:xfrm>
          <a:prstGeom prst="rect">
            <a:avLst/>
          </a:prstGeom>
          <a:noFill/>
          <a:ln>
            <a:noFill/>
          </a:ln>
        </p:spPr>
      </p:pic>
      <p:pic>
        <p:nvPicPr>
          <p:cNvPr id="30" name="Google Shape;30;p5"/>
          <p:cNvPicPr preferRelativeResize="0"/>
          <p:nvPr/>
        </p:nvPicPr>
        <p:blipFill rotWithShape="1">
          <a:blip r:embed="rId3">
            <a:alphaModFix/>
          </a:blip>
          <a:srcRect b="0" l="0" r="0" t="0"/>
          <a:stretch/>
        </p:blipFill>
        <p:spPr>
          <a:xfrm>
            <a:off x="108497" y="4703612"/>
            <a:ext cx="972281" cy="35857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p:cSld name="Rubrikbild">
    <p:spTree>
      <p:nvGrpSpPr>
        <p:cNvPr id="31" name="Shape 31"/>
        <p:cNvGrpSpPr/>
        <p:nvPr/>
      </p:nvGrpSpPr>
      <p:grpSpPr>
        <a:xfrm>
          <a:off x="0" y="0"/>
          <a:ext cx="0" cy="0"/>
          <a:chOff x="0" y="0"/>
          <a:chExt cx="0" cy="0"/>
        </a:xfrm>
      </p:grpSpPr>
      <p:sp>
        <p:nvSpPr>
          <p:cNvPr id="32" name="Google Shape;32;p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6"/>
          <p:cNvSpPr txBox="1"/>
          <p:nvPr>
            <p:ph type="title"/>
          </p:nvPr>
        </p:nvSpPr>
        <p:spPr>
          <a:xfrm>
            <a:off x="2063148" y="198762"/>
            <a:ext cx="3492600" cy="595200"/>
          </a:xfrm>
          <a:prstGeom prst="rect">
            <a:avLst/>
          </a:prstGeom>
          <a:noFill/>
          <a:ln>
            <a:noFill/>
          </a:ln>
        </p:spPr>
        <p:txBody>
          <a:bodyPr anchorCtr="0" anchor="t" bIns="0" lIns="0" spcFirstLastPara="1" rIns="0" wrap="square" tIns="0">
            <a:normAutofit/>
          </a:bodyPr>
          <a:lstStyle>
            <a:lvl1pPr lvl="0" marR="0" rtl="0" algn="ctr">
              <a:spcBef>
                <a:spcPts val="0"/>
              </a:spcBef>
              <a:spcAft>
                <a:spcPts val="0"/>
              </a:spcAft>
              <a:buClr>
                <a:schemeClr val="dk1"/>
              </a:buClr>
              <a:buSzPts val="1500"/>
              <a:buFont typeface="Arial"/>
              <a:buNone/>
              <a:defRPr b="1" i="0" sz="1500" u="none" cap="none" strike="noStrike">
                <a:solidFill>
                  <a:schemeClr val="dk1"/>
                </a:solidFill>
                <a:latin typeface="Arial"/>
                <a:ea typeface="Arial"/>
                <a:cs typeface="Arial"/>
                <a:sym typeface="Arial"/>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34" name="Google Shape;34;p6"/>
          <p:cNvSpPr txBox="1"/>
          <p:nvPr>
            <p:ph idx="1" type="body"/>
          </p:nvPr>
        </p:nvSpPr>
        <p:spPr>
          <a:xfrm>
            <a:off x="307974" y="1337107"/>
            <a:ext cx="8038800" cy="918000"/>
          </a:xfrm>
          <a:prstGeom prst="rect">
            <a:avLst/>
          </a:prstGeom>
          <a:noFill/>
          <a:ln>
            <a:noFill/>
          </a:ln>
        </p:spPr>
        <p:txBody>
          <a:bodyPr anchorCtr="0" anchor="t" bIns="0" lIns="0" spcFirstLastPara="1" rIns="0" wrap="square" tIns="0">
            <a:norm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228600" lvl="1" marL="9144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2pPr>
            <a:lvl3pPr indent="-228600" lvl="2" marL="13716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3pPr>
            <a:lvl4pPr indent="-228600" lvl="3" marL="18288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6"/>
          <p:cNvSpPr txBox="1"/>
          <p:nvPr>
            <p:ph idx="2" type="body"/>
          </p:nvPr>
        </p:nvSpPr>
        <p:spPr>
          <a:xfrm>
            <a:off x="307975" y="2462846"/>
            <a:ext cx="8039100" cy="1782300"/>
          </a:xfrm>
          <a:prstGeom prst="rect">
            <a:avLst/>
          </a:prstGeom>
          <a:noFill/>
          <a:ln>
            <a:noFill/>
          </a:ln>
        </p:spPr>
        <p:txBody>
          <a:bodyPr anchorCtr="0" anchor="t" bIns="0" lIns="0" spcFirstLastPara="1" rIns="0" wrap="square" tIns="0">
            <a:normAutofit/>
          </a:bodyPr>
          <a:lstStyle>
            <a:lvl1pPr indent="-355600" lvl="0" marL="457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type="titleOnly">
  <p:cSld name="TITLE_ONLY">
    <p:spTree>
      <p:nvGrpSpPr>
        <p:cNvPr id="36" name="Shape 36"/>
        <p:cNvGrpSpPr/>
        <p:nvPr/>
      </p:nvGrpSpPr>
      <p:grpSpPr>
        <a:xfrm>
          <a:off x="0" y="0"/>
          <a:ext cx="0" cy="0"/>
          <a:chOff x="0" y="0"/>
          <a:chExt cx="0" cy="0"/>
        </a:xfrm>
      </p:grpSpPr>
      <p:sp>
        <p:nvSpPr>
          <p:cNvPr id="37" name="Google Shape;37;p7"/>
          <p:cNvSpPr txBox="1"/>
          <p:nvPr>
            <p:ph type="title"/>
          </p:nvPr>
        </p:nvSpPr>
        <p:spPr>
          <a:xfrm>
            <a:off x="1587500" y="155463"/>
            <a:ext cx="5334000" cy="429000"/>
          </a:xfrm>
          <a:prstGeom prst="rect">
            <a:avLst/>
          </a:prstGeom>
          <a:noFill/>
          <a:ln>
            <a:noFill/>
          </a:ln>
        </p:spPr>
        <p:txBody>
          <a:bodyPr anchorCtr="0" anchor="t" bIns="0" lIns="0" spcFirstLastPara="1" rIns="0" wrap="square" tIns="0">
            <a:normAutofit/>
          </a:bodyPr>
          <a:lstStyle>
            <a:lvl1pPr lvl="0" marR="0" rtl="0" algn="ctr">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38" name="Google Shape;38;p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Logo only">
    <p:spTree>
      <p:nvGrpSpPr>
        <p:cNvPr id="39" name="Shape 39"/>
        <p:cNvGrpSpPr/>
        <p:nvPr/>
      </p:nvGrpSpPr>
      <p:grpSpPr>
        <a:xfrm>
          <a:off x="0" y="0"/>
          <a:ext cx="0" cy="0"/>
          <a:chOff x="0" y="0"/>
          <a:chExt cx="0" cy="0"/>
        </a:xfrm>
      </p:grpSpPr>
      <p:pic>
        <p:nvPicPr>
          <p:cNvPr descr="Logo&#10;&#10;Description automatically generated" id="40" name="Google Shape;40;p8"/>
          <p:cNvPicPr preferRelativeResize="0"/>
          <p:nvPr/>
        </p:nvPicPr>
        <p:blipFill rotWithShape="1">
          <a:blip r:embed="rId2">
            <a:alphaModFix/>
          </a:blip>
          <a:srcRect b="0" l="0" r="0" t="0"/>
          <a:stretch/>
        </p:blipFill>
        <p:spPr>
          <a:xfrm>
            <a:off x="8104196" y="4345211"/>
            <a:ext cx="882148" cy="6648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innehållsdelar 1">
  <p:cSld name="Två innehållsdelar">
    <p:spTree>
      <p:nvGrpSpPr>
        <p:cNvPr id="41" name="Shape 41"/>
        <p:cNvGrpSpPr/>
        <p:nvPr/>
      </p:nvGrpSpPr>
      <p:grpSpPr>
        <a:xfrm>
          <a:off x="0" y="0"/>
          <a:ext cx="0" cy="0"/>
          <a:chOff x="0" y="0"/>
          <a:chExt cx="0" cy="0"/>
        </a:xfrm>
      </p:grpSpPr>
      <p:sp>
        <p:nvSpPr>
          <p:cNvPr id="42" name="Google Shape;42;p9"/>
          <p:cNvSpPr txBox="1"/>
          <p:nvPr>
            <p:ph idx="1" type="body"/>
          </p:nvPr>
        </p:nvSpPr>
        <p:spPr>
          <a:xfrm>
            <a:off x="341748" y="923701"/>
            <a:ext cx="4038600" cy="36708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9"/>
          <p:cNvSpPr txBox="1"/>
          <p:nvPr>
            <p:ph idx="2" type="body"/>
          </p:nvPr>
        </p:nvSpPr>
        <p:spPr>
          <a:xfrm>
            <a:off x="4773273" y="923701"/>
            <a:ext cx="4038600" cy="3670800"/>
          </a:xfrm>
          <a:prstGeom prst="rect">
            <a:avLst/>
          </a:prstGeom>
          <a:noFill/>
          <a:ln>
            <a:noFill/>
          </a:ln>
        </p:spPr>
        <p:txBody>
          <a:bodyPr anchorCtr="0" anchor="t" bIns="0" lIns="0" spcFirstLastPara="1" rIns="0" wrap="square" tIns="0">
            <a:noAutofit/>
          </a:bodyPr>
          <a:lstStyle>
            <a:lvl1pPr indent="-355600" lvl="0" marL="457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 name="Google Shape;44;p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sz="1200">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5" name="Google Shape;45;p9"/>
          <p:cNvSpPr txBox="1"/>
          <p:nvPr>
            <p:ph type="title"/>
          </p:nvPr>
        </p:nvSpPr>
        <p:spPr>
          <a:xfrm>
            <a:off x="1587500" y="154800"/>
            <a:ext cx="5334000" cy="475200"/>
          </a:xfrm>
          <a:prstGeom prst="rect">
            <a:avLst/>
          </a:prstGeom>
          <a:noFill/>
          <a:ln>
            <a:noFill/>
          </a:ln>
        </p:spPr>
        <p:txBody>
          <a:bodyPr anchorCtr="0" anchor="t" bIns="0" lIns="0" spcFirstLastPara="1" rIns="0" wrap="square" tIns="90000">
            <a:noAutofit/>
          </a:bodyPr>
          <a:lstStyle>
            <a:lvl1pPr lvl="0" marR="0" rtl="0" algn="ctr">
              <a:lnSpc>
                <a:spcPct val="100000"/>
              </a:lnSpc>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1">
  <p:cSld name="Rubrikbild_1">
    <p:spTree>
      <p:nvGrpSpPr>
        <p:cNvPr id="46" name="Shape 46"/>
        <p:cNvGrpSpPr/>
        <p:nvPr/>
      </p:nvGrpSpPr>
      <p:grpSpPr>
        <a:xfrm>
          <a:off x="0" y="0"/>
          <a:ext cx="0" cy="0"/>
          <a:chOff x="0" y="0"/>
          <a:chExt cx="0" cy="0"/>
        </a:xfrm>
      </p:grpSpPr>
      <p:sp>
        <p:nvSpPr>
          <p:cNvPr id="47" name="Google Shape;47;p1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8" name="Google Shape;48;p10"/>
          <p:cNvSpPr txBox="1"/>
          <p:nvPr>
            <p:ph type="title"/>
          </p:nvPr>
        </p:nvSpPr>
        <p:spPr>
          <a:xfrm>
            <a:off x="1502592" y="155463"/>
            <a:ext cx="5453700" cy="429000"/>
          </a:xfrm>
          <a:prstGeom prst="rect">
            <a:avLst/>
          </a:prstGeom>
          <a:noFill/>
          <a:ln>
            <a:noFill/>
          </a:ln>
        </p:spPr>
        <p:txBody>
          <a:bodyPr anchorCtr="0" anchor="t" bIns="0" lIns="0" spcFirstLastPara="1" rIns="0" wrap="square" tIns="0">
            <a:normAutofit/>
          </a:bodyPr>
          <a:lstStyle>
            <a:lvl1pPr lvl="0" marR="0" rtl="0" algn="ctr">
              <a:spcBef>
                <a:spcPts val="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lvl="1" rtl="0">
              <a:spcBef>
                <a:spcPts val="0"/>
              </a:spcBef>
              <a:spcAft>
                <a:spcPts val="0"/>
              </a:spcAft>
              <a:buSzPts val="1100"/>
              <a:buNone/>
              <a:defRPr sz="1800"/>
            </a:lvl2pPr>
            <a:lvl3pPr lvl="2" rtl="0">
              <a:spcBef>
                <a:spcPts val="0"/>
              </a:spcBef>
              <a:spcAft>
                <a:spcPts val="0"/>
              </a:spcAft>
              <a:buSzPts val="1100"/>
              <a:buNone/>
              <a:defRPr sz="1800"/>
            </a:lvl3pPr>
            <a:lvl4pPr lvl="3" rtl="0">
              <a:spcBef>
                <a:spcPts val="0"/>
              </a:spcBef>
              <a:spcAft>
                <a:spcPts val="0"/>
              </a:spcAft>
              <a:buSzPts val="1100"/>
              <a:buNone/>
              <a:defRPr sz="1800"/>
            </a:lvl4pPr>
            <a:lvl5pPr lvl="4" rtl="0">
              <a:spcBef>
                <a:spcPts val="0"/>
              </a:spcBef>
              <a:spcAft>
                <a:spcPts val="0"/>
              </a:spcAft>
              <a:buSzPts val="1100"/>
              <a:buNone/>
              <a:defRPr sz="1800"/>
            </a:lvl5pPr>
            <a:lvl6pPr lvl="5" rtl="0">
              <a:spcBef>
                <a:spcPts val="0"/>
              </a:spcBef>
              <a:spcAft>
                <a:spcPts val="0"/>
              </a:spcAft>
              <a:buSzPts val="1100"/>
              <a:buNone/>
              <a:defRPr sz="1800"/>
            </a:lvl6pPr>
            <a:lvl7pPr lvl="6" rtl="0">
              <a:spcBef>
                <a:spcPts val="0"/>
              </a:spcBef>
              <a:spcAft>
                <a:spcPts val="0"/>
              </a:spcAft>
              <a:buSzPts val="1100"/>
              <a:buNone/>
              <a:defRPr sz="1800"/>
            </a:lvl7pPr>
            <a:lvl8pPr lvl="7" rtl="0">
              <a:spcBef>
                <a:spcPts val="0"/>
              </a:spcBef>
              <a:spcAft>
                <a:spcPts val="0"/>
              </a:spcAft>
              <a:buSzPts val="1100"/>
              <a:buNone/>
              <a:defRPr sz="1800"/>
            </a:lvl8pPr>
            <a:lvl9pPr lvl="8" rtl="0">
              <a:spcBef>
                <a:spcPts val="0"/>
              </a:spcBef>
              <a:spcAft>
                <a:spcPts val="0"/>
              </a:spcAft>
              <a:buSzPts val="1100"/>
              <a:buNone/>
              <a:defRPr sz="1800"/>
            </a:lvl9pPr>
          </a:lstStyle>
          <a:p/>
        </p:txBody>
      </p:sp>
      <p:sp>
        <p:nvSpPr>
          <p:cNvPr id="49" name="Google Shape;49;p10"/>
          <p:cNvSpPr txBox="1"/>
          <p:nvPr>
            <p:ph idx="1" type="body"/>
          </p:nvPr>
        </p:nvSpPr>
        <p:spPr>
          <a:xfrm>
            <a:off x="307886" y="880403"/>
            <a:ext cx="8544000" cy="3714300"/>
          </a:xfrm>
          <a:prstGeom prst="rect">
            <a:avLst/>
          </a:prstGeom>
          <a:noFill/>
          <a:ln>
            <a:noFill/>
          </a:ln>
        </p:spPr>
        <p:txBody>
          <a:bodyPr anchorCtr="0" anchor="t" bIns="0" lIns="0" spcFirstLastPara="1" rIns="0" wrap="square" tIns="0">
            <a:normAutofit/>
          </a:bodyPr>
          <a:lstStyle>
            <a:lvl1pPr indent="-355600" lvl="0" marL="457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892460" y="273844"/>
            <a:ext cx="4944000" cy="994200"/>
          </a:xfrm>
          <a:prstGeom prst="rect">
            <a:avLst/>
          </a:prstGeom>
          <a:noFill/>
          <a:ln>
            <a:noFill/>
          </a:ln>
        </p:spPr>
        <p:txBody>
          <a:bodyPr anchorCtr="0" anchor="ctr" bIns="34275" lIns="68575" spcFirstLastPara="1" rIns="68575" wrap="square" tIns="34275">
            <a:normAutofit/>
          </a:bodyPr>
          <a:lstStyle>
            <a:lvl1pPr lvl="0" marR="0" rtl="0" algn="ctr">
              <a:lnSpc>
                <a:spcPct val="90000"/>
              </a:lnSpc>
              <a:spcBef>
                <a:spcPts val="0"/>
              </a:spcBef>
              <a:spcAft>
                <a:spcPts val="0"/>
              </a:spcAft>
              <a:buClr>
                <a:srgbClr val="171616"/>
              </a:buClr>
              <a:buSzPts val="3000"/>
              <a:buFont typeface="Arial"/>
              <a:buNone/>
              <a:defRPr b="1" i="0" sz="3000" u="none" cap="none" strike="noStrike">
                <a:solidFill>
                  <a:srgbClr val="171616"/>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90000"/>
              </a:lnSpc>
              <a:spcBef>
                <a:spcPts val="800"/>
              </a:spcBef>
              <a:spcAft>
                <a:spcPts val="0"/>
              </a:spcAft>
              <a:buClr>
                <a:srgbClr val="171616"/>
              </a:buClr>
              <a:buSzPts val="1500"/>
              <a:buFont typeface="Arial"/>
              <a:buChar char="•"/>
              <a:defRPr b="0" i="0" sz="1500" u="none" cap="none" strike="noStrike">
                <a:solidFill>
                  <a:srgbClr val="171616"/>
                </a:solidFill>
                <a:latin typeface="Arial"/>
                <a:ea typeface="Arial"/>
                <a:cs typeface="Arial"/>
                <a:sym typeface="Arial"/>
              </a:defRPr>
            </a:lvl1pPr>
            <a:lvl2pPr indent="-304800" lvl="1" marL="914400" marR="0" rtl="0" algn="l">
              <a:lnSpc>
                <a:spcPct val="90000"/>
              </a:lnSpc>
              <a:spcBef>
                <a:spcPts val="400"/>
              </a:spcBef>
              <a:spcAft>
                <a:spcPts val="0"/>
              </a:spcAft>
              <a:buClr>
                <a:srgbClr val="171616"/>
              </a:buClr>
              <a:buSzPts val="1200"/>
              <a:buFont typeface="Arial"/>
              <a:buChar char="•"/>
              <a:defRPr b="0" i="0" sz="1200" u="none" cap="none" strike="noStrike">
                <a:solidFill>
                  <a:srgbClr val="171616"/>
                </a:solidFill>
                <a:latin typeface="Arial"/>
                <a:ea typeface="Arial"/>
                <a:cs typeface="Arial"/>
                <a:sym typeface="Arial"/>
              </a:defRPr>
            </a:lvl2pPr>
            <a:lvl3pPr indent="-298450" lvl="2" marL="1371600" marR="0" rtl="0" algn="l">
              <a:lnSpc>
                <a:spcPct val="90000"/>
              </a:lnSpc>
              <a:spcBef>
                <a:spcPts val="400"/>
              </a:spcBef>
              <a:spcAft>
                <a:spcPts val="0"/>
              </a:spcAft>
              <a:buClr>
                <a:srgbClr val="171616"/>
              </a:buClr>
              <a:buSzPts val="1100"/>
              <a:buFont typeface="Arial"/>
              <a:buChar char="•"/>
              <a:defRPr b="0" i="0" sz="1100" u="none" cap="none" strike="noStrike">
                <a:solidFill>
                  <a:srgbClr val="171616"/>
                </a:solidFill>
                <a:latin typeface="Arial"/>
                <a:ea typeface="Arial"/>
                <a:cs typeface="Arial"/>
                <a:sym typeface="Arial"/>
              </a:defRPr>
            </a:lvl3pPr>
            <a:lvl4pPr indent="-298450" lvl="3" marL="1828800" marR="0" rtl="0" algn="l">
              <a:lnSpc>
                <a:spcPct val="90000"/>
              </a:lnSpc>
              <a:spcBef>
                <a:spcPts val="400"/>
              </a:spcBef>
              <a:spcAft>
                <a:spcPts val="0"/>
              </a:spcAft>
              <a:buClr>
                <a:srgbClr val="171616"/>
              </a:buClr>
              <a:buSzPts val="1100"/>
              <a:buFont typeface="Arial"/>
              <a:buChar char="•"/>
              <a:defRPr b="0" i="0" sz="1100" u="none" cap="none" strike="noStrike">
                <a:solidFill>
                  <a:srgbClr val="171616"/>
                </a:solidFill>
                <a:latin typeface="Arial"/>
                <a:ea typeface="Arial"/>
                <a:cs typeface="Arial"/>
                <a:sym typeface="Arial"/>
              </a:defRPr>
            </a:lvl4pPr>
            <a:lvl5pPr indent="-298450" lvl="4" marL="2286000" marR="0" rtl="0" algn="l">
              <a:lnSpc>
                <a:spcPct val="90000"/>
              </a:lnSpc>
              <a:spcBef>
                <a:spcPts val="400"/>
              </a:spcBef>
              <a:spcAft>
                <a:spcPts val="0"/>
              </a:spcAft>
              <a:buClr>
                <a:srgbClr val="171616"/>
              </a:buClr>
              <a:buSzPts val="1100"/>
              <a:buFont typeface="Arial"/>
              <a:buChar char="•"/>
              <a:defRPr b="0" i="0" sz="1100" u="none" cap="none" strike="noStrike">
                <a:solidFill>
                  <a:srgbClr val="171616"/>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nbisweden.github.io/module-open-science-dm-practices/index.html"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x.doi.org/10.1038/sdata.2016.18" TargetMode="External"/><Relationship Id="rId4" Type="http://schemas.openxmlformats.org/officeDocument/2006/relationships/image" Target="../media/image8.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hyperlink" Target="https://www.ebi.ac.uk/arrayexpress/search.html?query=%22organism%3Amus_musculus%22+AND+exptype%3A%22RNA-seq+of+coding+RNA%22+AND+expdesign%3A%22time+series%22+AND+%22organism+part%3Aliver%22+cle-open-access/more-open-acces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hyperlink" Target="https://www.shutterstock.com/g/Tavr/about"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hyperlink" Target="https://doi.org/10.3897/rio.4.e2643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hyperlink" Target="https://www.fosteropenscience.eu/content/what-open-science-introduction" TargetMode="External"/><Relationship Id="rId5" Type="http://schemas.openxmlformats.org/officeDocument/2006/relationships/hyperlink" Target="https://www.fosteropenscience.eu/content/what-open-science-introduction" TargetMode="External"/><Relationship Id="rId6" Type="http://schemas.openxmlformats.org/officeDocument/2006/relationships/hyperlink" Target="https://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bit.ly/support_your_data_rubric" TargetMode="Externa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hyperlink" Target="https://www.flickr.com/photos/32771300@N02/29181269750" TargetMode="External"/><Relationship Id="rId5" Type="http://schemas.openxmlformats.org/officeDocument/2006/relationships/hyperlink" Target="https://www.flickr.com/photos/32771300@N02" TargetMode="External"/><Relationship Id="rId6" Type="http://schemas.openxmlformats.org/officeDocument/2006/relationships/hyperlink" Target="https://creativecommons.org/licenses/by-nc/2.0/?ref=ccsearch&amp;atype=rich"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hyperlink" Target="https://www.unesco.org/en/open-science/about" TargetMode="External"/><Relationship Id="rId4" Type="http://schemas.openxmlformats.org/officeDocument/2006/relationships/hyperlink" Target="https://suhf.se/app/uploads/2024/02/REK-2021-1-Fardplan-for-oppen-vetenskap-SUHF-Antagen-av-SUHFs-presidium-REVIDERAD-240201.pdf" TargetMode="External"/><Relationship Id="rId5" Type="http://schemas.openxmlformats.org/officeDocument/2006/relationships/hyperlink" Target="https://data-guidelines.scilifelab.se/topics/university-rdm-resources/" TargetMode="External"/><Relationship Id="rId6" Type="http://schemas.openxmlformats.org/officeDocument/2006/relationships/hyperlink" Target="https://www.government.se/information-material/2023/06/lund-declaration-on-maximising-the-benefits-of-research-data/" TargetMode="External"/><Relationship Id="rId7" Type="http://schemas.openxmlformats.org/officeDocument/2006/relationships/hyperlink" Target="https://www.kb.se/samverkan-och-utveckling/nytt-fran-kb/nyheter-samverkan-och-utveckling/2024-01-15-national-guidelines-for-promoting-open-science-in-sweden.html" TargetMode="External"/><Relationship Id="rId8"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hyperlink" Target="https://www.pngwing.com/en/free-png-nlac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hyperlink" Target="https://kib.ki.se/en/publish-analyse/publish-your-article-open-access/more-open-acces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academia.edu/40292349/Unexpected_Ethical_Challenges_in_Bioinformatics_and_Genomic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youtube.com/watch?v=N2zK3sAtr-4" TargetMode="External"/><Relationship Id="rId4" Type="http://schemas.openxmlformats.org/officeDocument/2006/relationships/hyperlink" Target="https://www.youtube.com/watch?v=N2zK3sAtr-4" TargetMode="External"/><Relationship Id="rId5" Type="http://schemas.openxmlformats.org/officeDocument/2006/relationships/hyperlink" Target="http://www.youtube.com/watch?v=N2zK3sAtr-4" TargetMode="External"/><Relationship Id="rId6"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2"/>
          <p:cNvSpPr txBox="1"/>
          <p:nvPr>
            <p:ph type="ctrTitle"/>
          </p:nvPr>
        </p:nvSpPr>
        <p:spPr>
          <a:xfrm>
            <a:off x="1143000" y="1200150"/>
            <a:ext cx="6858000" cy="1432500"/>
          </a:xfrm>
          <a:prstGeom prst="rect">
            <a:avLst/>
          </a:prstGeom>
        </p:spPr>
        <p:txBody>
          <a:bodyPr anchorCtr="0" anchor="b" bIns="34275" lIns="68575" spcFirstLastPara="1" rIns="68575" wrap="square" tIns="34275">
            <a:normAutofit/>
          </a:bodyPr>
          <a:lstStyle/>
          <a:p>
            <a:pPr indent="0" lvl="0" marL="0" rtl="0" algn="ctr">
              <a:spcBef>
                <a:spcPts val="0"/>
              </a:spcBef>
              <a:spcAft>
                <a:spcPts val="0"/>
              </a:spcAft>
              <a:buNone/>
            </a:pPr>
            <a:r>
              <a:rPr lang="en-GB"/>
              <a:t>Open Science &amp; FAIR</a:t>
            </a:r>
            <a:endParaRPr/>
          </a:p>
        </p:txBody>
      </p:sp>
      <p:sp>
        <p:nvSpPr>
          <p:cNvPr id="63" name="Google Shape;63;p12"/>
          <p:cNvSpPr txBox="1"/>
          <p:nvPr>
            <p:ph idx="1" type="subTitle"/>
          </p:nvPr>
        </p:nvSpPr>
        <p:spPr>
          <a:xfrm>
            <a:off x="1906750" y="2701525"/>
            <a:ext cx="6094200" cy="1241700"/>
          </a:xfrm>
          <a:prstGeom prst="rect">
            <a:avLst/>
          </a:prstGeom>
        </p:spPr>
        <p:txBody>
          <a:bodyPr anchorCtr="0" anchor="t" bIns="34275" lIns="68575" spcFirstLastPara="1" rIns="68575" wrap="square" tIns="34275">
            <a:normAutofit fontScale="92500"/>
          </a:bodyPr>
          <a:lstStyle/>
          <a:p>
            <a:pPr indent="0" lvl="0" marL="0" rtl="0" algn="l">
              <a:lnSpc>
                <a:spcPct val="115000"/>
              </a:lnSpc>
              <a:spcBef>
                <a:spcPts val="0"/>
              </a:spcBef>
              <a:spcAft>
                <a:spcPts val="0"/>
              </a:spcAft>
              <a:buNone/>
            </a:pPr>
            <a:r>
              <a:rPr i="1" lang="en-GB" sz="2100"/>
              <a:t>Introduction to Data Management Practices course</a:t>
            </a:r>
            <a:endParaRPr i="1" sz="2100"/>
          </a:p>
          <a:p>
            <a:pPr indent="0" lvl="0" marL="0" rtl="0" algn="l">
              <a:lnSpc>
                <a:spcPct val="115000"/>
              </a:lnSpc>
              <a:spcBef>
                <a:spcPts val="0"/>
              </a:spcBef>
              <a:spcAft>
                <a:spcPts val="0"/>
              </a:spcAft>
              <a:buClr>
                <a:schemeClr val="dk1"/>
              </a:buClr>
              <a:buSzPct val="52380"/>
              <a:buFont typeface="Arial"/>
              <a:buNone/>
            </a:pPr>
            <a:r>
              <a:rPr lang="en-GB" sz="2100"/>
              <a:t>NBIS DM Team</a:t>
            </a:r>
            <a:endParaRPr sz="2100"/>
          </a:p>
          <a:p>
            <a:pPr indent="0" lvl="0" marL="0" rtl="0" algn="l">
              <a:lnSpc>
                <a:spcPct val="115000"/>
              </a:lnSpc>
              <a:spcBef>
                <a:spcPts val="0"/>
              </a:spcBef>
              <a:spcAft>
                <a:spcPts val="0"/>
              </a:spcAft>
              <a:buNone/>
            </a:pPr>
            <a:r>
              <a:rPr lang="en-GB" sz="2100"/>
              <a:t>data-management@scilifelab.se</a:t>
            </a:r>
            <a:endParaRPr/>
          </a:p>
        </p:txBody>
      </p:sp>
      <p:sp>
        <p:nvSpPr>
          <p:cNvPr id="64" name="Google Shape;64;p12"/>
          <p:cNvSpPr txBox="1"/>
          <p:nvPr/>
        </p:nvSpPr>
        <p:spPr>
          <a:xfrm>
            <a:off x="96700" y="4727925"/>
            <a:ext cx="6035700" cy="35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u="sng">
                <a:solidFill>
                  <a:schemeClr val="hlink"/>
                </a:solidFill>
                <a:hlinkClick r:id="rId3"/>
              </a:rPr>
              <a:t>https://nbisweden.github.io/module-open-science-dm-practices/index.html</a:t>
            </a:r>
            <a:endParaRPr sz="1200"/>
          </a:p>
        </p:txBody>
      </p:sp>
      <p:pic>
        <p:nvPicPr>
          <p:cNvPr id="65" name="Google Shape;65;p12"/>
          <p:cNvPicPr preferRelativeResize="0"/>
          <p:nvPr/>
        </p:nvPicPr>
        <p:blipFill rotWithShape="1">
          <a:blip r:embed="rId4">
            <a:alphaModFix/>
          </a:blip>
          <a:srcRect b="0" l="0" r="0" t="0"/>
          <a:stretch/>
        </p:blipFill>
        <p:spPr>
          <a:xfrm>
            <a:off x="7245500" y="4380347"/>
            <a:ext cx="1710789" cy="5974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1521980" y="155463"/>
            <a:ext cx="5491500" cy="476400"/>
          </a:xfrm>
          <a:prstGeom prst="rect">
            <a:avLst/>
          </a:prstGeom>
          <a:no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chemeClr val="dk1"/>
              </a:buClr>
              <a:buSzPts val="2800"/>
              <a:buFont typeface="Source Sans Pro"/>
              <a:buNone/>
            </a:pPr>
            <a:r>
              <a:rPr b="1" i="0" lang="en-GB" sz="2800" u="none" cap="none" strike="noStrike">
                <a:solidFill>
                  <a:schemeClr val="dk1"/>
                </a:solidFill>
                <a:latin typeface="Source Sans Pro"/>
                <a:ea typeface="Source Sans Pro"/>
                <a:cs typeface="Source Sans Pro"/>
                <a:sym typeface="Source Sans Pro"/>
              </a:rPr>
              <a:t>FAIR</a:t>
            </a:r>
            <a:endParaRPr/>
          </a:p>
        </p:txBody>
      </p:sp>
      <p:sp>
        <p:nvSpPr>
          <p:cNvPr id="150" name="Google Shape;150;p21"/>
          <p:cNvSpPr txBox="1"/>
          <p:nvPr>
            <p:ph idx="1" type="body"/>
          </p:nvPr>
        </p:nvSpPr>
        <p:spPr>
          <a:xfrm>
            <a:off x="307886" y="766680"/>
            <a:ext cx="8544000" cy="2785800"/>
          </a:xfrm>
          <a:prstGeom prst="rect">
            <a:avLst/>
          </a:prstGeom>
          <a:noFill/>
          <a:ln>
            <a:noFill/>
          </a:ln>
        </p:spPr>
        <p:txBody>
          <a:bodyPr anchorCtr="0" anchor="t" bIns="0" lIns="0" spcFirstLastPara="1" rIns="0" wrap="square" tIns="0">
            <a:normAutofit/>
          </a:bodyPr>
          <a:lstStyle/>
          <a:p>
            <a:pPr indent="-330200" lvl="0" marL="3429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Source Sans Pro"/>
                <a:ea typeface="Source Sans Pro"/>
                <a:cs typeface="Source Sans Pro"/>
                <a:sym typeface="Source Sans Pro"/>
              </a:rPr>
              <a:t>To be useful for others data should be</a:t>
            </a:r>
            <a:endParaRPr sz="1800"/>
          </a:p>
          <a:p>
            <a:pPr indent="-273050" lvl="1" marL="742950" marR="0" rtl="0" algn="l">
              <a:lnSpc>
                <a:spcPct val="100000"/>
              </a:lnSpc>
              <a:spcBef>
                <a:spcPts val="480"/>
              </a:spcBef>
              <a:spcAft>
                <a:spcPts val="0"/>
              </a:spcAft>
              <a:buClr>
                <a:schemeClr val="dk1"/>
              </a:buClr>
              <a:buSzPts val="2200"/>
              <a:buFont typeface="Arial"/>
              <a:buChar char="–"/>
            </a:pPr>
            <a:r>
              <a:rPr b="1" i="1" lang="en-GB" sz="2200" u="none" cap="none" strike="noStrike">
                <a:solidFill>
                  <a:schemeClr val="dk1"/>
                </a:solidFill>
                <a:latin typeface="Source Sans Pro"/>
                <a:ea typeface="Source Sans Pro"/>
                <a:cs typeface="Source Sans Pro"/>
                <a:sym typeface="Source Sans Pro"/>
              </a:rPr>
              <a:t>FAIR</a:t>
            </a:r>
            <a:r>
              <a:rPr b="0" i="0" lang="en-GB" sz="2200" u="none" cap="none" strike="noStrike">
                <a:solidFill>
                  <a:schemeClr val="dk1"/>
                </a:solidFill>
                <a:latin typeface="Source Sans Pro"/>
                <a:ea typeface="Source Sans Pro"/>
                <a:cs typeface="Source Sans Pro"/>
                <a:sym typeface="Source Sans Pro"/>
              </a:rPr>
              <a:t> - Findable, Accessible, Interoperable, and Reusable</a:t>
            </a:r>
            <a:br>
              <a:rPr b="0" i="0" lang="en-GB" sz="2200" u="none" cap="none" strike="noStrike">
                <a:solidFill>
                  <a:schemeClr val="dk1"/>
                </a:solidFill>
                <a:latin typeface="Source Sans Pro"/>
                <a:ea typeface="Source Sans Pro"/>
                <a:cs typeface="Source Sans Pro"/>
                <a:sym typeface="Source Sans Pro"/>
              </a:rPr>
            </a:br>
            <a:r>
              <a:rPr b="0" i="1" lang="en-GB" sz="2200" u="none" cap="none" strike="noStrike">
                <a:solidFill>
                  <a:schemeClr val="dk1"/>
                </a:solidFill>
                <a:latin typeface="Source Sans Pro"/>
                <a:ea typeface="Source Sans Pro"/>
                <a:cs typeface="Source Sans Pro"/>
                <a:sym typeface="Source Sans Pro"/>
              </a:rPr>
              <a:t>… for both Machines and Humans</a:t>
            </a:r>
            <a:endParaRPr b="0" i="0" sz="1800" u="none" cap="none" strike="noStrike">
              <a:solidFill>
                <a:schemeClr val="dk1"/>
              </a:solidFill>
              <a:latin typeface="Source Sans Pro"/>
              <a:ea typeface="Source Sans Pro"/>
              <a:cs typeface="Source Sans Pro"/>
              <a:sym typeface="Source Sans Pro"/>
            </a:endParaRPr>
          </a:p>
          <a:p>
            <a:pPr indent="0" lvl="0" marL="0" marR="0" rtl="0" algn="l">
              <a:lnSpc>
                <a:spcPct val="100000"/>
              </a:lnSpc>
              <a:spcBef>
                <a:spcPts val="1000"/>
              </a:spcBef>
              <a:spcAft>
                <a:spcPts val="0"/>
              </a:spcAft>
              <a:buClr>
                <a:schemeClr val="dk1"/>
              </a:buClr>
              <a:buSzPts val="1800"/>
              <a:buFont typeface="Arial"/>
              <a:buNone/>
            </a:pPr>
            <a:r>
              <a:rPr b="0" i="0" lang="en-GB" sz="1600" u="none" cap="none" strike="noStrike">
                <a:solidFill>
                  <a:schemeClr val="dk1"/>
                </a:solidFill>
                <a:latin typeface="Source Sans Pro"/>
                <a:ea typeface="Source Sans Pro"/>
                <a:cs typeface="Source Sans Pro"/>
                <a:sym typeface="Source Sans Pro"/>
              </a:rPr>
              <a:t>Wilkinson, Mark et al.</a:t>
            </a:r>
            <a:r>
              <a:rPr b="0" i="1" lang="en-GB" sz="1600" u="none" cap="none" strike="noStrike">
                <a:solidFill>
                  <a:schemeClr val="dk1"/>
                </a:solidFill>
                <a:latin typeface="Source Sans Pro"/>
                <a:ea typeface="Source Sans Pro"/>
                <a:cs typeface="Source Sans Pro"/>
                <a:sym typeface="Source Sans Pro"/>
              </a:rPr>
              <a:t> “The FAIR Guiding Principles for scientific data management and stewardship”</a:t>
            </a:r>
            <a:r>
              <a:rPr b="0" i="0" lang="en-GB" sz="1600" u="none" cap="none" strike="noStrike">
                <a:solidFill>
                  <a:schemeClr val="dk1"/>
                </a:solidFill>
                <a:latin typeface="Source Sans Pro"/>
                <a:ea typeface="Source Sans Pro"/>
                <a:cs typeface="Source Sans Pro"/>
                <a:sym typeface="Source Sans Pro"/>
              </a:rPr>
              <a:t>. Scientific Data 3, Article number: 160018 (2016) </a:t>
            </a:r>
            <a:r>
              <a:rPr b="0" i="0" lang="en-GB" sz="1600" u="sng" cap="none" strike="noStrike">
                <a:solidFill>
                  <a:schemeClr val="hlink"/>
                </a:solidFill>
                <a:latin typeface="Source Sans Pro"/>
                <a:ea typeface="Source Sans Pro"/>
                <a:cs typeface="Source Sans Pro"/>
                <a:sym typeface="Source Sans Pro"/>
                <a:hlinkClick r:id="rId3"/>
              </a:rPr>
              <a:t>http://dx.doi.org/10.1038/sdata.2016.18</a:t>
            </a:r>
            <a:endParaRPr b="0" i="0" sz="1600" u="none" cap="none" strike="noStrike">
              <a:solidFill>
                <a:schemeClr val="dk1"/>
              </a:solidFill>
              <a:latin typeface="Source Sans Pro"/>
              <a:ea typeface="Source Sans Pro"/>
              <a:cs typeface="Source Sans Pro"/>
              <a:sym typeface="Source Sans Pro"/>
            </a:endParaRPr>
          </a:p>
        </p:txBody>
      </p:sp>
      <p:grpSp>
        <p:nvGrpSpPr>
          <p:cNvPr id="151" name="Google Shape;151;p21"/>
          <p:cNvGrpSpPr/>
          <p:nvPr/>
        </p:nvGrpSpPr>
        <p:grpSpPr>
          <a:xfrm>
            <a:off x="523691" y="2642673"/>
            <a:ext cx="3349819" cy="2997181"/>
            <a:chOff x="5951538" y="960512"/>
            <a:chExt cx="2428109" cy="2172500"/>
          </a:xfrm>
        </p:grpSpPr>
        <p:pic>
          <p:nvPicPr>
            <p:cNvPr id="152" name="Google Shape;152;p21"/>
            <p:cNvPicPr preferRelativeResize="0"/>
            <p:nvPr/>
          </p:nvPicPr>
          <p:blipFill rotWithShape="1">
            <a:blip r:embed="rId4">
              <a:alphaModFix/>
            </a:blip>
            <a:srcRect b="0" l="0" r="0" t="0"/>
            <a:stretch/>
          </p:blipFill>
          <p:spPr>
            <a:xfrm>
              <a:off x="5951538" y="960512"/>
              <a:ext cx="2428109" cy="1902972"/>
            </a:xfrm>
            <a:prstGeom prst="rect">
              <a:avLst/>
            </a:prstGeom>
            <a:noFill/>
            <a:ln>
              <a:noFill/>
            </a:ln>
          </p:spPr>
        </p:pic>
        <p:sp>
          <p:nvSpPr>
            <p:cNvPr id="153" name="Google Shape;153;p21"/>
            <p:cNvSpPr/>
            <p:nvPr/>
          </p:nvSpPr>
          <p:spPr>
            <a:xfrm>
              <a:off x="6441897" y="2917612"/>
              <a:ext cx="1473600" cy="215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baseline="30000" i="0" lang="en-GB" sz="1200" u="none" cap="none" strike="noStrike">
                  <a:solidFill>
                    <a:srgbClr val="000000"/>
                  </a:solidFill>
                  <a:latin typeface="Arial"/>
                  <a:ea typeface="Arial"/>
                  <a:cs typeface="Arial"/>
                  <a:sym typeface="Arial"/>
                </a:rPr>
                <a:t>DOI: 10.1038/sdata.2016.18</a:t>
              </a:r>
              <a:endParaRPr b="0" i="0" sz="1200" u="none" cap="none" strike="noStrike">
                <a:solidFill>
                  <a:srgbClr val="000000"/>
                </a:solidFill>
                <a:latin typeface="Arial"/>
                <a:ea typeface="Arial"/>
                <a:cs typeface="Arial"/>
                <a:sym typeface="Arial"/>
              </a:endParaRPr>
            </a:p>
          </p:txBody>
        </p:sp>
      </p:grpSp>
      <p:pic>
        <p:nvPicPr>
          <p:cNvPr id="154" name="Google Shape;154;p21"/>
          <p:cNvPicPr preferRelativeResize="0"/>
          <p:nvPr/>
        </p:nvPicPr>
        <p:blipFill rotWithShape="1">
          <a:blip r:embed="rId5">
            <a:alphaModFix/>
          </a:blip>
          <a:srcRect b="0" l="0" r="0" t="0"/>
          <a:stretch/>
        </p:blipFill>
        <p:spPr>
          <a:xfrm>
            <a:off x="4768151" y="2642674"/>
            <a:ext cx="3817600" cy="2298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Findable</a:t>
            </a:r>
            <a:endParaRPr/>
          </a:p>
        </p:txBody>
      </p:sp>
      <p:sp>
        <p:nvSpPr>
          <p:cNvPr id="160" name="Google Shape;160;p22"/>
          <p:cNvSpPr txBox="1"/>
          <p:nvPr>
            <p:ph idx="1" type="body"/>
          </p:nvPr>
        </p:nvSpPr>
        <p:spPr>
          <a:xfrm>
            <a:off x="307886" y="880403"/>
            <a:ext cx="8544000" cy="3714300"/>
          </a:xfrm>
          <a:prstGeom prst="rect">
            <a:avLst/>
          </a:prstGeom>
        </p:spPr>
        <p:txBody>
          <a:bodyPr anchorCtr="0" anchor="t" bIns="0" lIns="0" spcFirstLastPara="1" rIns="0" wrap="square" tIns="0">
            <a:normAutofit/>
          </a:bodyPr>
          <a:lstStyle/>
          <a:p>
            <a:pPr indent="-355600" lvl="0" marL="457200" rtl="0" algn="l">
              <a:lnSpc>
                <a:spcPct val="115000"/>
              </a:lnSpc>
              <a:spcBef>
                <a:spcPts val="1800"/>
              </a:spcBef>
              <a:spcAft>
                <a:spcPts val="0"/>
              </a:spcAft>
              <a:buClr>
                <a:srgbClr val="172B4D"/>
              </a:buClr>
              <a:buSzPts val="2000"/>
              <a:buFont typeface="Roboto"/>
              <a:buChar char="●"/>
            </a:pPr>
            <a:r>
              <a:rPr lang="en-GB">
                <a:solidFill>
                  <a:srgbClr val="172B4D"/>
                </a:solidFill>
                <a:highlight>
                  <a:srgbClr val="FFFFFF"/>
                </a:highlight>
              </a:rPr>
              <a:t>Data have a </a:t>
            </a:r>
            <a:r>
              <a:rPr b="1" lang="en-GB">
                <a:solidFill>
                  <a:srgbClr val="172B4D"/>
                </a:solidFill>
                <a:highlight>
                  <a:srgbClr val="FFFFFF"/>
                </a:highlight>
              </a:rPr>
              <a:t>globally unique persistent identifier</a:t>
            </a:r>
            <a:endParaRPr b="1">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e.g. a DOI, database accession number, etc</a:t>
            </a:r>
            <a:endParaRPr i="1">
              <a:solidFill>
                <a:srgbClr val="172B4D"/>
              </a:solidFill>
              <a:highlight>
                <a:srgbClr val="FFFFFF"/>
              </a:highlight>
            </a:endParaRPr>
          </a:p>
          <a:p>
            <a:pPr indent="-355600" lvl="0" marL="457200" rtl="0" algn="l">
              <a:lnSpc>
                <a:spcPct val="115000"/>
              </a:lnSpc>
              <a:spcBef>
                <a:spcPts val="1000"/>
              </a:spcBef>
              <a:spcAft>
                <a:spcPts val="0"/>
              </a:spcAft>
              <a:buClr>
                <a:srgbClr val="172B4D"/>
              </a:buClr>
              <a:buSzPts val="2000"/>
              <a:buFont typeface="Roboto"/>
              <a:buChar char="●"/>
            </a:pPr>
            <a:r>
              <a:rPr lang="en-GB">
                <a:solidFill>
                  <a:srgbClr val="172B4D"/>
                </a:solidFill>
                <a:highlight>
                  <a:srgbClr val="FFFFFF"/>
                </a:highlight>
              </a:rPr>
              <a:t>Data are described by </a:t>
            </a:r>
            <a:r>
              <a:rPr b="1" lang="en-GB">
                <a:solidFill>
                  <a:srgbClr val="172B4D"/>
                </a:solidFill>
                <a:highlight>
                  <a:srgbClr val="FFFFFF"/>
                </a:highlight>
              </a:rPr>
              <a:t>metadata</a:t>
            </a:r>
            <a:endParaRPr b="1">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Information that explains the data</a:t>
            </a:r>
            <a:endParaRPr i="1">
              <a:solidFill>
                <a:srgbClr val="172B4D"/>
              </a:solidFill>
              <a:highlight>
                <a:srgbClr val="FFFFFF"/>
              </a:highlight>
            </a:endParaRPr>
          </a:p>
          <a:p>
            <a:pPr indent="-355600" lvl="0" marL="457200" rtl="0" algn="l">
              <a:lnSpc>
                <a:spcPct val="115000"/>
              </a:lnSpc>
              <a:spcBef>
                <a:spcPts val="1000"/>
              </a:spcBef>
              <a:spcAft>
                <a:spcPts val="0"/>
              </a:spcAft>
              <a:buClr>
                <a:srgbClr val="172B4D"/>
              </a:buClr>
              <a:buSzPts val="2000"/>
              <a:buFont typeface="Roboto"/>
              <a:buChar char="●"/>
            </a:pPr>
            <a:r>
              <a:rPr lang="en-GB">
                <a:solidFill>
                  <a:srgbClr val="172B4D"/>
                </a:solidFill>
                <a:highlight>
                  <a:srgbClr val="FFFFFF"/>
                </a:highlight>
              </a:rPr>
              <a:t>Data and metadata are findable in a </a:t>
            </a:r>
            <a:r>
              <a:rPr b="1" lang="en-GB">
                <a:solidFill>
                  <a:srgbClr val="172B4D"/>
                </a:solidFill>
                <a:highlight>
                  <a:srgbClr val="FFFFFF"/>
                </a:highlight>
              </a:rPr>
              <a:t>search resource</a:t>
            </a:r>
            <a:endParaRPr b="1">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There must be ways of searching for the data</a:t>
            </a:r>
            <a:endParaRPr i="1">
              <a:solidFill>
                <a:srgbClr val="172B4D"/>
              </a:solidFill>
              <a:highlight>
                <a:srgbClr val="FFFFFF"/>
              </a:highlight>
            </a:endParaRPr>
          </a:p>
          <a:p>
            <a:pPr indent="0" lvl="0" marL="0" rtl="0" algn="l">
              <a:spcBef>
                <a:spcPts val="4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Accessible</a:t>
            </a:r>
            <a:endParaRPr/>
          </a:p>
        </p:txBody>
      </p:sp>
      <p:sp>
        <p:nvSpPr>
          <p:cNvPr id="166" name="Google Shape;166;p23"/>
          <p:cNvSpPr txBox="1"/>
          <p:nvPr>
            <p:ph idx="1" type="body"/>
          </p:nvPr>
        </p:nvSpPr>
        <p:spPr>
          <a:xfrm>
            <a:off x="307886" y="880403"/>
            <a:ext cx="8544000" cy="3714300"/>
          </a:xfrm>
          <a:prstGeom prst="rect">
            <a:avLst/>
          </a:prstGeom>
        </p:spPr>
        <p:txBody>
          <a:bodyPr anchorCtr="0" anchor="t" bIns="0" lIns="0" spcFirstLastPara="1" rIns="0" wrap="square" tIns="0">
            <a:normAutofit/>
          </a:bodyPr>
          <a:lstStyle/>
          <a:p>
            <a:pPr indent="-355600" lvl="0" marL="457200" rtl="0" algn="l">
              <a:lnSpc>
                <a:spcPct val="115000"/>
              </a:lnSpc>
              <a:spcBef>
                <a:spcPts val="1800"/>
              </a:spcBef>
              <a:spcAft>
                <a:spcPts val="0"/>
              </a:spcAft>
              <a:buClr>
                <a:srgbClr val="172B4D"/>
              </a:buClr>
              <a:buSzPts val="2000"/>
              <a:buFont typeface="Roboto"/>
              <a:buChar char="●"/>
            </a:pPr>
            <a:r>
              <a:rPr lang="en-GB">
                <a:solidFill>
                  <a:srgbClr val="172B4D"/>
                </a:solidFill>
                <a:highlight>
                  <a:srgbClr val="FFFFFF"/>
                </a:highlight>
              </a:rPr>
              <a:t>Data is retrievable through a </a:t>
            </a:r>
            <a:r>
              <a:rPr b="1" lang="en-GB">
                <a:solidFill>
                  <a:srgbClr val="172B4D"/>
                </a:solidFill>
                <a:highlight>
                  <a:srgbClr val="FFFFFF"/>
                </a:highlight>
              </a:rPr>
              <a:t>standardised communication protocol</a:t>
            </a:r>
            <a:r>
              <a:rPr lang="en-GB">
                <a:solidFill>
                  <a:srgbClr val="172B4D"/>
                </a:solidFill>
                <a:highlight>
                  <a:srgbClr val="FFFFFF"/>
                </a:highlight>
              </a:rPr>
              <a:t> (open, free, allowing authentication &amp; authorisation where necessary)</a:t>
            </a:r>
            <a:endParaRPr>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e.g. http, sftp, etc</a:t>
            </a:r>
            <a:endParaRPr i="1">
              <a:solidFill>
                <a:srgbClr val="172B4D"/>
              </a:solidFill>
              <a:highlight>
                <a:srgbClr val="FFFFFF"/>
              </a:highlight>
            </a:endParaRPr>
          </a:p>
          <a:p>
            <a:pPr indent="-355600" lvl="0" marL="457200" rtl="0" algn="l">
              <a:lnSpc>
                <a:spcPct val="115000"/>
              </a:lnSpc>
              <a:spcBef>
                <a:spcPts val="1000"/>
              </a:spcBef>
              <a:spcAft>
                <a:spcPts val="0"/>
              </a:spcAft>
              <a:buClr>
                <a:srgbClr val="172B4D"/>
              </a:buClr>
              <a:buSzPts val="2000"/>
              <a:buFont typeface="Roboto"/>
              <a:buChar char="●"/>
            </a:pPr>
            <a:r>
              <a:rPr lang="en-GB">
                <a:solidFill>
                  <a:srgbClr val="172B4D"/>
                </a:solidFill>
                <a:highlight>
                  <a:srgbClr val="FFFFFF"/>
                </a:highlight>
              </a:rPr>
              <a:t>Metadata are accessible, </a:t>
            </a:r>
            <a:r>
              <a:rPr b="1" lang="en-GB">
                <a:solidFill>
                  <a:srgbClr val="172B4D"/>
                </a:solidFill>
                <a:highlight>
                  <a:srgbClr val="FFFFFF"/>
                </a:highlight>
              </a:rPr>
              <a:t>even if data is no longer available</a:t>
            </a:r>
            <a:endParaRPr b="1">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Information about the data can be found even if data is no longer available</a:t>
            </a:r>
            <a:endParaRPr i="1">
              <a:solidFill>
                <a:srgbClr val="172B4D"/>
              </a:solidFill>
              <a:highlight>
                <a:srgbClr val="FFFFFF"/>
              </a:highlight>
            </a:endParaRPr>
          </a:p>
          <a:p>
            <a:pPr indent="0" lvl="0" marL="0" rtl="0" algn="l">
              <a:spcBef>
                <a:spcPts val="4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Interoperable</a:t>
            </a:r>
            <a:endParaRPr/>
          </a:p>
        </p:txBody>
      </p:sp>
      <p:sp>
        <p:nvSpPr>
          <p:cNvPr id="172" name="Google Shape;172;p24"/>
          <p:cNvSpPr txBox="1"/>
          <p:nvPr>
            <p:ph idx="1" type="body"/>
          </p:nvPr>
        </p:nvSpPr>
        <p:spPr>
          <a:xfrm>
            <a:off x="307886" y="880403"/>
            <a:ext cx="8544000" cy="3714300"/>
          </a:xfrm>
          <a:prstGeom prst="rect">
            <a:avLst/>
          </a:prstGeom>
        </p:spPr>
        <p:txBody>
          <a:bodyPr anchorCtr="0" anchor="t" bIns="0" lIns="0" spcFirstLastPara="1" rIns="0" wrap="square" tIns="0">
            <a:normAutofit lnSpcReduction="10000"/>
          </a:bodyPr>
          <a:lstStyle/>
          <a:p>
            <a:pPr indent="-355600" lvl="0" marL="457200" rtl="0" algn="l">
              <a:lnSpc>
                <a:spcPct val="115000"/>
              </a:lnSpc>
              <a:spcBef>
                <a:spcPts val="1800"/>
              </a:spcBef>
              <a:spcAft>
                <a:spcPts val="0"/>
              </a:spcAft>
              <a:buClr>
                <a:srgbClr val="172B4D"/>
              </a:buClr>
              <a:buSzPts val="2000"/>
              <a:buFont typeface="Roboto"/>
              <a:buChar char="●"/>
            </a:pPr>
            <a:r>
              <a:rPr lang="en-GB">
                <a:solidFill>
                  <a:srgbClr val="172B4D"/>
                </a:solidFill>
                <a:highlight>
                  <a:srgbClr val="FFFFFF"/>
                </a:highlight>
              </a:rPr>
              <a:t>Metadata use a formal, accessible, shared </a:t>
            </a:r>
            <a:r>
              <a:rPr b="1" lang="en-GB">
                <a:solidFill>
                  <a:srgbClr val="172B4D"/>
                </a:solidFill>
                <a:highlight>
                  <a:srgbClr val="FFFFFF"/>
                </a:highlight>
              </a:rPr>
              <a:t>language for knowledge representation</a:t>
            </a:r>
            <a:endParaRPr b="1">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Metadata is available in a form that even a computer can make use of</a:t>
            </a:r>
            <a:endParaRPr i="1">
              <a:solidFill>
                <a:srgbClr val="172B4D"/>
              </a:solidFill>
              <a:highlight>
                <a:srgbClr val="FFFFFF"/>
              </a:highlight>
            </a:endParaRPr>
          </a:p>
          <a:p>
            <a:pPr indent="-355600" lvl="0" marL="457200" rtl="0" algn="l">
              <a:lnSpc>
                <a:spcPct val="115000"/>
              </a:lnSpc>
              <a:spcBef>
                <a:spcPts val="1000"/>
              </a:spcBef>
              <a:spcAft>
                <a:spcPts val="0"/>
              </a:spcAft>
              <a:buClr>
                <a:srgbClr val="172B4D"/>
              </a:buClr>
              <a:buSzPts val="2000"/>
              <a:buFont typeface="Roboto"/>
              <a:buChar char="●"/>
            </a:pPr>
            <a:r>
              <a:rPr lang="en-GB">
                <a:solidFill>
                  <a:srgbClr val="172B4D"/>
                </a:solidFill>
                <a:highlight>
                  <a:srgbClr val="FFFFFF"/>
                </a:highlight>
              </a:rPr>
              <a:t>Metadata use </a:t>
            </a:r>
            <a:r>
              <a:rPr b="1" lang="en-GB">
                <a:solidFill>
                  <a:srgbClr val="172B4D"/>
                </a:solidFill>
                <a:highlight>
                  <a:srgbClr val="FFFFFF"/>
                </a:highlight>
              </a:rPr>
              <a:t>vocabularies</a:t>
            </a:r>
            <a:r>
              <a:rPr lang="en-GB">
                <a:solidFill>
                  <a:srgbClr val="172B4D"/>
                </a:solidFill>
                <a:highlight>
                  <a:srgbClr val="FFFFFF"/>
                </a:highlight>
              </a:rPr>
              <a:t> that follow the FAIR principles</a:t>
            </a:r>
            <a:endParaRPr>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Standardised ways of capturing information about the data (that are in themselves FAIR)</a:t>
            </a:r>
            <a:endParaRPr i="1">
              <a:solidFill>
                <a:srgbClr val="172B4D"/>
              </a:solidFill>
              <a:highlight>
                <a:srgbClr val="FFFFFF"/>
              </a:highlight>
            </a:endParaRPr>
          </a:p>
          <a:p>
            <a:pPr indent="-355600" lvl="0" marL="457200" rtl="0" algn="l">
              <a:lnSpc>
                <a:spcPct val="115000"/>
              </a:lnSpc>
              <a:spcBef>
                <a:spcPts val="1000"/>
              </a:spcBef>
              <a:spcAft>
                <a:spcPts val="0"/>
              </a:spcAft>
              <a:buClr>
                <a:srgbClr val="172B4D"/>
              </a:buClr>
              <a:buSzPts val="2000"/>
              <a:buFont typeface="Roboto"/>
              <a:buChar char="●"/>
            </a:pPr>
            <a:r>
              <a:rPr lang="en-GB">
                <a:solidFill>
                  <a:srgbClr val="172B4D"/>
                </a:solidFill>
                <a:highlight>
                  <a:srgbClr val="FFFFFF"/>
                </a:highlight>
              </a:rPr>
              <a:t>Metadata include qualified </a:t>
            </a:r>
            <a:r>
              <a:rPr b="1" lang="en-GB">
                <a:solidFill>
                  <a:srgbClr val="172B4D"/>
                </a:solidFill>
                <a:highlight>
                  <a:srgbClr val="FFFFFF"/>
                </a:highlight>
              </a:rPr>
              <a:t>references</a:t>
            </a:r>
            <a:r>
              <a:rPr lang="en-GB">
                <a:solidFill>
                  <a:srgbClr val="172B4D"/>
                </a:solidFill>
                <a:highlight>
                  <a:srgbClr val="FFFFFF"/>
                </a:highlight>
              </a:rPr>
              <a:t> to other metadata</a:t>
            </a:r>
            <a:endParaRPr>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If the data relies on other data, there must be links to those</a:t>
            </a:r>
            <a:endParaRPr i="1">
              <a:solidFill>
                <a:srgbClr val="172B4D"/>
              </a:solidFill>
              <a:highlight>
                <a:srgbClr val="FFFFFF"/>
              </a:highlight>
            </a:endParaRPr>
          </a:p>
          <a:p>
            <a:pPr indent="0" lvl="0" marL="0" rtl="0" algn="l">
              <a:spcBef>
                <a:spcPts val="4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Reusable</a:t>
            </a:r>
            <a:endParaRPr/>
          </a:p>
        </p:txBody>
      </p:sp>
      <p:sp>
        <p:nvSpPr>
          <p:cNvPr id="178" name="Google Shape;178;p25"/>
          <p:cNvSpPr txBox="1"/>
          <p:nvPr>
            <p:ph idx="1" type="body"/>
          </p:nvPr>
        </p:nvSpPr>
        <p:spPr>
          <a:xfrm>
            <a:off x="307886" y="880403"/>
            <a:ext cx="8544000" cy="3714300"/>
          </a:xfrm>
          <a:prstGeom prst="rect">
            <a:avLst/>
          </a:prstGeom>
        </p:spPr>
        <p:txBody>
          <a:bodyPr anchorCtr="0" anchor="t" bIns="0" lIns="0" spcFirstLastPara="1" rIns="0" wrap="square" tIns="0">
            <a:normAutofit/>
          </a:bodyPr>
          <a:lstStyle/>
          <a:p>
            <a:pPr indent="-355600" lvl="0" marL="457200" rtl="0" algn="l">
              <a:lnSpc>
                <a:spcPct val="115000"/>
              </a:lnSpc>
              <a:spcBef>
                <a:spcPts val="1800"/>
              </a:spcBef>
              <a:spcAft>
                <a:spcPts val="0"/>
              </a:spcAft>
              <a:buClr>
                <a:srgbClr val="172B4D"/>
              </a:buClr>
              <a:buSzPts val="2000"/>
              <a:buFont typeface="Roboto"/>
              <a:buChar char="●"/>
            </a:pPr>
            <a:r>
              <a:rPr lang="en-GB">
                <a:solidFill>
                  <a:srgbClr val="172B4D"/>
                </a:solidFill>
                <a:highlight>
                  <a:srgbClr val="FFFFFF"/>
                </a:highlight>
              </a:rPr>
              <a:t>Data have a clear </a:t>
            </a:r>
            <a:r>
              <a:rPr b="1" lang="en-GB">
                <a:solidFill>
                  <a:srgbClr val="172B4D"/>
                </a:solidFill>
                <a:highlight>
                  <a:srgbClr val="FFFFFF"/>
                </a:highlight>
              </a:rPr>
              <a:t>data usage license</a:t>
            </a:r>
            <a:endParaRPr b="1">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It is obvious under what conditions the data can be reused</a:t>
            </a:r>
            <a:endParaRPr i="1">
              <a:solidFill>
                <a:srgbClr val="172B4D"/>
              </a:solidFill>
              <a:highlight>
                <a:srgbClr val="FFFFFF"/>
              </a:highlight>
            </a:endParaRPr>
          </a:p>
          <a:p>
            <a:pPr indent="-355600" lvl="0" marL="457200" rtl="0" algn="l">
              <a:lnSpc>
                <a:spcPct val="115000"/>
              </a:lnSpc>
              <a:spcBef>
                <a:spcPts val="1000"/>
              </a:spcBef>
              <a:spcAft>
                <a:spcPts val="0"/>
              </a:spcAft>
              <a:buClr>
                <a:srgbClr val="172B4D"/>
              </a:buClr>
              <a:buSzPts val="2000"/>
              <a:buFont typeface="Roboto"/>
              <a:buChar char="●"/>
            </a:pPr>
            <a:r>
              <a:rPr lang="en-GB">
                <a:solidFill>
                  <a:srgbClr val="172B4D"/>
                </a:solidFill>
                <a:highlight>
                  <a:srgbClr val="FFFFFF"/>
                </a:highlight>
              </a:rPr>
              <a:t>Metadata are associated with </a:t>
            </a:r>
            <a:r>
              <a:rPr b="1" lang="en-GB">
                <a:solidFill>
                  <a:srgbClr val="172B4D"/>
                </a:solidFill>
                <a:highlight>
                  <a:srgbClr val="FFFFFF"/>
                </a:highlight>
              </a:rPr>
              <a:t>detailed provenance</a:t>
            </a:r>
            <a:endParaRPr b="1">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The metadata is detailed enough to understand for what research questions it is relevant to reuse</a:t>
            </a:r>
            <a:endParaRPr i="1">
              <a:solidFill>
                <a:srgbClr val="172B4D"/>
              </a:solidFill>
              <a:highlight>
                <a:srgbClr val="FFFFFF"/>
              </a:highlight>
            </a:endParaRPr>
          </a:p>
          <a:p>
            <a:pPr indent="-355600" lvl="0" marL="457200" rtl="0" algn="l">
              <a:lnSpc>
                <a:spcPct val="115000"/>
              </a:lnSpc>
              <a:spcBef>
                <a:spcPts val="1000"/>
              </a:spcBef>
              <a:spcAft>
                <a:spcPts val="0"/>
              </a:spcAft>
              <a:buClr>
                <a:srgbClr val="172B4D"/>
              </a:buClr>
              <a:buSzPts val="2000"/>
              <a:buFont typeface="Roboto"/>
              <a:buChar char="●"/>
            </a:pPr>
            <a:r>
              <a:rPr lang="en-GB">
                <a:solidFill>
                  <a:srgbClr val="172B4D"/>
                </a:solidFill>
                <a:highlight>
                  <a:srgbClr val="FFFFFF"/>
                </a:highlight>
              </a:rPr>
              <a:t>Metadata meet domain-relevant community </a:t>
            </a:r>
            <a:r>
              <a:rPr b="1" lang="en-GB">
                <a:solidFill>
                  <a:srgbClr val="172B4D"/>
                </a:solidFill>
                <a:highlight>
                  <a:srgbClr val="FFFFFF"/>
                </a:highlight>
              </a:rPr>
              <a:t>standards</a:t>
            </a:r>
            <a:endParaRPr b="1">
              <a:solidFill>
                <a:srgbClr val="172B4D"/>
              </a:solidFill>
              <a:highlight>
                <a:srgbClr val="FFFFFF"/>
              </a:highlight>
            </a:endParaRPr>
          </a:p>
          <a:p>
            <a:pPr indent="-355600" lvl="1" marL="914400" rtl="0" algn="l">
              <a:lnSpc>
                <a:spcPct val="115000"/>
              </a:lnSpc>
              <a:spcBef>
                <a:spcPts val="0"/>
              </a:spcBef>
              <a:spcAft>
                <a:spcPts val="0"/>
              </a:spcAft>
              <a:buClr>
                <a:srgbClr val="172B4D"/>
              </a:buClr>
              <a:buSzPts val="2000"/>
              <a:buFont typeface="Arial"/>
              <a:buChar char="○"/>
            </a:pPr>
            <a:r>
              <a:rPr i="1" lang="en-GB">
                <a:solidFill>
                  <a:srgbClr val="172B4D"/>
                </a:solidFill>
                <a:highlight>
                  <a:srgbClr val="FFFFFF"/>
                </a:highlight>
              </a:rPr>
              <a:t>Metadata is described according to existing standards in the research field</a:t>
            </a:r>
            <a:endParaRPr i="1">
              <a:solidFill>
                <a:srgbClr val="172B4D"/>
              </a:solidFill>
              <a:highlight>
                <a:srgbClr val="FFFFFF"/>
              </a:highlight>
            </a:endParaRPr>
          </a:p>
          <a:p>
            <a:pPr indent="0" lvl="0" marL="0" rtl="0" algn="l">
              <a:spcBef>
                <a:spcPts val="4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FAIR</a:t>
            </a:r>
            <a:endParaRPr/>
          </a:p>
        </p:txBody>
      </p:sp>
      <p:sp>
        <p:nvSpPr>
          <p:cNvPr id="184" name="Google Shape;184;p26"/>
          <p:cNvSpPr txBox="1"/>
          <p:nvPr>
            <p:ph idx="1" type="body"/>
          </p:nvPr>
        </p:nvSpPr>
        <p:spPr>
          <a:xfrm>
            <a:off x="307886" y="880403"/>
            <a:ext cx="8544000" cy="37143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lang="en-GB"/>
              <a:t>Both humans and machines are intended users of data</a:t>
            </a:r>
            <a:endParaRPr/>
          </a:p>
          <a:p>
            <a:pPr indent="-355600" lvl="0" marL="457200" rtl="0" algn="l">
              <a:spcBef>
                <a:spcPts val="1000"/>
              </a:spcBef>
              <a:spcAft>
                <a:spcPts val="0"/>
              </a:spcAft>
              <a:buSzPts val="2000"/>
              <a:buChar char="•"/>
            </a:pPr>
            <a:r>
              <a:rPr lang="en-GB"/>
              <a:t>The principles are not necessarily about </a:t>
            </a:r>
            <a:r>
              <a:rPr i="1" lang="en-GB"/>
              <a:t>open</a:t>
            </a:r>
            <a:r>
              <a:rPr lang="en-GB"/>
              <a:t> data</a:t>
            </a:r>
            <a:endParaRPr/>
          </a:p>
          <a:p>
            <a:pPr indent="-355600" lvl="1" marL="914400" rtl="0" algn="l">
              <a:spcBef>
                <a:spcPts val="0"/>
              </a:spcBef>
              <a:spcAft>
                <a:spcPts val="0"/>
              </a:spcAft>
              <a:buSzPts val="2000"/>
              <a:buChar char="–"/>
            </a:pPr>
            <a:r>
              <a:rPr lang="en-GB"/>
              <a:t>“As open as possible, as closed as necessary”</a:t>
            </a:r>
            <a:endParaRPr/>
          </a:p>
          <a:p>
            <a:pPr indent="-355600" lvl="0" marL="457200" rtl="0" algn="l">
              <a:spcBef>
                <a:spcPts val="1000"/>
              </a:spcBef>
              <a:spcAft>
                <a:spcPts val="0"/>
              </a:spcAft>
              <a:buSzPts val="2000"/>
              <a:buChar char="•"/>
            </a:pPr>
            <a:r>
              <a:rPr lang="en-GB"/>
              <a:t>FAIRness is not something absolute</a:t>
            </a:r>
            <a:endParaRPr/>
          </a:p>
          <a:p>
            <a:pPr indent="-355600" lvl="1" marL="914400" rtl="0" algn="l">
              <a:spcBef>
                <a:spcPts val="0"/>
              </a:spcBef>
              <a:spcAft>
                <a:spcPts val="0"/>
              </a:spcAft>
              <a:buSzPts val="2000"/>
              <a:buChar char="–"/>
            </a:pPr>
            <a:r>
              <a:rPr lang="en-GB"/>
              <a:t>Different levels of FAIR maturity</a:t>
            </a:r>
            <a:endParaRPr/>
          </a:p>
          <a:p>
            <a:pPr indent="-355600" lvl="0" marL="457200" rtl="0" algn="l">
              <a:spcBef>
                <a:spcPts val="1000"/>
              </a:spcBef>
              <a:spcAft>
                <a:spcPts val="1000"/>
              </a:spcAft>
              <a:buSzPts val="2000"/>
              <a:buChar char="•"/>
            </a:pPr>
            <a:r>
              <a:rPr lang="en-GB"/>
              <a:t>FAIR does not enforce any particular technical standards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1318780" y="145788"/>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Simple FAIR data example</a:t>
            </a:r>
            <a:endParaRPr/>
          </a:p>
        </p:txBody>
      </p:sp>
      <p:sp>
        <p:nvSpPr>
          <p:cNvPr id="190" name="Google Shape;190;p27"/>
          <p:cNvSpPr txBox="1"/>
          <p:nvPr>
            <p:ph idx="1" type="body"/>
          </p:nvPr>
        </p:nvSpPr>
        <p:spPr>
          <a:xfrm>
            <a:off x="307886" y="880403"/>
            <a:ext cx="8544000" cy="37143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t/>
            </a:r>
            <a:endParaRPr/>
          </a:p>
        </p:txBody>
      </p:sp>
      <p:pic>
        <p:nvPicPr>
          <p:cNvPr id="191" name="Google Shape;191;p27"/>
          <p:cNvPicPr preferRelativeResize="0"/>
          <p:nvPr/>
        </p:nvPicPr>
        <p:blipFill>
          <a:blip r:embed="rId3">
            <a:alphaModFix/>
          </a:blip>
          <a:stretch>
            <a:fillRect/>
          </a:stretch>
        </p:blipFill>
        <p:spPr>
          <a:xfrm>
            <a:off x="804988" y="822348"/>
            <a:ext cx="6348927" cy="4321150"/>
          </a:xfrm>
          <a:prstGeom prst="rect">
            <a:avLst/>
          </a:prstGeom>
          <a:noFill/>
          <a:ln>
            <a:noFill/>
          </a:ln>
        </p:spPr>
      </p:pic>
      <p:sp>
        <p:nvSpPr>
          <p:cNvPr id="192" name="Google Shape;192;p27"/>
          <p:cNvSpPr txBox="1"/>
          <p:nvPr/>
        </p:nvSpPr>
        <p:spPr>
          <a:xfrm>
            <a:off x="7005550" y="4781550"/>
            <a:ext cx="20121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700"/>
              <a:t>Picture source: </a:t>
            </a:r>
            <a:r>
              <a:rPr i="1" lang="en-GB" sz="700" u="sng">
                <a:solidFill>
                  <a:schemeClr val="hlink"/>
                </a:solidFill>
                <a:hlinkClick r:id="rId4"/>
              </a:rPr>
              <a:t>ArrayExpress @ EMBL-EBI</a:t>
            </a:r>
            <a:endParaRPr i="1" sz="7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idx="1" type="body"/>
          </p:nvPr>
        </p:nvSpPr>
        <p:spPr>
          <a:xfrm>
            <a:off x="307875" y="880400"/>
            <a:ext cx="8544000" cy="3839100"/>
          </a:xfrm>
          <a:prstGeom prst="rect">
            <a:avLst/>
          </a:prstGeom>
        </p:spPr>
        <p:txBody>
          <a:bodyPr anchorCtr="0" anchor="t" bIns="0" lIns="0" spcFirstLastPara="1" rIns="0" wrap="square" tIns="0">
            <a:normAutofit lnSpcReduction="20000"/>
          </a:bodyPr>
          <a:lstStyle/>
          <a:p>
            <a:pPr indent="0" lvl="0" marL="0" rtl="0" algn="l">
              <a:spcBef>
                <a:spcPts val="400"/>
              </a:spcBef>
              <a:spcAft>
                <a:spcPts val="0"/>
              </a:spcAft>
              <a:buNone/>
            </a:pPr>
            <a:r>
              <a:rPr lang="en-GB" sz="2500"/>
              <a:t>FAIR at source?</a:t>
            </a:r>
            <a:endParaRPr sz="2500"/>
          </a:p>
          <a:p>
            <a:pPr indent="0" lvl="0" marL="0" rtl="0" algn="l">
              <a:spcBef>
                <a:spcPts val="400"/>
              </a:spcBef>
              <a:spcAft>
                <a:spcPts val="0"/>
              </a:spcAft>
              <a:buNone/>
            </a:pPr>
            <a:r>
              <a:t/>
            </a:r>
            <a:endParaRPr sz="2500"/>
          </a:p>
          <a:p>
            <a:pPr indent="0" lvl="0" marL="0" rtl="0" algn="l">
              <a:spcBef>
                <a:spcPts val="400"/>
              </a:spcBef>
              <a:spcAft>
                <a:spcPts val="0"/>
              </a:spcAft>
              <a:buNone/>
            </a:pPr>
            <a:r>
              <a:t/>
            </a:r>
            <a:endParaRPr sz="2500"/>
          </a:p>
          <a:p>
            <a:pPr indent="0" lvl="0" marL="0" rtl="0" algn="l">
              <a:spcBef>
                <a:spcPts val="400"/>
              </a:spcBef>
              <a:spcAft>
                <a:spcPts val="0"/>
              </a:spcAft>
              <a:buNone/>
            </a:pPr>
            <a:r>
              <a:t/>
            </a:r>
            <a:endParaRPr i="1" sz="2500"/>
          </a:p>
          <a:p>
            <a:pPr indent="0" lvl="0" marL="0" rtl="0" algn="ctr">
              <a:spcBef>
                <a:spcPts val="400"/>
              </a:spcBef>
              <a:spcAft>
                <a:spcPts val="0"/>
              </a:spcAft>
              <a:buNone/>
            </a:pPr>
            <a:r>
              <a:rPr b="1" i="1" lang="en-GB" sz="2900"/>
              <a:t>Research happens...</a:t>
            </a:r>
            <a:endParaRPr b="1" i="1" sz="2900"/>
          </a:p>
          <a:p>
            <a:pPr indent="0" lvl="0" marL="0" rtl="0" algn="l">
              <a:spcBef>
                <a:spcPts val="400"/>
              </a:spcBef>
              <a:spcAft>
                <a:spcPts val="0"/>
              </a:spcAft>
              <a:buNone/>
            </a:pPr>
            <a:r>
              <a:t/>
            </a:r>
            <a:endParaRPr sz="2500"/>
          </a:p>
          <a:p>
            <a:pPr indent="0" lvl="0" marL="0" rtl="0" algn="l">
              <a:spcBef>
                <a:spcPts val="400"/>
              </a:spcBef>
              <a:spcAft>
                <a:spcPts val="0"/>
              </a:spcAft>
              <a:buNone/>
            </a:pPr>
            <a:r>
              <a:t/>
            </a:r>
            <a:endParaRPr sz="2500"/>
          </a:p>
          <a:p>
            <a:pPr indent="0" lvl="0" marL="0" rtl="0" algn="l">
              <a:spcBef>
                <a:spcPts val="400"/>
              </a:spcBef>
              <a:spcAft>
                <a:spcPts val="0"/>
              </a:spcAft>
              <a:buNone/>
            </a:pPr>
            <a:r>
              <a:t/>
            </a:r>
            <a:endParaRPr sz="2500"/>
          </a:p>
          <a:p>
            <a:pPr indent="0" lvl="0" marL="0" rtl="0" algn="l">
              <a:spcBef>
                <a:spcPts val="400"/>
              </a:spcBef>
              <a:spcAft>
                <a:spcPts val="0"/>
              </a:spcAft>
              <a:buNone/>
            </a:pPr>
            <a:r>
              <a:t/>
            </a:r>
            <a:endParaRPr sz="2500"/>
          </a:p>
          <a:p>
            <a:pPr indent="0" lvl="0" marL="0" rtl="0" algn="l">
              <a:spcBef>
                <a:spcPts val="400"/>
              </a:spcBef>
              <a:spcAft>
                <a:spcPts val="0"/>
              </a:spcAft>
              <a:buNone/>
            </a:pPr>
            <a:r>
              <a:t/>
            </a:r>
            <a:endParaRPr sz="2500"/>
          </a:p>
          <a:p>
            <a:pPr indent="0" lvl="0" marL="0" rtl="0" algn="l">
              <a:spcBef>
                <a:spcPts val="400"/>
              </a:spcBef>
              <a:spcAft>
                <a:spcPts val="0"/>
              </a:spcAft>
              <a:buNone/>
            </a:pPr>
            <a:r>
              <a:t/>
            </a:r>
            <a:endParaRPr sz="2500"/>
          </a:p>
          <a:p>
            <a:pPr indent="0" lvl="0" marL="0" rtl="0" algn="r">
              <a:spcBef>
                <a:spcPts val="400"/>
              </a:spcBef>
              <a:spcAft>
                <a:spcPts val="0"/>
              </a:spcAft>
              <a:buNone/>
            </a:pPr>
            <a:r>
              <a:rPr lang="en-GB" sz="2500"/>
              <a:t>Retroactively?</a:t>
            </a:r>
            <a:endParaRPr sz="2500"/>
          </a:p>
        </p:txBody>
      </p:sp>
      <p:pic>
        <p:nvPicPr>
          <p:cNvPr id="198" name="Google Shape;198;p28"/>
          <p:cNvPicPr preferRelativeResize="0"/>
          <p:nvPr/>
        </p:nvPicPr>
        <p:blipFill>
          <a:blip r:embed="rId3">
            <a:alphaModFix/>
          </a:blip>
          <a:stretch>
            <a:fillRect/>
          </a:stretch>
        </p:blipFill>
        <p:spPr>
          <a:xfrm>
            <a:off x="1445775" y="1256800"/>
            <a:ext cx="5677050" cy="2961500"/>
          </a:xfrm>
          <a:prstGeom prst="rect">
            <a:avLst/>
          </a:prstGeom>
          <a:noFill/>
          <a:ln>
            <a:noFill/>
          </a:ln>
        </p:spPr>
      </p:pic>
      <p:sp>
        <p:nvSpPr>
          <p:cNvPr id="199" name="Google Shape;199;p28"/>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When to be FAIR?</a:t>
            </a:r>
            <a:endParaRPr/>
          </a:p>
        </p:txBody>
      </p:sp>
      <p:sp>
        <p:nvSpPr>
          <p:cNvPr id="200" name="Google Shape;200;p28"/>
          <p:cNvSpPr txBox="1"/>
          <p:nvPr/>
        </p:nvSpPr>
        <p:spPr>
          <a:xfrm rot="-5400000">
            <a:off x="6933525" y="3632325"/>
            <a:ext cx="712200" cy="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66666"/>
                </a:solidFill>
              </a:rPr>
              <a:t>© </a:t>
            </a:r>
            <a:r>
              <a:rPr lang="en-GB" sz="1000" u="sng">
                <a:solidFill>
                  <a:srgbClr val="3D85C6"/>
                </a:solidFill>
                <a:hlinkClick r:id="rId4">
                  <a:extLst>
                    <a:ext uri="{A12FA001-AC4F-418D-AE19-62706E023703}">
                      <ahyp:hlinkClr val="tx"/>
                    </a:ext>
                  </a:extLst>
                </a:hlinkClick>
              </a:rPr>
              <a:t>rassco</a:t>
            </a:r>
            <a:endParaRPr sz="1000">
              <a:solidFill>
                <a:srgbClr val="3D85C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13695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sz="2600"/>
              <a:t>Good Data Management Practices</a:t>
            </a:r>
            <a:endParaRPr sz="2600"/>
          </a:p>
        </p:txBody>
      </p:sp>
      <p:sp>
        <p:nvSpPr>
          <p:cNvPr id="206" name="Google Shape;206;p29"/>
          <p:cNvSpPr txBox="1"/>
          <p:nvPr>
            <p:ph idx="1" type="body"/>
          </p:nvPr>
        </p:nvSpPr>
        <p:spPr>
          <a:xfrm>
            <a:off x="307886" y="880403"/>
            <a:ext cx="8544000" cy="37143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b="1" lang="en-GB"/>
              <a:t>Data Management Plans</a:t>
            </a:r>
            <a:r>
              <a:rPr lang="en-GB"/>
              <a:t>, to do your thinking ahead of time</a:t>
            </a:r>
            <a:endParaRPr/>
          </a:p>
          <a:p>
            <a:pPr indent="-355600" lvl="0" marL="457200" rtl="0" algn="l">
              <a:spcBef>
                <a:spcPts val="1000"/>
              </a:spcBef>
              <a:spcAft>
                <a:spcPts val="0"/>
              </a:spcAft>
              <a:buSzPts val="2000"/>
              <a:buChar char="•"/>
            </a:pPr>
            <a:r>
              <a:rPr b="1" lang="en-GB"/>
              <a:t>Using standard metadata descriptions</a:t>
            </a:r>
            <a:r>
              <a:rPr lang="en-GB"/>
              <a:t>, to clearly define your data</a:t>
            </a:r>
            <a:endParaRPr/>
          </a:p>
          <a:p>
            <a:pPr indent="-355600" lvl="0" marL="457200" rtl="0" algn="l">
              <a:spcBef>
                <a:spcPts val="1000"/>
              </a:spcBef>
              <a:spcAft>
                <a:spcPts val="0"/>
              </a:spcAft>
              <a:buSzPts val="2000"/>
              <a:buChar char="•"/>
            </a:pPr>
            <a:r>
              <a:rPr b="1" lang="en-GB"/>
              <a:t>Organising your analysis</a:t>
            </a:r>
            <a:r>
              <a:rPr lang="en-GB"/>
              <a:t>, so you and others can understand what you have done</a:t>
            </a:r>
            <a:endParaRPr/>
          </a:p>
          <a:p>
            <a:pPr indent="-355600" lvl="0" marL="457200" rtl="0" algn="l">
              <a:spcBef>
                <a:spcPts val="1000"/>
              </a:spcBef>
              <a:spcAft>
                <a:spcPts val="0"/>
              </a:spcAft>
              <a:buSzPts val="2000"/>
              <a:buChar char="•"/>
            </a:pPr>
            <a:r>
              <a:rPr b="1" lang="en-GB"/>
              <a:t>Use versioning control</a:t>
            </a:r>
            <a:r>
              <a:rPr lang="en-GB"/>
              <a:t> to keep track of changes you do</a:t>
            </a:r>
            <a:endParaRPr/>
          </a:p>
          <a:p>
            <a:pPr indent="-355600" lvl="0" marL="457200" rtl="0" algn="l">
              <a:spcBef>
                <a:spcPts val="1000"/>
              </a:spcBef>
              <a:spcAft>
                <a:spcPts val="0"/>
              </a:spcAft>
              <a:buSzPts val="2000"/>
              <a:buChar char="•"/>
            </a:pPr>
            <a:r>
              <a:rPr b="1" lang="en-GB"/>
              <a:t>Clean up metadata and data</a:t>
            </a:r>
            <a:r>
              <a:rPr lang="en-GB"/>
              <a:t> to be consistent with the standards you have chosen</a:t>
            </a:r>
            <a:endParaRPr/>
          </a:p>
          <a:p>
            <a:pPr indent="-355600" lvl="0" marL="457200" rtl="0" algn="l">
              <a:spcBef>
                <a:spcPts val="1000"/>
              </a:spcBef>
              <a:spcAft>
                <a:spcPts val="0"/>
              </a:spcAft>
              <a:buSzPts val="2000"/>
              <a:buChar char="•"/>
            </a:pPr>
            <a:r>
              <a:rPr b="1" lang="en-GB"/>
              <a:t>Submit your data to international public repositories</a:t>
            </a:r>
            <a:r>
              <a:rPr lang="en-GB"/>
              <a:t>, so others can find and reuse your data</a:t>
            </a:r>
            <a:endParaRPr/>
          </a:p>
          <a:p>
            <a:pPr indent="-355600" lvl="0" marL="457200" rtl="0" algn="l">
              <a:spcBef>
                <a:spcPts val="1000"/>
              </a:spcBef>
              <a:spcAft>
                <a:spcPts val="0"/>
              </a:spcAft>
              <a:buSzPts val="2000"/>
              <a:buChar char="•"/>
            </a:pPr>
            <a:r>
              <a:rPr b="1" lang="en-GB"/>
              <a:t>Use scripted analysis of your data</a:t>
            </a:r>
            <a:r>
              <a:rPr lang="en-GB"/>
              <a:t>, that can be understood by others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t/>
            </a:r>
            <a:endParaRPr/>
          </a:p>
        </p:txBody>
      </p:sp>
      <p:sp>
        <p:nvSpPr>
          <p:cNvPr id="212" name="Google Shape;212;p30"/>
          <p:cNvSpPr txBox="1"/>
          <p:nvPr>
            <p:ph idx="1" type="body"/>
          </p:nvPr>
        </p:nvSpPr>
        <p:spPr>
          <a:xfrm>
            <a:off x="300011" y="673990"/>
            <a:ext cx="8544000" cy="3714300"/>
          </a:xfrm>
          <a:prstGeom prst="rect">
            <a:avLst/>
          </a:prstGeom>
        </p:spPr>
        <p:txBody>
          <a:bodyPr anchorCtr="0" anchor="t" bIns="0" lIns="0" spcFirstLastPara="1" rIns="0" wrap="square" tIns="0">
            <a:normAutofit/>
          </a:bodyPr>
          <a:lstStyle/>
          <a:p>
            <a:pPr indent="0" lvl="0" marL="0" rtl="0" algn="ctr">
              <a:spcBef>
                <a:spcPts val="400"/>
              </a:spcBef>
              <a:spcAft>
                <a:spcPts val="0"/>
              </a:spcAft>
              <a:buNone/>
            </a:pPr>
            <a:r>
              <a:rPr b="1" lang="en-GB" sz="3000"/>
              <a:t>What data management practices do you apply in your research projects today?</a:t>
            </a:r>
            <a:endParaRPr b="1" sz="3000"/>
          </a:p>
        </p:txBody>
      </p:sp>
      <p:pic>
        <p:nvPicPr>
          <p:cNvPr id="213" name="Google Shape;213;p30"/>
          <p:cNvPicPr preferRelativeResize="0"/>
          <p:nvPr/>
        </p:nvPicPr>
        <p:blipFill>
          <a:blip r:embed="rId3">
            <a:alphaModFix/>
          </a:blip>
          <a:stretch>
            <a:fillRect/>
          </a:stretch>
        </p:blipFill>
        <p:spPr>
          <a:xfrm>
            <a:off x="1567926" y="1650550"/>
            <a:ext cx="4445400" cy="3205124"/>
          </a:xfrm>
          <a:prstGeom prst="rect">
            <a:avLst/>
          </a:prstGeom>
          <a:noFill/>
          <a:ln>
            <a:noFill/>
          </a:ln>
        </p:spPr>
      </p:pic>
      <p:sp>
        <p:nvSpPr>
          <p:cNvPr id="214" name="Google Shape;214;p30"/>
          <p:cNvSpPr txBox="1"/>
          <p:nvPr/>
        </p:nvSpPr>
        <p:spPr>
          <a:xfrm>
            <a:off x="6062700" y="4430400"/>
            <a:ext cx="3044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000"/>
              <a:t>Borghi, J. et al (2018). Support your Data. </a:t>
            </a:r>
            <a:r>
              <a:rPr i="1" lang="en-GB" sz="1000" u="sng">
                <a:solidFill>
                  <a:schemeClr val="hlink"/>
                </a:solidFill>
                <a:hlinkClick r:id="rId4"/>
              </a:rPr>
              <a:t>https://doi.org/10.3897/rio.4.e26439</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3"/>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Open Science</a:t>
            </a:r>
            <a:endParaRPr/>
          </a:p>
        </p:txBody>
      </p:sp>
      <p:sp>
        <p:nvSpPr>
          <p:cNvPr id="71" name="Google Shape;71;p13"/>
          <p:cNvSpPr txBox="1"/>
          <p:nvPr>
            <p:ph idx="1" type="body"/>
          </p:nvPr>
        </p:nvSpPr>
        <p:spPr>
          <a:xfrm>
            <a:off x="307886" y="880403"/>
            <a:ext cx="8544000" cy="3714300"/>
          </a:xfrm>
          <a:prstGeom prst="rect">
            <a:avLst/>
          </a:prstGeom>
        </p:spPr>
        <p:txBody>
          <a:bodyPr anchorCtr="0" anchor="t" bIns="0" lIns="0" spcFirstLastPara="1" rIns="0" wrap="square" tIns="0">
            <a:normAutofit/>
          </a:bodyPr>
          <a:lstStyle/>
          <a:p>
            <a:pPr indent="0" lvl="0" marL="0" rtl="0" algn="ctr">
              <a:spcBef>
                <a:spcPts val="400"/>
              </a:spcBef>
              <a:spcAft>
                <a:spcPts val="0"/>
              </a:spcAft>
              <a:buNone/>
            </a:pPr>
            <a:r>
              <a:rPr lang="en-GB"/>
              <a:t>M</a:t>
            </a:r>
            <a:r>
              <a:rPr lang="en-GB"/>
              <a:t>ake scientific research and its dissemination </a:t>
            </a:r>
            <a:br>
              <a:rPr lang="en-GB"/>
            </a:br>
            <a:r>
              <a:rPr lang="en-GB"/>
              <a:t>accessible to all levels of society.</a:t>
            </a:r>
            <a:endParaRPr/>
          </a:p>
          <a:p>
            <a:pPr indent="0" lvl="0" marL="0" rtl="0" algn="l">
              <a:spcBef>
                <a:spcPts val="400"/>
              </a:spcBef>
              <a:spcAft>
                <a:spcPts val="0"/>
              </a:spcAft>
              <a:buNone/>
            </a:pPr>
            <a:r>
              <a:t/>
            </a:r>
            <a:endParaRPr/>
          </a:p>
          <a:p>
            <a:pPr indent="-355600" lvl="0" marL="457200" rtl="0" algn="l">
              <a:spcBef>
                <a:spcPts val="400"/>
              </a:spcBef>
              <a:spcAft>
                <a:spcPts val="0"/>
              </a:spcAft>
              <a:buSzPts val="2000"/>
              <a:buChar char="•"/>
            </a:pPr>
            <a:r>
              <a:rPr lang="en-GB"/>
              <a:t>Open methodology</a:t>
            </a:r>
            <a:endParaRPr/>
          </a:p>
          <a:p>
            <a:pPr indent="-355600" lvl="0" marL="457200" rtl="0" algn="l">
              <a:spcBef>
                <a:spcPts val="0"/>
              </a:spcBef>
              <a:spcAft>
                <a:spcPts val="0"/>
              </a:spcAft>
              <a:buSzPts val="2000"/>
              <a:buChar char="•"/>
            </a:pPr>
            <a:r>
              <a:rPr b="1" lang="en-GB"/>
              <a:t>Open source</a:t>
            </a:r>
            <a:endParaRPr b="1"/>
          </a:p>
          <a:p>
            <a:pPr indent="-355600" lvl="0" marL="457200" rtl="0" algn="l">
              <a:spcBef>
                <a:spcPts val="0"/>
              </a:spcBef>
              <a:spcAft>
                <a:spcPts val="0"/>
              </a:spcAft>
              <a:buSzPts val="2000"/>
              <a:buChar char="•"/>
            </a:pPr>
            <a:r>
              <a:rPr b="1" lang="en-GB"/>
              <a:t>Open data</a:t>
            </a:r>
            <a:endParaRPr b="1"/>
          </a:p>
          <a:p>
            <a:pPr indent="-355600" lvl="0" marL="457200" rtl="0" algn="l">
              <a:spcBef>
                <a:spcPts val="0"/>
              </a:spcBef>
              <a:spcAft>
                <a:spcPts val="0"/>
              </a:spcAft>
              <a:buSzPts val="2000"/>
              <a:buChar char="•"/>
            </a:pPr>
            <a:r>
              <a:rPr lang="en-GB"/>
              <a:t>Open access</a:t>
            </a:r>
            <a:endParaRPr/>
          </a:p>
          <a:p>
            <a:pPr indent="-355600" lvl="0" marL="457200" rtl="0" algn="l">
              <a:spcBef>
                <a:spcPts val="0"/>
              </a:spcBef>
              <a:spcAft>
                <a:spcPts val="0"/>
              </a:spcAft>
              <a:buSzPts val="2000"/>
              <a:buChar char="•"/>
            </a:pPr>
            <a:r>
              <a:rPr lang="en-GB"/>
              <a:t>Open peer review</a:t>
            </a:r>
            <a:endParaRPr/>
          </a:p>
          <a:p>
            <a:pPr indent="-355600" lvl="0" marL="457200" rtl="0" algn="l">
              <a:spcBef>
                <a:spcPts val="0"/>
              </a:spcBef>
              <a:spcAft>
                <a:spcPts val="0"/>
              </a:spcAft>
              <a:buSzPts val="2000"/>
              <a:buChar char="•"/>
            </a:pPr>
            <a:r>
              <a:rPr lang="en-GB"/>
              <a:t>Open educational resources</a:t>
            </a:r>
            <a:endParaRPr/>
          </a:p>
        </p:txBody>
      </p:sp>
      <p:pic>
        <p:nvPicPr>
          <p:cNvPr id="72" name="Google Shape;72;p13"/>
          <p:cNvPicPr preferRelativeResize="0"/>
          <p:nvPr/>
        </p:nvPicPr>
        <p:blipFill>
          <a:blip r:embed="rId3">
            <a:alphaModFix/>
          </a:blip>
          <a:stretch>
            <a:fillRect/>
          </a:stretch>
        </p:blipFill>
        <p:spPr>
          <a:xfrm>
            <a:off x="4337746" y="1882346"/>
            <a:ext cx="4414324" cy="2550650"/>
          </a:xfrm>
          <a:prstGeom prst="rect">
            <a:avLst/>
          </a:prstGeom>
          <a:noFill/>
          <a:ln>
            <a:noFill/>
          </a:ln>
        </p:spPr>
      </p:pic>
      <p:sp>
        <p:nvSpPr>
          <p:cNvPr id="73" name="Google Shape;73;p13"/>
          <p:cNvSpPr txBox="1"/>
          <p:nvPr/>
        </p:nvSpPr>
        <p:spPr>
          <a:xfrm>
            <a:off x="6416650" y="4433000"/>
            <a:ext cx="223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900" u="sng">
                <a:solidFill>
                  <a:schemeClr val="hlink"/>
                </a:solidFill>
                <a:highlight>
                  <a:srgbClr val="FFFFFF"/>
                </a:highlight>
                <a:latin typeface="Lato"/>
                <a:ea typeface="Lato"/>
                <a:cs typeface="Lato"/>
                <a:sym typeface="Lato"/>
                <a:hlinkClick r:id="rId4"/>
              </a:rPr>
              <a:t>“</a:t>
            </a:r>
            <a:r>
              <a:rPr i="1" lang="en-GB" sz="900" u="sng">
                <a:solidFill>
                  <a:schemeClr val="hlink"/>
                </a:solidFill>
                <a:highlight>
                  <a:srgbClr val="FFFFFF"/>
                </a:highlight>
                <a:latin typeface="Lato"/>
                <a:ea typeface="Lato"/>
                <a:cs typeface="Lato"/>
                <a:sym typeface="Lato"/>
                <a:hlinkClick r:id="rId5"/>
              </a:rPr>
              <a:t>Open Science facets as a beehive”</a:t>
            </a:r>
            <a:r>
              <a:rPr i="1" lang="en-GB" sz="900">
                <a:solidFill>
                  <a:srgbClr val="333333"/>
                </a:solidFill>
                <a:highlight>
                  <a:srgbClr val="FFFFFF"/>
                </a:highlight>
                <a:latin typeface="Lato"/>
                <a:ea typeface="Lato"/>
                <a:cs typeface="Lato"/>
                <a:sym typeface="Lato"/>
              </a:rPr>
              <a:t> by </a:t>
            </a:r>
            <a:r>
              <a:rPr i="1" lang="en-GB" sz="900">
                <a:solidFill>
                  <a:srgbClr val="333333"/>
                </a:solidFill>
                <a:highlight>
                  <a:srgbClr val="FFFFFF"/>
                </a:highlight>
                <a:latin typeface="Lato"/>
                <a:ea typeface="Lato"/>
                <a:cs typeface="Lato"/>
                <a:sym typeface="Lato"/>
              </a:rPr>
              <a:t>Gema Bueno de la Fuente</a:t>
            </a:r>
            <a:r>
              <a:rPr i="1" lang="en-GB" sz="900">
                <a:solidFill>
                  <a:srgbClr val="333333"/>
                </a:solidFill>
                <a:highlight>
                  <a:srgbClr val="FFFFFF"/>
                </a:highlight>
                <a:latin typeface="Lato"/>
                <a:ea typeface="Lato"/>
                <a:cs typeface="Lato"/>
                <a:sym typeface="Lato"/>
              </a:rPr>
              <a:t> licenced under </a:t>
            </a:r>
            <a:r>
              <a:rPr i="1" lang="en-GB" sz="900" u="sng">
                <a:solidFill>
                  <a:schemeClr val="hlink"/>
                </a:solidFill>
                <a:highlight>
                  <a:srgbClr val="FFFFFF"/>
                </a:highlight>
                <a:latin typeface="Lato"/>
                <a:ea typeface="Lato"/>
                <a:cs typeface="Lato"/>
                <a:sym typeface="Lato"/>
                <a:hlinkClick r:id="rId6"/>
              </a:rPr>
              <a:t>CC-BY</a:t>
            </a:r>
            <a:endParaRPr i="1" sz="9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Voting</a:t>
            </a:r>
            <a:endParaRPr/>
          </a:p>
        </p:txBody>
      </p:sp>
      <p:sp>
        <p:nvSpPr>
          <p:cNvPr id="220" name="Google Shape;220;p31"/>
          <p:cNvSpPr txBox="1"/>
          <p:nvPr>
            <p:ph idx="1" type="body"/>
          </p:nvPr>
        </p:nvSpPr>
        <p:spPr>
          <a:xfrm>
            <a:off x="1936150" y="4118300"/>
            <a:ext cx="4457100" cy="4764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lang="en-GB" u="sng">
                <a:solidFill>
                  <a:schemeClr val="hlink"/>
                </a:solidFill>
                <a:hlinkClick r:id="rId3"/>
              </a:rPr>
              <a:t>https://bit.ly/support_your_data_rubric</a:t>
            </a:r>
            <a:r>
              <a:rPr lang="en-GB"/>
              <a:t>  </a:t>
            </a:r>
            <a:endParaRPr/>
          </a:p>
        </p:txBody>
      </p:sp>
      <p:pic>
        <p:nvPicPr>
          <p:cNvPr id="221" name="Google Shape;221;p31"/>
          <p:cNvPicPr preferRelativeResize="0"/>
          <p:nvPr/>
        </p:nvPicPr>
        <p:blipFill>
          <a:blip r:embed="rId4">
            <a:alphaModFix/>
          </a:blip>
          <a:stretch>
            <a:fillRect/>
          </a:stretch>
        </p:blipFill>
        <p:spPr>
          <a:xfrm>
            <a:off x="1915613" y="980926"/>
            <a:ext cx="4498180" cy="318164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2"/>
          <p:cNvPicPr preferRelativeResize="0"/>
          <p:nvPr/>
        </p:nvPicPr>
        <p:blipFill>
          <a:blip r:embed="rId3">
            <a:alphaModFix/>
          </a:blip>
          <a:stretch>
            <a:fillRect/>
          </a:stretch>
        </p:blipFill>
        <p:spPr>
          <a:xfrm>
            <a:off x="701895" y="736869"/>
            <a:ext cx="7318156" cy="4406625"/>
          </a:xfrm>
          <a:prstGeom prst="rect">
            <a:avLst/>
          </a:prstGeom>
          <a:noFill/>
          <a:ln>
            <a:noFill/>
          </a:ln>
        </p:spPr>
      </p:pic>
      <p:sp>
        <p:nvSpPr>
          <p:cNvPr id="227" name="Google Shape;227;p32"/>
          <p:cNvSpPr txBox="1"/>
          <p:nvPr>
            <p:ph type="title"/>
          </p:nvPr>
        </p:nvSpPr>
        <p:spPr>
          <a:xfrm>
            <a:off x="1587500" y="155463"/>
            <a:ext cx="5334000" cy="4290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The Political landscape</a:t>
            </a:r>
            <a:endParaRPr/>
          </a:p>
        </p:txBody>
      </p:sp>
      <p:sp>
        <p:nvSpPr>
          <p:cNvPr id="228" name="Google Shape;228;p32"/>
          <p:cNvSpPr/>
          <p:nvPr/>
        </p:nvSpPr>
        <p:spPr>
          <a:xfrm>
            <a:off x="3517900" y="4380025"/>
            <a:ext cx="3934200" cy="801600"/>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100"/>
              <a:buFont typeface="Arial"/>
              <a:buNone/>
            </a:pPr>
            <a:r>
              <a:rPr b="1" i="0" lang="en-GB" sz="1000" u="none" cap="none" strike="noStrike">
                <a:solidFill>
                  <a:schemeClr val="lt1"/>
                </a:solidFill>
                <a:latin typeface="Helvetica Neue"/>
                <a:ea typeface="Helvetica Neue"/>
                <a:cs typeface="Helvetica Neue"/>
                <a:sym typeface="Helvetica Neue"/>
              </a:rPr>
              <a:t>‘We support appropriate efforts to promote open science and facilitate appropriate access to publicly funded research results on findable, accessible, interoperable and reusable (FAIR)’</a:t>
            </a:r>
            <a:endParaRPr i="0" sz="1000" u="none" cap="none" strike="noStrike">
              <a:solidFill>
                <a:schemeClr val="lt1"/>
              </a:solidFill>
              <a:latin typeface="Helvetica Neue"/>
              <a:ea typeface="Helvetica Neue"/>
              <a:cs typeface="Helvetica Neue"/>
              <a:sym typeface="Helvetica Neue"/>
            </a:endParaRPr>
          </a:p>
        </p:txBody>
      </p:sp>
      <p:sp>
        <p:nvSpPr>
          <p:cNvPr id="229" name="Google Shape;229;p32"/>
          <p:cNvSpPr txBox="1"/>
          <p:nvPr/>
        </p:nvSpPr>
        <p:spPr>
          <a:xfrm rot="-5400000">
            <a:off x="7313700" y="3271750"/>
            <a:ext cx="300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a:solidFill>
                  <a:srgbClr val="E23600"/>
                </a:solidFill>
                <a:highlight>
                  <a:srgbClr val="FFFFFF"/>
                </a:highlight>
                <a:uFill>
                  <a:noFill/>
                </a:uFill>
                <a:latin typeface="Source Sans Pro"/>
                <a:ea typeface="Source Sans Pro"/>
                <a:cs typeface="Source Sans Pro"/>
                <a:sym typeface="Source Sans Pro"/>
                <a:hlinkClick r:id="rId4">
                  <a:extLst>
                    <a:ext uri="{A12FA001-AC4F-418D-AE19-62706E023703}">
                      <ahyp:hlinkClr val="tx"/>
                    </a:ext>
                  </a:extLst>
                </a:hlinkClick>
              </a:rPr>
              <a:t>"G20 Summit in Hangzhou"</a:t>
            </a:r>
            <a:r>
              <a:rPr lang="en-GB" sz="800">
                <a:solidFill>
                  <a:srgbClr val="333333"/>
                </a:solidFill>
                <a:highlight>
                  <a:srgbClr val="FFFFFF"/>
                </a:highlight>
                <a:latin typeface="Source Sans Pro"/>
                <a:ea typeface="Source Sans Pro"/>
                <a:cs typeface="Source Sans Pro"/>
                <a:sym typeface="Source Sans Pro"/>
              </a:rPr>
              <a:t> by </a:t>
            </a:r>
            <a:r>
              <a:rPr lang="en-GB" sz="800">
                <a:solidFill>
                  <a:srgbClr val="E23600"/>
                </a:solidFill>
                <a:highlight>
                  <a:srgbClr val="FFFFFF"/>
                </a:highlight>
                <a:uFill>
                  <a:noFill/>
                </a:uFill>
                <a:latin typeface="Source Sans Pro"/>
                <a:ea typeface="Source Sans Pro"/>
                <a:cs typeface="Source Sans Pro"/>
                <a:sym typeface="Source Sans Pro"/>
                <a:hlinkClick r:id="rId5">
                  <a:extLst>
                    <a:ext uri="{A12FA001-AC4F-418D-AE19-62706E023703}">
                      <ahyp:hlinkClr val="tx"/>
                    </a:ext>
                  </a:extLst>
                </a:hlinkClick>
              </a:rPr>
              <a:t>Organisation for Economic Co-operation and Develop</a:t>
            </a:r>
            <a:r>
              <a:rPr lang="en-GB" sz="800">
                <a:solidFill>
                  <a:srgbClr val="333333"/>
                </a:solidFill>
                <a:highlight>
                  <a:srgbClr val="FFFFFF"/>
                </a:highlight>
                <a:latin typeface="Source Sans Pro"/>
                <a:ea typeface="Source Sans Pro"/>
                <a:cs typeface="Source Sans Pro"/>
                <a:sym typeface="Source Sans Pro"/>
              </a:rPr>
              <a:t> is licensed under </a:t>
            </a:r>
            <a:r>
              <a:rPr lang="en-GB" sz="800">
                <a:solidFill>
                  <a:srgbClr val="E23600"/>
                </a:solidFill>
                <a:highlight>
                  <a:srgbClr val="FFFFFF"/>
                </a:highlight>
                <a:uFill>
                  <a:noFill/>
                </a:uFill>
                <a:latin typeface="Source Sans Pro"/>
                <a:ea typeface="Source Sans Pro"/>
                <a:cs typeface="Source Sans Pro"/>
                <a:sym typeface="Source Sans Pro"/>
                <a:hlinkClick r:id="rId6">
                  <a:extLst>
                    <a:ext uri="{A12FA001-AC4F-418D-AE19-62706E023703}">
                      <ahyp:hlinkClr val="tx"/>
                    </a:ext>
                  </a:extLst>
                </a:hlinkClick>
              </a:rPr>
              <a:t>CC BY-NC 2.0</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3"/>
          <p:cNvPicPr preferRelativeResize="0"/>
          <p:nvPr/>
        </p:nvPicPr>
        <p:blipFill rotWithShape="1">
          <a:blip r:embed="rId3">
            <a:alphaModFix/>
          </a:blip>
          <a:srcRect b="0" l="0" r="0" t="0"/>
          <a:stretch/>
        </p:blipFill>
        <p:spPr>
          <a:xfrm>
            <a:off x="5618540" y="3483088"/>
            <a:ext cx="2575802" cy="754336"/>
          </a:xfrm>
          <a:prstGeom prst="rect">
            <a:avLst/>
          </a:prstGeom>
          <a:noFill/>
          <a:ln>
            <a:noFill/>
          </a:ln>
        </p:spPr>
      </p:pic>
      <p:sp>
        <p:nvSpPr>
          <p:cNvPr id="235" name="Google Shape;235;p33"/>
          <p:cNvSpPr txBox="1"/>
          <p:nvPr>
            <p:ph idx="1" type="body"/>
          </p:nvPr>
        </p:nvSpPr>
        <p:spPr>
          <a:xfrm>
            <a:off x="341750" y="1618525"/>
            <a:ext cx="4180500" cy="2976000"/>
          </a:xfrm>
          <a:prstGeom prst="rect">
            <a:avLst/>
          </a:prstGeom>
          <a:noFill/>
          <a:ln>
            <a:noFill/>
          </a:ln>
        </p:spPr>
        <p:txBody>
          <a:bodyPr anchorCtr="0" anchor="t" bIns="0" lIns="0" spcFirstLastPara="1" rIns="0" wrap="square" tIns="0">
            <a:noAutofit/>
          </a:bodyPr>
          <a:lstStyle/>
          <a:p>
            <a:pPr indent="-355600" lvl="0" marL="457200" marR="0" rtl="0" algn="l">
              <a:lnSpc>
                <a:spcPct val="100000"/>
              </a:lnSpc>
              <a:spcBef>
                <a:spcPts val="400"/>
              </a:spcBef>
              <a:spcAft>
                <a:spcPts val="0"/>
              </a:spcAft>
              <a:buClr>
                <a:schemeClr val="dk1"/>
              </a:buClr>
              <a:buSzPts val="2000"/>
              <a:buFont typeface="Arial"/>
              <a:buChar char="•"/>
            </a:pPr>
            <a:r>
              <a:rPr lang="en-GB"/>
              <a:t>Policymakers are </a:t>
            </a:r>
            <a:r>
              <a:rPr b="1" lang="en-GB"/>
              <a:t>pushing </a:t>
            </a:r>
            <a:br>
              <a:rPr b="1" lang="en-GB"/>
            </a:br>
            <a:r>
              <a:rPr b="1" lang="en-GB"/>
              <a:t>for research data to be made available</a:t>
            </a:r>
            <a:r>
              <a:rPr lang="en-GB"/>
              <a:t> as openly as possible</a:t>
            </a:r>
            <a:endParaRPr/>
          </a:p>
          <a:p>
            <a:pPr indent="-355600" lvl="0" marL="457200" rtl="0" algn="l">
              <a:lnSpc>
                <a:spcPct val="100000"/>
              </a:lnSpc>
              <a:spcBef>
                <a:spcPts val="1000"/>
              </a:spcBef>
              <a:spcAft>
                <a:spcPts val="0"/>
              </a:spcAft>
              <a:buSzPts val="2000"/>
              <a:buChar char="•"/>
            </a:pPr>
            <a:r>
              <a:rPr lang="en-GB"/>
              <a:t>Big investments are being made in </a:t>
            </a:r>
            <a:r>
              <a:rPr b="1" lang="en-GB"/>
              <a:t>infrastructure and skills for data sharing and reuse</a:t>
            </a:r>
            <a:endParaRPr/>
          </a:p>
          <a:p>
            <a:pPr indent="0" lvl="0" marL="0" rtl="0" algn="l">
              <a:lnSpc>
                <a:spcPct val="100000"/>
              </a:lnSpc>
              <a:spcBef>
                <a:spcPts val="1000"/>
              </a:spcBef>
              <a:spcAft>
                <a:spcPts val="0"/>
              </a:spcAft>
              <a:buNone/>
            </a:pPr>
            <a:r>
              <a:t/>
            </a:r>
            <a:endParaRPr/>
          </a:p>
        </p:txBody>
      </p:sp>
      <p:sp>
        <p:nvSpPr>
          <p:cNvPr id="236" name="Google Shape;236;p33"/>
          <p:cNvSpPr txBox="1"/>
          <p:nvPr>
            <p:ph type="title"/>
          </p:nvPr>
        </p:nvSpPr>
        <p:spPr>
          <a:xfrm>
            <a:off x="1330036" y="155575"/>
            <a:ext cx="5591400" cy="474600"/>
          </a:xfrm>
          <a:prstGeom prst="rect">
            <a:avLst/>
          </a:prstGeom>
          <a:noFill/>
          <a:ln>
            <a:noFill/>
          </a:ln>
        </p:spPr>
        <p:txBody>
          <a:bodyPr anchorCtr="0" anchor="t" bIns="0" lIns="0" spcFirstLastPara="1" rIns="0" wrap="square" tIns="90000">
            <a:noAutofit/>
          </a:bodyPr>
          <a:lstStyle/>
          <a:p>
            <a:pPr indent="0" lvl="0" marL="0" marR="0" rtl="0" algn="ctr">
              <a:lnSpc>
                <a:spcPct val="100000"/>
              </a:lnSpc>
              <a:spcBef>
                <a:spcPts val="0"/>
              </a:spcBef>
              <a:spcAft>
                <a:spcPts val="0"/>
              </a:spcAft>
              <a:buClr>
                <a:schemeClr val="dk1"/>
              </a:buClr>
              <a:buSzPts val="2800"/>
              <a:buFont typeface="Arial"/>
              <a:buNone/>
            </a:pPr>
            <a:r>
              <a:rPr lang="en-GB"/>
              <a:t>The Political Landscape</a:t>
            </a:r>
            <a:endParaRPr/>
          </a:p>
        </p:txBody>
      </p:sp>
      <p:pic>
        <p:nvPicPr>
          <p:cNvPr id="237" name="Google Shape;237;p33"/>
          <p:cNvPicPr preferRelativeResize="0"/>
          <p:nvPr/>
        </p:nvPicPr>
        <p:blipFill rotWithShape="1">
          <a:blip r:embed="rId4">
            <a:alphaModFix/>
          </a:blip>
          <a:srcRect b="0" l="0" r="0" t="0"/>
          <a:stretch/>
        </p:blipFill>
        <p:spPr>
          <a:xfrm>
            <a:off x="5571113" y="1320848"/>
            <a:ext cx="2377625" cy="896775"/>
          </a:xfrm>
          <a:prstGeom prst="rect">
            <a:avLst/>
          </a:prstGeom>
          <a:noFill/>
          <a:ln>
            <a:noFill/>
          </a:ln>
        </p:spPr>
      </p:pic>
      <p:pic>
        <p:nvPicPr>
          <p:cNvPr id="238" name="Google Shape;238;p33"/>
          <p:cNvPicPr preferRelativeResize="0"/>
          <p:nvPr/>
        </p:nvPicPr>
        <p:blipFill rotWithShape="1">
          <a:blip r:embed="rId5">
            <a:alphaModFix/>
          </a:blip>
          <a:srcRect b="0" l="0" r="0" t="0"/>
          <a:stretch/>
        </p:blipFill>
        <p:spPr>
          <a:xfrm>
            <a:off x="6841098" y="2305559"/>
            <a:ext cx="1515400" cy="104319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4"/>
          <p:cNvSpPr txBox="1"/>
          <p:nvPr>
            <p:ph idx="1" type="body"/>
          </p:nvPr>
        </p:nvSpPr>
        <p:spPr>
          <a:xfrm>
            <a:off x="114300" y="1115100"/>
            <a:ext cx="7729800" cy="3823500"/>
          </a:xfrm>
          <a:prstGeom prst="rect">
            <a:avLst/>
          </a:prstGeom>
        </p:spPr>
        <p:txBody>
          <a:bodyPr anchorCtr="0" anchor="t" bIns="34275" lIns="68575" spcFirstLastPara="1" rIns="68575" wrap="square" tIns="34275">
            <a:normAutofit fontScale="92500" lnSpcReduction="20000"/>
          </a:bodyPr>
          <a:lstStyle/>
          <a:p>
            <a:pPr indent="-241458" lvl="0" marL="342900" rtl="0" algn="l">
              <a:lnSpc>
                <a:spcPct val="100000"/>
              </a:lnSpc>
              <a:spcBef>
                <a:spcPts val="800"/>
              </a:spcBef>
              <a:spcAft>
                <a:spcPts val="0"/>
              </a:spcAft>
              <a:buSzPct val="64999"/>
              <a:buChar char="•"/>
            </a:pPr>
            <a:r>
              <a:rPr lang="en-GB" sz="2000" u="sng">
                <a:solidFill>
                  <a:schemeClr val="hlink"/>
                </a:solidFill>
                <a:hlinkClick r:id="rId3"/>
              </a:rPr>
              <a:t>UNESCO's Recommendation on Open Science</a:t>
            </a:r>
            <a:endParaRPr sz="2000"/>
          </a:p>
          <a:p>
            <a:pPr indent="-241458" lvl="0" marL="342900" rtl="0" algn="l">
              <a:lnSpc>
                <a:spcPct val="100000"/>
              </a:lnSpc>
              <a:spcBef>
                <a:spcPts val="800"/>
              </a:spcBef>
              <a:spcAft>
                <a:spcPts val="0"/>
              </a:spcAft>
              <a:buSzPct val="64999"/>
              <a:buChar char="•"/>
            </a:pPr>
            <a:r>
              <a:rPr lang="en-GB" sz="2000"/>
              <a:t>EU</a:t>
            </a:r>
            <a:endParaRPr sz="2000"/>
          </a:p>
          <a:p>
            <a:pPr indent="-241458" lvl="1" marL="685800" rtl="0" algn="l">
              <a:lnSpc>
                <a:spcPct val="100000"/>
              </a:lnSpc>
              <a:spcBef>
                <a:spcPts val="0"/>
              </a:spcBef>
              <a:spcAft>
                <a:spcPts val="0"/>
              </a:spcAft>
              <a:buSzPct val="76470"/>
              <a:buChar char="•"/>
            </a:pPr>
            <a:r>
              <a:rPr lang="en-GB" sz="1700"/>
              <a:t>Open Science Policy</a:t>
            </a:r>
            <a:endParaRPr sz="1700"/>
          </a:p>
          <a:p>
            <a:pPr indent="-241458" lvl="1" marL="685800" rtl="0" algn="l">
              <a:lnSpc>
                <a:spcPct val="100000"/>
              </a:lnSpc>
              <a:spcBef>
                <a:spcPts val="0"/>
              </a:spcBef>
              <a:spcAft>
                <a:spcPts val="0"/>
              </a:spcAft>
              <a:buSzPct val="76470"/>
              <a:buChar char="•"/>
            </a:pPr>
            <a:r>
              <a:rPr lang="en-GB" sz="1700"/>
              <a:t>Directives</a:t>
            </a:r>
            <a:endParaRPr sz="1700"/>
          </a:p>
          <a:p>
            <a:pPr indent="-241458" lvl="1" marL="685800" rtl="0" algn="l">
              <a:lnSpc>
                <a:spcPct val="100000"/>
              </a:lnSpc>
              <a:spcBef>
                <a:spcPts val="0"/>
              </a:spcBef>
              <a:spcAft>
                <a:spcPts val="0"/>
              </a:spcAft>
              <a:buSzPct val="76470"/>
              <a:buChar char="•"/>
            </a:pPr>
            <a:r>
              <a:rPr lang="en-GB" sz="1700"/>
              <a:t>European Research Council</a:t>
            </a:r>
            <a:endParaRPr sz="1700"/>
          </a:p>
          <a:p>
            <a:pPr indent="-241458" lvl="1" marL="685800" rtl="0" algn="l">
              <a:lnSpc>
                <a:spcPct val="100000"/>
              </a:lnSpc>
              <a:spcBef>
                <a:spcPts val="0"/>
              </a:spcBef>
              <a:spcAft>
                <a:spcPts val="0"/>
              </a:spcAft>
              <a:buSzPct val="76470"/>
              <a:buChar char="•"/>
            </a:pPr>
            <a:r>
              <a:rPr lang="en-GB" sz="1700"/>
              <a:t>Horizon Europe</a:t>
            </a:r>
            <a:endParaRPr sz="1700"/>
          </a:p>
          <a:p>
            <a:pPr indent="-241458" lvl="1" marL="685800" rtl="0" algn="l">
              <a:lnSpc>
                <a:spcPct val="100000"/>
              </a:lnSpc>
              <a:spcBef>
                <a:spcPts val="0"/>
              </a:spcBef>
              <a:spcAft>
                <a:spcPts val="0"/>
              </a:spcAft>
              <a:buSzPct val="76470"/>
              <a:buChar char="•"/>
            </a:pPr>
            <a:r>
              <a:rPr lang="en-GB" sz="1700"/>
              <a:t>EOSC</a:t>
            </a:r>
            <a:endParaRPr sz="1700"/>
          </a:p>
          <a:p>
            <a:pPr indent="-241458" lvl="0" marL="342900" rtl="0" algn="l">
              <a:lnSpc>
                <a:spcPct val="100000"/>
              </a:lnSpc>
              <a:spcBef>
                <a:spcPts val="800"/>
              </a:spcBef>
              <a:spcAft>
                <a:spcPts val="0"/>
              </a:spcAft>
              <a:buSzPct val="64999"/>
              <a:buChar char="•"/>
            </a:pPr>
            <a:r>
              <a:rPr lang="en-GB" sz="2000"/>
              <a:t>Swedish research bills 2016 &amp; 2020</a:t>
            </a:r>
            <a:endParaRPr sz="2000"/>
          </a:p>
          <a:p>
            <a:pPr indent="-241458" lvl="1" marL="685800" rtl="0" algn="l">
              <a:lnSpc>
                <a:spcPct val="100000"/>
              </a:lnSpc>
              <a:spcBef>
                <a:spcPts val="0"/>
              </a:spcBef>
              <a:spcAft>
                <a:spcPts val="0"/>
              </a:spcAft>
              <a:buSzPct val="76470"/>
              <a:buChar char="•"/>
            </a:pPr>
            <a:r>
              <a:rPr lang="en-GB" sz="1700"/>
              <a:t>Transition to open research data implemented by 2026</a:t>
            </a:r>
            <a:endParaRPr sz="1700"/>
          </a:p>
          <a:p>
            <a:pPr indent="-241458" lvl="1" marL="685800" rtl="0" algn="l">
              <a:lnSpc>
                <a:spcPct val="100000"/>
              </a:lnSpc>
              <a:spcBef>
                <a:spcPts val="0"/>
              </a:spcBef>
              <a:spcAft>
                <a:spcPts val="0"/>
              </a:spcAft>
              <a:buSzPct val="76470"/>
              <a:buChar char="•"/>
            </a:pPr>
            <a:r>
              <a:rPr lang="en-GB" sz="1700"/>
              <a:t>Government assignments to KB &amp; VR</a:t>
            </a:r>
            <a:endParaRPr sz="1700"/>
          </a:p>
          <a:p>
            <a:pPr indent="-241458" lvl="0" marL="342900" rtl="0" algn="l">
              <a:lnSpc>
                <a:spcPct val="100000"/>
              </a:lnSpc>
              <a:spcBef>
                <a:spcPts val="800"/>
              </a:spcBef>
              <a:spcAft>
                <a:spcPts val="0"/>
              </a:spcAft>
              <a:buSzPct val="64999"/>
              <a:buChar char="•"/>
            </a:pPr>
            <a:r>
              <a:rPr lang="en-GB" sz="2000" u="sng">
                <a:solidFill>
                  <a:schemeClr val="hlink"/>
                </a:solidFill>
                <a:hlinkClick r:id="rId4"/>
              </a:rPr>
              <a:t>SUHF national roadmap for open science</a:t>
            </a:r>
            <a:endParaRPr sz="2000"/>
          </a:p>
          <a:p>
            <a:pPr indent="-241458" lvl="0" marL="342900" rtl="0" algn="l">
              <a:lnSpc>
                <a:spcPct val="100000"/>
              </a:lnSpc>
              <a:spcBef>
                <a:spcPts val="800"/>
              </a:spcBef>
              <a:spcAft>
                <a:spcPts val="0"/>
              </a:spcAft>
              <a:buSzPct val="64999"/>
              <a:buChar char="•"/>
            </a:pPr>
            <a:r>
              <a:rPr lang="en-GB" sz="2000" u="sng">
                <a:solidFill>
                  <a:schemeClr val="hlink"/>
                </a:solidFill>
                <a:hlinkClick r:id="rId5"/>
              </a:rPr>
              <a:t>University policies</a:t>
            </a:r>
            <a:endParaRPr sz="2000"/>
          </a:p>
          <a:p>
            <a:pPr indent="-241458" lvl="0" marL="342900" rtl="0" algn="l">
              <a:lnSpc>
                <a:spcPct val="100000"/>
              </a:lnSpc>
              <a:spcBef>
                <a:spcPts val="800"/>
              </a:spcBef>
              <a:spcAft>
                <a:spcPts val="0"/>
              </a:spcAft>
              <a:buSzPct val="64999"/>
              <a:buChar char="•"/>
            </a:pPr>
            <a:r>
              <a:rPr lang="en-GB" sz="2000" u="sng">
                <a:solidFill>
                  <a:schemeClr val="hlink"/>
                </a:solidFill>
                <a:hlinkClick r:id="rId6"/>
              </a:rPr>
              <a:t>Lund Declaration on Maximising the Benefits of Research Data</a:t>
            </a:r>
            <a:endParaRPr sz="2000"/>
          </a:p>
          <a:p>
            <a:pPr indent="-241458" lvl="0" marL="342900" rtl="0" algn="l">
              <a:lnSpc>
                <a:spcPct val="100000"/>
              </a:lnSpc>
              <a:spcBef>
                <a:spcPts val="800"/>
              </a:spcBef>
              <a:spcAft>
                <a:spcPts val="0"/>
              </a:spcAft>
              <a:buSzPct val="64999"/>
              <a:buChar char="•"/>
            </a:pPr>
            <a:r>
              <a:rPr i="1" lang="en-GB" sz="2000" u="sng">
                <a:solidFill>
                  <a:schemeClr val="hlink"/>
                </a:solidFill>
                <a:hlinkClick r:id="rId7"/>
              </a:rPr>
              <a:t>National guidelines for open science</a:t>
            </a:r>
            <a:r>
              <a:rPr lang="en-GB" sz="2000"/>
              <a:t> (KB)</a:t>
            </a:r>
            <a:endParaRPr sz="2000"/>
          </a:p>
        </p:txBody>
      </p:sp>
      <p:sp>
        <p:nvSpPr>
          <p:cNvPr id="245" name="Google Shape;245;p34"/>
          <p:cNvSpPr txBox="1"/>
          <p:nvPr>
            <p:ph type="title"/>
          </p:nvPr>
        </p:nvSpPr>
        <p:spPr>
          <a:xfrm>
            <a:off x="1847462" y="273844"/>
            <a:ext cx="5934900" cy="622500"/>
          </a:xfrm>
          <a:prstGeom prst="rect">
            <a:avLst/>
          </a:prstGeom>
        </p:spPr>
        <p:txBody>
          <a:bodyPr anchorCtr="0" anchor="ctr" bIns="34275" lIns="68575" spcFirstLastPara="1" rIns="68575" wrap="square" tIns="34275">
            <a:normAutofit/>
          </a:bodyPr>
          <a:lstStyle/>
          <a:p>
            <a:pPr indent="0" lvl="0" marL="0" rtl="0" algn="ctr">
              <a:spcBef>
                <a:spcPts val="0"/>
              </a:spcBef>
              <a:spcAft>
                <a:spcPts val="0"/>
              </a:spcAft>
              <a:buNone/>
            </a:pPr>
            <a:r>
              <a:rPr lang="en-GB"/>
              <a:t>Policy landscape</a:t>
            </a:r>
            <a:endParaRPr/>
          </a:p>
        </p:txBody>
      </p:sp>
      <p:sp>
        <p:nvSpPr>
          <p:cNvPr id="246" name="Google Shape;246;p34"/>
          <p:cNvSpPr txBox="1"/>
          <p:nvPr/>
        </p:nvSpPr>
        <p:spPr>
          <a:xfrm>
            <a:off x="6266344" y="3117656"/>
            <a:ext cx="2834700" cy="661800"/>
          </a:xfrm>
          <a:prstGeom prst="rect">
            <a:avLst/>
          </a:prstGeom>
          <a:noFill/>
          <a:ln>
            <a:noFill/>
          </a:ln>
          <a:effectLst>
            <a:outerShdw blurRad="57150" rotWithShape="0" algn="bl" dir="5400000" dist="19050">
              <a:srgbClr val="000000">
                <a:alpha val="50000"/>
              </a:srgbClr>
            </a:outerShdw>
          </a:effectLst>
        </p:spPr>
        <p:txBody>
          <a:bodyPr anchorCtr="0" anchor="t" bIns="68575" lIns="68575" spcFirstLastPara="1" rIns="68575" wrap="square" tIns="68575">
            <a:spAutoFit/>
          </a:bodyPr>
          <a:lstStyle/>
          <a:p>
            <a:pPr indent="0" lvl="0" marL="0" rtl="0" algn="l">
              <a:spcBef>
                <a:spcPts val="0"/>
              </a:spcBef>
              <a:spcAft>
                <a:spcPts val="0"/>
              </a:spcAft>
              <a:buNone/>
            </a:pPr>
            <a:r>
              <a:rPr i="1" lang="en-GB" sz="1700">
                <a:solidFill>
                  <a:srgbClr val="171616"/>
                </a:solidFill>
                <a:latin typeface="Calibri"/>
                <a:ea typeface="Calibri"/>
                <a:cs typeface="Calibri"/>
                <a:sym typeface="Calibri"/>
              </a:rPr>
              <a:t>“As open as possible, </a:t>
            </a:r>
            <a:endParaRPr i="1" sz="1700">
              <a:solidFill>
                <a:srgbClr val="171616"/>
              </a:solidFill>
              <a:latin typeface="Calibri"/>
              <a:ea typeface="Calibri"/>
              <a:cs typeface="Calibri"/>
              <a:sym typeface="Calibri"/>
            </a:endParaRPr>
          </a:p>
          <a:p>
            <a:pPr indent="0" lvl="0" marL="0" rtl="0" algn="l">
              <a:spcBef>
                <a:spcPts val="0"/>
              </a:spcBef>
              <a:spcAft>
                <a:spcPts val="0"/>
              </a:spcAft>
              <a:buNone/>
            </a:pPr>
            <a:r>
              <a:rPr i="1" lang="en-GB" sz="1700">
                <a:solidFill>
                  <a:srgbClr val="171616"/>
                </a:solidFill>
                <a:latin typeface="Calibri"/>
                <a:ea typeface="Calibri"/>
                <a:cs typeface="Calibri"/>
                <a:sym typeface="Calibri"/>
              </a:rPr>
              <a:t>as closed as necessary”</a:t>
            </a:r>
            <a:endParaRPr i="1" sz="1700">
              <a:solidFill>
                <a:srgbClr val="171616"/>
              </a:solidFill>
              <a:latin typeface="Calibri"/>
              <a:ea typeface="Calibri"/>
              <a:cs typeface="Calibri"/>
              <a:sym typeface="Calibri"/>
            </a:endParaRPr>
          </a:p>
        </p:txBody>
      </p:sp>
      <p:sp>
        <p:nvSpPr>
          <p:cNvPr id="247" name="Google Shape;247;p34"/>
          <p:cNvSpPr txBox="1"/>
          <p:nvPr/>
        </p:nvSpPr>
        <p:spPr>
          <a:xfrm>
            <a:off x="7908469" y="1412513"/>
            <a:ext cx="1131000" cy="615600"/>
          </a:xfrm>
          <a:prstGeom prst="rect">
            <a:avLst/>
          </a:prstGeom>
          <a:noFill/>
          <a:ln>
            <a:noFill/>
          </a:ln>
          <a:effectLst>
            <a:outerShdw blurRad="57150" rotWithShape="0" algn="bl" dir="5400000" dist="19050">
              <a:srgbClr val="000000">
                <a:alpha val="50000"/>
              </a:srgbClr>
            </a:outerShdw>
          </a:effectLst>
        </p:spPr>
        <p:txBody>
          <a:bodyPr anchorCtr="0" anchor="t" bIns="68575" lIns="68575" spcFirstLastPara="1" rIns="68575" wrap="square" tIns="68575">
            <a:spAutoFit/>
          </a:bodyPr>
          <a:lstStyle/>
          <a:p>
            <a:pPr indent="0" lvl="0" marL="0" rtl="0" algn="ctr">
              <a:spcBef>
                <a:spcPts val="0"/>
              </a:spcBef>
              <a:spcAft>
                <a:spcPts val="0"/>
              </a:spcAft>
              <a:buNone/>
            </a:pPr>
            <a:r>
              <a:rPr i="1" lang="en-GB" sz="3100">
                <a:solidFill>
                  <a:srgbClr val="171616"/>
                </a:solidFill>
                <a:latin typeface="Calibri"/>
                <a:ea typeface="Calibri"/>
                <a:cs typeface="Calibri"/>
                <a:sym typeface="Calibri"/>
              </a:rPr>
              <a:t>FAIR</a:t>
            </a:r>
            <a:endParaRPr i="1" sz="3100">
              <a:solidFill>
                <a:srgbClr val="171616"/>
              </a:solidFill>
              <a:latin typeface="Calibri"/>
              <a:ea typeface="Calibri"/>
              <a:cs typeface="Calibri"/>
              <a:sym typeface="Calibri"/>
            </a:endParaRPr>
          </a:p>
        </p:txBody>
      </p:sp>
      <p:sp>
        <p:nvSpPr>
          <p:cNvPr id="248" name="Google Shape;248;p34"/>
          <p:cNvSpPr txBox="1"/>
          <p:nvPr/>
        </p:nvSpPr>
        <p:spPr>
          <a:xfrm>
            <a:off x="5722175" y="1928650"/>
            <a:ext cx="2970300" cy="661800"/>
          </a:xfrm>
          <a:prstGeom prst="rect">
            <a:avLst/>
          </a:prstGeom>
          <a:noFill/>
          <a:ln>
            <a:noFill/>
          </a:ln>
          <a:effectLst>
            <a:outerShdw blurRad="57150" rotWithShape="0" algn="bl" dir="5400000" dist="19050">
              <a:srgbClr val="000000">
                <a:alpha val="50000"/>
              </a:srgbClr>
            </a:outerShdw>
          </a:effectLst>
        </p:spPr>
        <p:txBody>
          <a:bodyPr anchorCtr="0" anchor="t" bIns="68575" lIns="68575" spcFirstLastPara="1" rIns="68575" wrap="square" tIns="68575">
            <a:spAutoFit/>
          </a:bodyPr>
          <a:lstStyle/>
          <a:p>
            <a:pPr indent="0" lvl="0" marL="0" rtl="0" algn="l">
              <a:spcBef>
                <a:spcPts val="0"/>
              </a:spcBef>
              <a:spcAft>
                <a:spcPts val="0"/>
              </a:spcAft>
              <a:buNone/>
            </a:pPr>
            <a:r>
              <a:rPr i="1" lang="en-GB" sz="1700">
                <a:solidFill>
                  <a:srgbClr val="171616"/>
                </a:solidFill>
                <a:latin typeface="Calibri"/>
                <a:ea typeface="Calibri"/>
                <a:cs typeface="Calibri"/>
                <a:sym typeface="Calibri"/>
              </a:rPr>
              <a:t>“FAIR […] open data sharing should become the default [...]”</a:t>
            </a:r>
            <a:endParaRPr i="1" sz="1700">
              <a:solidFill>
                <a:srgbClr val="171616"/>
              </a:solidFill>
              <a:latin typeface="Calibri"/>
              <a:ea typeface="Calibri"/>
              <a:cs typeface="Calibri"/>
              <a:sym typeface="Calibri"/>
            </a:endParaRPr>
          </a:p>
        </p:txBody>
      </p:sp>
      <p:sp>
        <p:nvSpPr>
          <p:cNvPr id="249" name="Google Shape;249;p34"/>
          <p:cNvSpPr txBox="1"/>
          <p:nvPr/>
        </p:nvSpPr>
        <p:spPr>
          <a:xfrm>
            <a:off x="6342713" y="1024013"/>
            <a:ext cx="2349600" cy="615600"/>
          </a:xfrm>
          <a:prstGeom prst="rect">
            <a:avLst/>
          </a:prstGeom>
          <a:noFill/>
          <a:ln>
            <a:noFill/>
          </a:ln>
          <a:effectLst>
            <a:outerShdw blurRad="57150" rotWithShape="0" algn="bl" dir="5400000" dist="19050">
              <a:srgbClr val="000000">
                <a:alpha val="50000"/>
              </a:srgbClr>
            </a:outerShdw>
          </a:effectLst>
        </p:spPr>
        <p:txBody>
          <a:bodyPr anchorCtr="0" anchor="t" bIns="68575" lIns="68575" spcFirstLastPara="1" rIns="68575" wrap="square" tIns="68575">
            <a:spAutoFit/>
          </a:bodyPr>
          <a:lstStyle/>
          <a:p>
            <a:pPr indent="0" lvl="0" marL="0" rtl="0" algn="ctr">
              <a:spcBef>
                <a:spcPts val="0"/>
              </a:spcBef>
              <a:spcAft>
                <a:spcPts val="0"/>
              </a:spcAft>
              <a:buNone/>
            </a:pPr>
            <a:r>
              <a:rPr i="1" lang="en-GB" sz="3100">
                <a:solidFill>
                  <a:srgbClr val="171616"/>
                </a:solidFill>
                <a:latin typeface="Calibri"/>
                <a:ea typeface="Calibri"/>
                <a:cs typeface="Calibri"/>
                <a:sym typeface="Calibri"/>
              </a:rPr>
              <a:t>Open Science</a:t>
            </a:r>
            <a:endParaRPr i="1" sz="3100">
              <a:solidFill>
                <a:srgbClr val="171616"/>
              </a:solidFill>
              <a:latin typeface="Calibri"/>
              <a:ea typeface="Calibri"/>
              <a:cs typeface="Calibri"/>
              <a:sym typeface="Calibri"/>
            </a:endParaRPr>
          </a:p>
        </p:txBody>
      </p:sp>
      <p:pic>
        <p:nvPicPr>
          <p:cNvPr id="250" name="Google Shape;250;p34"/>
          <p:cNvPicPr preferRelativeResize="0"/>
          <p:nvPr/>
        </p:nvPicPr>
        <p:blipFill>
          <a:blip r:embed="rId8">
            <a:alphaModFix/>
          </a:blip>
          <a:stretch>
            <a:fillRect/>
          </a:stretch>
        </p:blipFill>
        <p:spPr>
          <a:xfrm>
            <a:off x="8054599" y="3875500"/>
            <a:ext cx="838750" cy="11899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5"/>
          <p:cNvSpPr txBox="1"/>
          <p:nvPr>
            <p:ph type="title"/>
          </p:nvPr>
        </p:nvSpPr>
        <p:spPr>
          <a:xfrm>
            <a:off x="1587500" y="173063"/>
            <a:ext cx="5334000" cy="4290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Motivators</a:t>
            </a:r>
            <a:endParaRPr/>
          </a:p>
        </p:txBody>
      </p:sp>
      <p:pic>
        <p:nvPicPr>
          <p:cNvPr id="256" name="Google Shape;256;p35"/>
          <p:cNvPicPr preferRelativeResize="0"/>
          <p:nvPr/>
        </p:nvPicPr>
        <p:blipFill>
          <a:blip r:embed="rId3">
            <a:alphaModFix/>
          </a:blip>
          <a:stretch>
            <a:fillRect/>
          </a:stretch>
        </p:blipFill>
        <p:spPr>
          <a:xfrm>
            <a:off x="2059500" y="739561"/>
            <a:ext cx="4404800" cy="4404800"/>
          </a:xfrm>
          <a:prstGeom prst="rect">
            <a:avLst/>
          </a:prstGeom>
          <a:noFill/>
          <a:ln>
            <a:noFill/>
          </a:ln>
        </p:spPr>
      </p:pic>
      <p:sp>
        <p:nvSpPr>
          <p:cNvPr id="257" name="Google Shape;257;p35"/>
          <p:cNvSpPr txBox="1"/>
          <p:nvPr/>
        </p:nvSpPr>
        <p:spPr>
          <a:xfrm>
            <a:off x="6839350" y="4721175"/>
            <a:ext cx="2202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800" u="sng">
                <a:solidFill>
                  <a:schemeClr val="hlink"/>
                </a:solidFill>
                <a:hlinkClick r:id="rId4"/>
              </a:rPr>
              <a:t>https://www.pngwing.com/en/free-png-nlacv</a:t>
            </a:r>
            <a:endParaRPr sz="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6"/>
          <p:cNvSpPr txBox="1"/>
          <p:nvPr>
            <p:ph type="title"/>
          </p:nvPr>
        </p:nvSpPr>
        <p:spPr>
          <a:xfrm>
            <a:off x="13695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sz="2600"/>
              <a:t>Good Data Management Practices</a:t>
            </a:r>
            <a:endParaRPr sz="2600"/>
          </a:p>
        </p:txBody>
      </p:sp>
      <p:sp>
        <p:nvSpPr>
          <p:cNvPr id="263" name="Google Shape;263;p36"/>
          <p:cNvSpPr txBox="1"/>
          <p:nvPr>
            <p:ph idx="1" type="body"/>
          </p:nvPr>
        </p:nvSpPr>
        <p:spPr>
          <a:xfrm>
            <a:off x="307886" y="880403"/>
            <a:ext cx="8544000" cy="3714300"/>
          </a:xfrm>
          <a:prstGeom prst="rect">
            <a:avLst/>
          </a:prstGeom>
        </p:spPr>
        <p:txBody>
          <a:bodyPr anchorCtr="0" anchor="t" bIns="0" lIns="0" spcFirstLastPara="1" rIns="0" wrap="square" tIns="0">
            <a:normAutofit/>
          </a:bodyPr>
          <a:lstStyle/>
          <a:p>
            <a:pPr indent="-355600" lvl="0" marL="457200" rtl="0" algn="l">
              <a:spcBef>
                <a:spcPts val="400"/>
              </a:spcBef>
              <a:spcAft>
                <a:spcPts val="0"/>
              </a:spcAft>
              <a:buSzPts val="2000"/>
              <a:buChar char="•"/>
            </a:pPr>
            <a:r>
              <a:rPr b="1" lang="en-GB"/>
              <a:t>Data Management Plans</a:t>
            </a:r>
            <a:r>
              <a:rPr lang="en-GB"/>
              <a:t>, to do your thinking ahead of time</a:t>
            </a:r>
            <a:endParaRPr/>
          </a:p>
          <a:p>
            <a:pPr indent="-355600" lvl="0" marL="457200" rtl="0" algn="l">
              <a:spcBef>
                <a:spcPts val="1000"/>
              </a:spcBef>
              <a:spcAft>
                <a:spcPts val="0"/>
              </a:spcAft>
              <a:buSzPts val="2000"/>
              <a:buChar char="•"/>
            </a:pPr>
            <a:r>
              <a:rPr b="1" lang="en-GB"/>
              <a:t>Using standard metadata descriptions</a:t>
            </a:r>
            <a:r>
              <a:rPr lang="en-GB"/>
              <a:t>, to clearly define your data</a:t>
            </a:r>
            <a:endParaRPr/>
          </a:p>
          <a:p>
            <a:pPr indent="-355600" lvl="0" marL="457200" rtl="0" algn="l">
              <a:spcBef>
                <a:spcPts val="1000"/>
              </a:spcBef>
              <a:spcAft>
                <a:spcPts val="0"/>
              </a:spcAft>
              <a:buSzPts val="2000"/>
              <a:buChar char="•"/>
            </a:pPr>
            <a:r>
              <a:rPr b="1" lang="en-GB"/>
              <a:t>Organising your analysis</a:t>
            </a:r>
            <a:r>
              <a:rPr lang="en-GB"/>
              <a:t>, so you and others can understand what you have done</a:t>
            </a:r>
            <a:endParaRPr/>
          </a:p>
          <a:p>
            <a:pPr indent="-355600" lvl="0" marL="457200" rtl="0" algn="l">
              <a:spcBef>
                <a:spcPts val="1000"/>
              </a:spcBef>
              <a:spcAft>
                <a:spcPts val="0"/>
              </a:spcAft>
              <a:buSzPts val="2000"/>
              <a:buChar char="•"/>
            </a:pPr>
            <a:r>
              <a:rPr b="1" lang="en-GB"/>
              <a:t>Use versioning control</a:t>
            </a:r>
            <a:r>
              <a:rPr lang="en-GB"/>
              <a:t> to keep track of changes you do</a:t>
            </a:r>
            <a:endParaRPr/>
          </a:p>
          <a:p>
            <a:pPr indent="-355600" lvl="0" marL="457200" rtl="0" algn="l">
              <a:spcBef>
                <a:spcPts val="1000"/>
              </a:spcBef>
              <a:spcAft>
                <a:spcPts val="0"/>
              </a:spcAft>
              <a:buSzPts val="2000"/>
              <a:buChar char="•"/>
            </a:pPr>
            <a:r>
              <a:rPr b="1" lang="en-GB"/>
              <a:t>Clean up metadata and data</a:t>
            </a:r>
            <a:r>
              <a:rPr lang="en-GB"/>
              <a:t> to be consistent with the standards you have chosen</a:t>
            </a:r>
            <a:endParaRPr/>
          </a:p>
          <a:p>
            <a:pPr indent="-355600" lvl="0" marL="457200" rtl="0" algn="l">
              <a:spcBef>
                <a:spcPts val="1000"/>
              </a:spcBef>
              <a:spcAft>
                <a:spcPts val="0"/>
              </a:spcAft>
              <a:buSzPts val="2000"/>
              <a:buChar char="•"/>
            </a:pPr>
            <a:r>
              <a:rPr b="1" lang="en-GB"/>
              <a:t>Submit your data to international public repositories</a:t>
            </a:r>
            <a:r>
              <a:rPr lang="en-GB"/>
              <a:t>, so others can find and reuse your data</a:t>
            </a:r>
            <a:endParaRPr/>
          </a:p>
          <a:p>
            <a:pPr indent="-355600" lvl="0" marL="457200" rtl="0" algn="l">
              <a:spcBef>
                <a:spcPts val="1000"/>
              </a:spcBef>
              <a:spcAft>
                <a:spcPts val="0"/>
              </a:spcAft>
              <a:buSzPts val="2000"/>
              <a:buChar char="•"/>
            </a:pPr>
            <a:r>
              <a:rPr b="1" lang="en-GB"/>
              <a:t>Use scripted analysis of your data</a:t>
            </a:r>
            <a:r>
              <a:rPr lang="en-GB"/>
              <a:t>, that can be understood by others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4"/>
          <p:cNvSpPr txBox="1"/>
          <p:nvPr>
            <p:ph idx="1" type="body"/>
          </p:nvPr>
        </p:nvSpPr>
        <p:spPr>
          <a:xfrm>
            <a:off x="307886" y="880403"/>
            <a:ext cx="8544000" cy="3714300"/>
          </a:xfrm>
          <a:prstGeom prst="rect">
            <a:avLst/>
          </a:prstGeom>
        </p:spPr>
        <p:txBody>
          <a:bodyPr anchorCtr="0" anchor="ctr" bIns="0" lIns="0" spcFirstLastPara="1" rIns="0" wrap="square" tIns="0">
            <a:normAutofit/>
          </a:bodyPr>
          <a:lstStyle/>
          <a:p>
            <a:pPr indent="0" lvl="0" marL="0" rtl="0" algn="ctr">
              <a:spcBef>
                <a:spcPts val="400"/>
              </a:spcBef>
              <a:spcAft>
                <a:spcPts val="0"/>
              </a:spcAft>
              <a:buNone/>
            </a:pPr>
            <a:r>
              <a:rPr b="1" lang="en-GB" sz="3000"/>
              <a:t>What do you think are reasons for Open Data? </a:t>
            </a:r>
            <a:endParaRPr b="1"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5"/>
          <p:cNvSpPr txBox="1"/>
          <p:nvPr>
            <p:ph type="title"/>
          </p:nvPr>
        </p:nvSpPr>
        <p:spPr>
          <a:xfrm>
            <a:off x="1521980" y="155463"/>
            <a:ext cx="5388600" cy="476400"/>
          </a:xfrm>
          <a:prstGeom prst="rect">
            <a:avLst/>
          </a:prstGeom>
          <a:no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chemeClr val="dk1"/>
              </a:buClr>
              <a:buSzPts val="2800"/>
              <a:buFont typeface="Source Sans Pro"/>
              <a:buNone/>
            </a:pPr>
            <a:r>
              <a:rPr b="1" lang="en-GB" sz="2800" u="none" cap="none" strike="noStrike">
                <a:solidFill>
                  <a:schemeClr val="dk1"/>
                </a:solidFill>
                <a:latin typeface="Source Sans Pro"/>
                <a:ea typeface="Source Sans Pro"/>
                <a:cs typeface="Source Sans Pro"/>
                <a:sym typeface="Source Sans Pro"/>
              </a:rPr>
              <a:t>Open </a:t>
            </a:r>
            <a:r>
              <a:rPr lang="en-GB">
                <a:latin typeface="Source Sans Pro"/>
                <a:ea typeface="Source Sans Pro"/>
                <a:cs typeface="Source Sans Pro"/>
                <a:sym typeface="Source Sans Pro"/>
              </a:rPr>
              <a:t>Data</a:t>
            </a:r>
            <a:endParaRPr/>
          </a:p>
        </p:txBody>
      </p:sp>
      <p:sp>
        <p:nvSpPr>
          <p:cNvPr id="84" name="Google Shape;84;p15"/>
          <p:cNvSpPr txBox="1"/>
          <p:nvPr>
            <p:ph idx="1" type="body"/>
          </p:nvPr>
        </p:nvSpPr>
        <p:spPr>
          <a:xfrm>
            <a:off x="307887" y="880403"/>
            <a:ext cx="8416800" cy="3714300"/>
          </a:xfrm>
          <a:prstGeom prst="rect">
            <a:avLst/>
          </a:prstGeom>
          <a:noFill/>
          <a:ln>
            <a:noFill/>
          </a:ln>
        </p:spPr>
        <p:txBody>
          <a:bodyPr anchorCtr="0" anchor="t" bIns="0" lIns="0" spcFirstLastPara="1" rIns="0" wrap="square" tIns="0">
            <a:normAutofit lnSpcReduction="20000"/>
          </a:bodyPr>
          <a:lstStyle/>
          <a:p>
            <a:pPr indent="-342900" lvl="0" marL="342900" marR="0" rtl="0" algn="l">
              <a:lnSpc>
                <a:spcPct val="100000"/>
              </a:lnSpc>
              <a:spcBef>
                <a:spcPts val="0"/>
              </a:spcBef>
              <a:spcAft>
                <a:spcPts val="0"/>
              </a:spcAft>
              <a:buClr>
                <a:schemeClr val="dk1"/>
              </a:buClr>
              <a:buSzPts val="2000"/>
              <a:buFont typeface="Arial"/>
              <a:buChar char="•"/>
            </a:pPr>
            <a:r>
              <a:rPr b="0" i="0" lang="en-GB" sz="2000" u="none" cap="none" strike="noStrike">
                <a:solidFill>
                  <a:schemeClr val="dk1"/>
                </a:solidFill>
                <a:latin typeface="Source Sans Pro"/>
                <a:ea typeface="Source Sans Pro"/>
                <a:cs typeface="Source Sans Pro"/>
                <a:sym typeface="Source Sans Pro"/>
              </a:rPr>
              <a:t>Democracy and transparency</a:t>
            </a:r>
            <a:endParaRPr/>
          </a:p>
          <a:p>
            <a:pPr indent="-285750" lvl="1" marL="742950" marR="0" rtl="0" algn="l">
              <a:lnSpc>
                <a:spcPct val="100000"/>
              </a:lnSpc>
              <a:spcBef>
                <a:spcPts val="360"/>
              </a:spcBef>
              <a:spcAft>
                <a:spcPts val="0"/>
              </a:spcAft>
              <a:buClr>
                <a:schemeClr val="dk1"/>
              </a:buClr>
              <a:buSzPts val="1800"/>
              <a:buFont typeface="Arial"/>
              <a:buChar char="–"/>
            </a:pPr>
            <a:r>
              <a:rPr b="0" i="0" lang="en-GB" sz="1800" u="none" cap="none" strike="noStrike">
                <a:solidFill>
                  <a:schemeClr val="dk1"/>
                </a:solidFill>
                <a:latin typeface="Source Sans Pro"/>
                <a:ea typeface="Source Sans Pro"/>
                <a:cs typeface="Source Sans Pro"/>
                <a:sym typeface="Source Sans Pro"/>
              </a:rPr>
              <a:t>Publicly funded research data should be accessible to all</a:t>
            </a:r>
            <a:endParaRPr/>
          </a:p>
          <a:p>
            <a:pPr indent="-285750" lvl="1" marL="742950" marR="0" rtl="0" algn="l">
              <a:lnSpc>
                <a:spcPct val="100000"/>
              </a:lnSpc>
              <a:spcBef>
                <a:spcPts val="360"/>
              </a:spcBef>
              <a:spcAft>
                <a:spcPts val="0"/>
              </a:spcAft>
              <a:buClr>
                <a:schemeClr val="dk1"/>
              </a:buClr>
              <a:buSzPts val="1800"/>
              <a:buFont typeface="Arial"/>
              <a:buChar char="–"/>
            </a:pPr>
            <a:r>
              <a:rPr b="0" i="0" lang="en-GB" sz="1800" u="none" cap="none" strike="noStrike">
                <a:solidFill>
                  <a:schemeClr val="dk1"/>
                </a:solidFill>
                <a:latin typeface="Source Sans Pro"/>
                <a:ea typeface="Source Sans Pro"/>
                <a:cs typeface="Source Sans Pro"/>
                <a:sym typeface="Source Sans Pro"/>
              </a:rPr>
              <a:t>Published results and conclusions should be possible to check by others</a:t>
            </a:r>
            <a:endParaRPr/>
          </a:p>
          <a:p>
            <a:pPr indent="-342900" lvl="0" marL="342900" marR="0" rtl="0" algn="l">
              <a:lnSpc>
                <a:spcPct val="100000"/>
              </a:lnSpc>
              <a:spcBef>
                <a:spcPts val="400"/>
              </a:spcBef>
              <a:spcAft>
                <a:spcPts val="0"/>
              </a:spcAft>
              <a:buClr>
                <a:schemeClr val="dk1"/>
              </a:buClr>
              <a:buSzPts val="2000"/>
              <a:buFont typeface="Arial"/>
              <a:buChar char="•"/>
            </a:pPr>
            <a:r>
              <a:rPr b="0" i="0" lang="en-GB" sz="2000" u="none" cap="none" strike="noStrike">
                <a:solidFill>
                  <a:schemeClr val="dk1"/>
                </a:solidFill>
                <a:latin typeface="Source Sans Pro"/>
                <a:ea typeface="Source Sans Pro"/>
                <a:cs typeface="Source Sans Pro"/>
                <a:sym typeface="Source Sans Pro"/>
              </a:rPr>
              <a:t>Research</a:t>
            </a:r>
            <a:endParaRPr/>
          </a:p>
          <a:p>
            <a:pPr indent="-285750" lvl="1" marL="742950" marR="0" rtl="0" algn="l">
              <a:lnSpc>
                <a:spcPct val="100000"/>
              </a:lnSpc>
              <a:spcBef>
                <a:spcPts val="360"/>
              </a:spcBef>
              <a:spcAft>
                <a:spcPts val="0"/>
              </a:spcAft>
              <a:buClr>
                <a:schemeClr val="dk1"/>
              </a:buClr>
              <a:buSzPts val="1800"/>
              <a:buFont typeface="Arial"/>
              <a:buChar char="–"/>
            </a:pPr>
            <a:r>
              <a:rPr b="0" i="0" lang="en-GB" sz="1800" u="none" cap="none" strike="noStrike">
                <a:solidFill>
                  <a:schemeClr val="dk1"/>
                </a:solidFill>
                <a:latin typeface="Source Sans Pro"/>
                <a:ea typeface="Source Sans Pro"/>
                <a:cs typeface="Source Sans Pro"/>
                <a:sym typeface="Source Sans Pro"/>
              </a:rPr>
              <a:t>Enables others to combine data, address new </a:t>
            </a:r>
            <a:br>
              <a:rPr b="0" i="0" lang="en-GB" sz="1800" u="none" cap="none" strike="noStrike">
                <a:solidFill>
                  <a:schemeClr val="dk1"/>
                </a:solidFill>
                <a:latin typeface="Source Sans Pro"/>
                <a:ea typeface="Source Sans Pro"/>
                <a:cs typeface="Source Sans Pro"/>
                <a:sym typeface="Source Sans Pro"/>
              </a:rPr>
            </a:br>
            <a:r>
              <a:rPr b="0" i="0" lang="en-GB" sz="1800" u="none" cap="none" strike="noStrike">
                <a:solidFill>
                  <a:schemeClr val="dk1"/>
                </a:solidFill>
                <a:latin typeface="Source Sans Pro"/>
                <a:ea typeface="Source Sans Pro"/>
                <a:cs typeface="Source Sans Pro"/>
                <a:sym typeface="Source Sans Pro"/>
              </a:rPr>
              <a:t>questions, and develop new analytical methods</a:t>
            </a:r>
            <a:endParaRPr/>
          </a:p>
          <a:p>
            <a:pPr indent="-285750" lvl="1" marL="742950" marR="0" rtl="0" algn="l">
              <a:lnSpc>
                <a:spcPct val="100000"/>
              </a:lnSpc>
              <a:spcBef>
                <a:spcPts val="360"/>
              </a:spcBef>
              <a:spcAft>
                <a:spcPts val="0"/>
              </a:spcAft>
              <a:buClr>
                <a:schemeClr val="dk1"/>
              </a:buClr>
              <a:buSzPts val="1800"/>
              <a:buFont typeface="Arial"/>
              <a:buChar char="–"/>
            </a:pPr>
            <a:r>
              <a:rPr b="0" i="0" lang="en-GB" sz="1800" u="none" cap="none" strike="noStrike">
                <a:solidFill>
                  <a:schemeClr val="dk1"/>
                </a:solidFill>
                <a:latin typeface="Source Sans Pro"/>
                <a:ea typeface="Source Sans Pro"/>
                <a:cs typeface="Source Sans Pro"/>
                <a:sym typeface="Source Sans Pro"/>
              </a:rPr>
              <a:t>Reduce duplication and waste</a:t>
            </a:r>
            <a:endParaRPr/>
          </a:p>
          <a:p>
            <a:pPr indent="-342900" lvl="0" marL="342900" marR="0" rtl="0" algn="l">
              <a:lnSpc>
                <a:spcPct val="100000"/>
              </a:lnSpc>
              <a:spcBef>
                <a:spcPts val="400"/>
              </a:spcBef>
              <a:spcAft>
                <a:spcPts val="0"/>
              </a:spcAft>
              <a:buClr>
                <a:schemeClr val="dk1"/>
              </a:buClr>
              <a:buSzPts val="2000"/>
              <a:buFont typeface="Arial"/>
              <a:buChar char="•"/>
            </a:pPr>
            <a:r>
              <a:rPr b="0" i="0" lang="en-GB" sz="2000" u="none" cap="none" strike="noStrike">
                <a:solidFill>
                  <a:schemeClr val="dk1"/>
                </a:solidFill>
                <a:latin typeface="Source Sans Pro"/>
                <a:ea typeface="Source Sans Pro"/>
                <a:cs typeface="Source Sans Pro"/>
                <a:sym typeface="Source Sans Pro"/>
              </a:rPr>
              <a:t>Innovation and utilization outside research</a:t>
            </a:r>
            <a:endParaRPr/>
          </a:p>
          <a:p>
            <a:pPr indent="-285750" lvl="1" marL="742950" marR="0" rtl="0" algn="l">
              <a:lnSpc>
                <a:spcPct val="100000"/>
              </a:lnSpc>
              <a:spcBef>
                <a:spcPts val="360"/>
              </a:spcBef>
              <a:spcAft>
                <a:spcPts val="0"/>
              </a:spcAft>
              <a:buClr>
                <a:schemeClr val="dk1"/>
              </a:buClr>
              <a:buSzPts val="1800"/>
              <a:buFont typeface="Arial"/>
              <a:buChar char="–"/>
            </a:pPr>
            <a:r>
              <a:rPr b="0" i="0" lang="en-GB" sz="1800" u="none" cap="none" strike="noStrike">
                <a:solidFill>
                  <a:schemeClr val="dk1"/>
                </a:solidFill>
                <a:latin typeface="Source Sans Pro"/>
                <a:ea typeface="Source Sans Pro"/>
                <a:cs typeface="Source Sans Pro"/>
                <a:sym typeface="Source Sans Pro"/>
              </a:rPr>
              <a:t>Public authorities, companies, and private persons </a:t>
            </a:r>
            <a:br>
              <a:rPr b="0" i="0" lang="en-GB" sz="1800" u="none" cap="none" strike="noStrike">
                <a:solidFill>
                  <a:schemeClr val="dk1"/>
                </a:solidFill>
                <a:latin typeface="Source Sans Pro"/>
                <a:ea typeface="Source Sans Pro"/>
                <a:cs typeface="Source Sans Pro"/>
                <a:sym typeface="Source Sans Pro"/>
              </a:rPr>
            </a:br>
            <a:r>
              <a:rPr b="0" i="0" lang="en-GB" sz="1800" u="none" cap="none" strike="noStrike">
                <a:solidFill>
                  <a:schemeClr val="dk1"/>
                </a:solidFill>
                <a:latin typeface="Source Sans Pro"/>
                <a:ea typeface="Source Sans Pro"/>
                <a:cs typeface="Source Sans Pro"/>
                <a:sym typeface="Source Sans Pro"/>
              </a:rPr>
              <a:t>outside research can make use of the data</a:t>
            </a:r>
            <a:endParaRPr/>
          </a:p>
          <a:p>
            <a:pPr indent="-342900" lvl="0" marL="342900" marR="0" rtl="0" algn="l">
              <a:lnSpc>
                <a:spcPct val="100000"/>
              </a:lnSpc>
              <a:spcBef>
                <a:spcPts val="400"/>
              </a:spcBef>
              <a:spcAft>
                <a:spcPts val="0"/>
              </a:spcAft>
              <a:buClr>
                <a:schemeClr val="dk1"/>
              </a:buClr>
              <a:buSzPts val="2000"/>
              <a:buFont typeface="Arial"/>
              <a:buChar char="•"/>
            </a:pPr>
            <a:r>
              <a:rPr b="0" i="0" lang="en-GB" sz="2000" u="none" cap="none" strike="noStrike">
                <a:solidFill>
                  <a:schemeClr val="dk1"/>
                </a:solidFill>
                <a:latin typeface="Source Sans Pro"/>
                <a:ea typeface="Source Sans Pro"/>
                <a:cs typeface="Source Sans Pro"/>
                <a:sym typeface="Source Sans Pro"/>
              </a:rPr>
              <a:t>Citation</a:t>
            </a:r>
            <a:endParaRPr/>
          </a:p>
          <a:p>
            <a:pPr indent="-285750" lvl="1" marL="742950" marR="0" rtl="0" algn="l">
              <a:lnSpc>
                <a:spcPct val="100000"/>
              </a:lnSpc>
              <a:spcBef>
                <a:spcPts val="360"/>
              </a:spcBef>
              <a:spcAft>
                <a:spcPts val="0"/>
              </a:spcAft>
              <a:buClr>
                <a:schemeClr val="dk1"/>
              </a:buClr>
              <a:buSzPts val="1800"/>
              <a:buFont typeface="Arial"/>
              <a:buChar char="–"/>
            </a:pPr>
            <a:r>
              <a:rPr b="0" i="0" lang="en-GB" sz="1800" u="none" cap="none" strike="noStrike">
                <a:solidFill>
                  <a:schemeClr val="dk1"/>
                </a:solidFill>
                <a:latin typeface="Source Sans Pro"/>
                <a:ea typeface="Source Sans Pro"/>
                <a:cs typeface="Source Sans Pro"/>
                <a:sym typeface="Source Sans Pro"/>
              </a:rPr>
              <a:t>Citation of data will be a merit for the researcher that produced it</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Source Sans Pro"/>
              <a:ea typeface="Source Sans Pro"/>
              <a:cs typeface="Source Sans Pro"/>
              <a:sym typeface="Source Sans Pro"/>
            </a:endParaRPr>
          </a:p>
        </p:txBody>
      </p:sp>
      <p:pic>
        <p:nvPicPr>
          <p:cNvPr id="85" name="Google Shape;85;p15"/>
          <p:cNvPicPr preferRelativeResize="0"/>
          <p:nvPr/>
        </p:nvPicPr>
        <p:blipFill rotWithShape="1">
          <a:blip r:embed="rId3">
            <a:alphaModFix/>
          </a:blip>
          <a:srcRect b="0" l="0" r="0" t="0"/>
          <a:stretch/>
        </p:blipFill>
        <p:spPr>
          <a:xfrm>
            <a:off x="5883574" y="1681808"/>
            <a:ext cx="3260433" cy="2219811"/>
          </a:xfrm>
          <a:prstGeom prst="rect">
            <a:avLst/>
          </a:prstGeom>
          <a:noFill/>
          <a:ln>
            <a:noFill/>
          </a:ln>
        </p:spPr>
      </p:pic>
      <p:sp>
        <p:nvSpPr>
          <p:cNvPr id="86" name="Google Shape;86;p15"/>
          <p:cNvSpPr txBox="1"/>
          <p:nvPr/>
        </p:nvSpPr>
        <p:spPr>
          <a:xfrm>
            <a:off x="7144475" y="4781550"/>
            <a:ext cx="18732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700"/>
              <a:t>Picture source: </a:t>
            </a:r>
            <a:r>
              <a:rPr i="1" lang="en-GB" sz="700" u="sng">
                <a:solidFill>
                  <a:schemeClr val="hlink"/>
                </a:solidFill>
                <a:hlinkClick r:id="rId4"/>
              </a:rPr>
              <a:t>Karolinska institute library</a:t>
            </a:r>
            <a:endParaRPr i="1" sz="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6"/>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Ethical?</a:t>
            </a:r>
            <a:endParaRPr/>
          </a:p>
        </p:txBody>
      </p:sp>
      <p:sp>
        <p:nvSpPr>
          <p:cNvPr id="92" name="Google Shape;92;p16"/>
          <p:cNvSpPr txBox="1"/>
          <p:nvPr>
            <p:ph idx="1" type="body"/>
          </p:nvPr>
        </p:nvSpPr>
        <p:spPr>
          <a:xfrm>
            <a:off x="307875" y="880400"/>
            <a:ext cx="7797600" cy="3714300"/>
          </a:xfrm>
          <a:prstGeom prst="rect">
            <a:avLst/>
          </a:prstGeom>
        </p:spPr>
        <p:txBody>
          <a:bodyPr anchorCtr="0" anchor="t" bIns="0" lIns="0" spcFirstLastPara="1" rIns="0" wrap="square" tIns="0">
            <a:normAutofit/>
          </a:bodyPr>
          <a:lstStyle/>
          <a:p>
            <a:pPr indent="0" lvl="0" marL="0" rtl="0" algn="l">
              <a:spcBef>
                <a:spcPts val="400"/>
              </a:spcBef>
              <a:spcAft>
                <a:spcPts val="0"/>
              </a:spcAft>
              <a:buNone/>
            </a:pPr>
            <a:r>
              <a:rPr i="1" lang="en-GB"/>
              <a:t>Doing “sloppy” science &amp; n</a:t>
            </a:r>
            <a:r>
              <a:rPr i="1" lang="en-GB"/>
              <a:t>ot being open and transparent</a:t>
            </a:r>
            <a:endParaRPr i="1"/>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l">
              <a:spcBef>
                <a:spcPts val="400"/>
              </a:spcBef>
              <a:spcAft>
                <a:spcPts val="0"/>
              </a:spcAft>
              <a:buNone/>
            </a:pPr>
            <a:r>
              <a:t/>
            </a:r>
            <a:endParaRPr/>
          </a:p>
          <a:p>
            <a:pPr indent="0" lvl="0" marL="0" rtl="0" algn="r">
              <a:spcBef>
                <a:spcPts val="400"/>
              </a:spcBef>
              <a:spcAft>
                <a:spcPts val="0"/>
              </a:spcAft>
              <a:buNone/>
            </a:pPr>
            <a:r>
              <a:rPr lang="en-GB"/>
              <a:t>W</a:t>
            </a:r>
            <a:r>
              <a:rPr lang="en-GB"/>
              <a:t>aste of resources</a:t>
            </a:r>
            <a:endParaRPr/>
          </a:p>
          <a:p>
            <a:pPr indent="0" lvl="0" marL="0" rtl="0" algn="r">
              <a:spcBef>
                <a:spcPts val="400"/>
              </a:spcBef>
              <a:spcAft>
                <a:spcPts val="0"/>
              </a:spcAft>
              <a:buNone/>
            </a:pPr>
            <a:r>
              <a:rPr lang="en-GB"/>
              <a:t>Contributing to the current research credibility crisis</a:t>
            </a:r>
            <a:endParaRPr/>
          </a:p>
          <a:p>
            <a:pPr indent="0" lvl="0" marL="0" rtl="0" algn="r">
              <a:spcBef>
                <a:spcPts val="400"/>
              </a:spcBef>
              <a:spcAft>
                <a:spcPts val="0"/>
              </a:spcAft>
              <a:buNone/>
            </a:pPr>
            <a:r>
              <a:rPr lang="en-GB"/>
              <a:t>C</a:t>
            </a:r>
            <a:r>
              <a:rPr lang="en-GB"/>
              <a:t>ontributing to the current </a:t>
            </a:r>
            <a:r>
              <a:rPr lang="en-GB"/>
              <a:t>reproducibility crisis</a:t>
            </a:r>
            <a:endParaRPr/>
          </a:p>
          <a:p>
            <a:pPr indent="0" lvl="0" marL="0" rtl="0" algn="r">
              <a:spcBef>
                <a:spcPts val="400"/>
              </a:spcBef>
              <a:spcAft>
                <a:spcPts val="0"/>
              </a:spcAft>
              <a:buNone/>
            </a:pPr>
            <a:r>
              <a:rPr i="1" lang="en-GB"/>
              <a:t>Harming the profession</a:t>
            </a:r>
            <a:endParaRPr i="1"/>
          </a:p>
          <a:p>
            <a:pPr indent="0" lvl="0" marL="0" rtl="0" algn="r">
              <a:spcBef>
                <a:spcPts val="400"/>
              </a:spcBef>
              <a:spcAft>
                <a:spcPts val="0"/>
              </a:spcAft>
              <a:buNone/>
            </a:pPr>
            <a:r>
              <a:rPr i="1" lang="en-GB"/>
              <a:t>Harming public trust in research</a:t>
            </a:r>
            <a:endParaRPr i="1"/>
          </a:p>
        </p:txBody>
      </p:sp>
      <p:sp>
        <p:nvSpPr>
          <p:cNvPr id="93" name="Google Shape;93;p16"/>
          <p:cNvSpPr txBox="1"/>
          <p:nvPr/>
        </p:nvSpPr>
        <p:spPr>
          <a:xfrm>
            <a:off x="4572000" y="4594700"/>
            <a:ext cx="4385700" cy="35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1200"/>
              <a:t>My take of material by Rochelle Tractenberg “</a:t>
            </a:r>
            <a:r>
              <a:rPr i="1" lang="en-GB" sz="1200" u="sng">
                <a:solidFill>
                  <a:srgbClr val="0000FF"/>
                </a:solidFill>
                <a:hlinkClick r:id="rId3">
                  <a:extLst>
                    <a:ext uri="{A12FA001-AC4F-418D-AE19-62706E023703}">
                      <ahyp:hlinkClr val="tx"/>
                    </a:ext>
                  </a:extLst>
                </a:hlinkClick>
              </a:rPr>
              <a:t>Unexpected Ethical Challenges in Bioinformatics and Genomics.</a:t>
            </a:r>
            <a:r>
              <a:rPr i="1" lang="en-GB" sz="1200"/>
              <a:t>”</a:t>
            </a:r>
            <a:endParaRPr i="1"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1521980" y="155463"/>
            <a:ext cx="5437500" cy="476400"/>
          </a:xfrm>
          <a:prstGeom prst="rect">
            <a:avLst/>
          </a:prstGeom>
        </p:spPr>
        <p:txBody>
          <a:bodyPr anchorCtr="0" anchor="t" bIns="0" lIns="0" spcFirstLastPara="1" rIns="0" wrap="square" tIns="0">
            <a:normAutofit/>
          </a:bodyPr>
          <a:lstStyle/>
          <a:p>
            <a:pPr indent="0" lvl="0" marL="0" rtl="0" algn="ctr">
              <a:spcBef>
                <a:spcPts val="0"/>
              </a:spcBef>
              <a:spcAft>
                <a:spcPts val="0"/>
              </a:spcAft>
              <a:buNone/>
            </a:pPr>
            <a:r>
              <a:rPr lang="en-GB"/>
              <a:t>Crisis?</a:t>
            </a:r>
            <a:endParaRPr/>
          </a:p>
        </p:txBody>
      </p:sp>
      <p:sp>
        <p:nvSpPr>
          <p:cNvPr id="99" name="Google Shape;99;p17"/>
          <p:cNvSpPr txBox="1"/>
          <p:nvPr>
            <p:ph idx="1" type="body"/>
          </p:nvPr>
        </p:nvSpPr>
        <p:spPr>
          <a:xfrm>
            <a:off x="307886" y="880403"/>
            <a:ext cx="8544000" cy="3714300"/>
          </a:xfrm>
          <a:prstGeom prst="rect">
            <a:avLst/>
          </a:prstGeom>
        </p:spPr>
        <p:txBody>
          <a:bodyPr anchorCtr="0" anchor="ctr" bIns="0" lIns="0" spcFirstLastPara="1" rIns="0" wrap="square" tIns="0">
            <a:normAutofit/>
          </a:bodyPr>
          <a:lstStyle/>
          <a:p>
            <a:pPr indent="0" lvl="0" marL="0" rtl="0" algn="ctr">
              <a:spcBef>
                <a:spcPts val="400"/>
              </a:spcBef>
              <a:spcAft>
                <a:spcPts val="0"/>
              </a:spcAft>
              <a:buClr>
                <a:schemeClr val="dk1"/>
              </a:buClr>
              <a:buSzPts val="1100"/>
              <a:buFont typeface="Arial"/>
              <a:buNone/>
            </a:pPr>
            <a:r>
              <a:rPr b="1" lang="en-GB" sz="2600"/>
              <a:t>Do you think we have a </a:t>
            </a:r>
            <a:r>
              <a:rPr b="1" lang="en-GB" sz="2600">
                <a:solidFill>
                  <a:schemeClr val="accent2"/>
                </a:solidFill>
              </a:rPr>
              <a:t>credibility</a:t>
            </a:r>
            <a:r>
              <a:rPr b="1" lang="en-GB" sz="2600"/>
              <a:t> and/or </a:t>
            </a:r>
            <a:r>
              <a:rPr b="1" lang="en-GB" sz="2600">
                <a:solidFill>
                  <a:schemeClr val="accent5"/>
                </a:solidFill>
              </a:rPr>
              <a:t>reproducibility</a:t>
            </a:r>
            <a:r>
              <a:rPr b="1" lang="en-GB" sz="2600"/>
              <a:t> crisis?</a:t>
            </a:r>
            <a:endParaRPr b="1" sz="2600"/>
          </a:p>
          <a:p>
            <a:pPr indent="0" lvl="0" marL="0" rtl="0" algn="ctr">
              <a:spcBef>
                <a:spcPts val="400"/>
              </a:spcBef>
              <a:spcAft>
                <a:spcPts val="0"/>
              </a:spcAft>
              <a:buClr>
                <a:schemeClr val="dk1"/>
              </a:buClr>
              <a:buSzPts val="1100"/>
              <a:buFont typeface="Arial"/>
              <a:buNone/>
            </a:pPr>
            <a:r>
              <a:t/>
            </a:r>
            <a:endParaRPr b="1" sz="2600"/>
          </a:p>
          <a:p>
            <a:pPr indent="0" lvl="0" marL="0" rtl="0" algn="ctr">
              <a:spcBef>
                <a:spcPts val="400"/>
              </a:spcBef>
              <a:spcAft>
                <a:spcPts val="0"/>
              </a:spcAft>
              <a:buClr>
                <a:schemeClr val="dk1"/>
              </a:buClr>
              <a:buSzPts val="1100"/>
              <a:buFont typeface="Arial"/>
              <a:buNone/>
            </a:pPr>
            <a:r>
              <a:rPr b="1" lang="en-GB" sz="2600"/>
              <a:t>If so, what are some of its causes?</a:t>
            </a:r>
            <a:endParaRPr b="1" sz="2600"/>
          </a:p>
          <a:p>
            <a:pPr indent="0" lvl="0" marL="0" rtl="0" algn="ctr">
              <a:spcBef>
                <a:spcPts val="400"/>
              </a:spcBef>
              <a:spcAft>
                <a:spcPts val="0"/>
              </a:spcAft>
              <a:buNone/>
            </a:pPr>
            <a:r>
              <a:t/>
            </a:r>
            <a:endParaRPr b="1" sz="2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8"/>
          <p:cNvPicPr preferRelativeResize="0"/>
          <p:nvPr/>
        </p:nvPicPr>
        <p:blipFill rotWithShape="1">
          <a:blip r:embed="rId3">
            <a:alphaModFix/>
          </a:blip>
          <a:srcRect b="0" l="0" r="0" t="0"/>
          <a:stretch/>
        </p:blipFill>
        <p:spPr>
          <a:xfrm>
            <a:off x="5074257" y="1491914"/>
            <a:ext cx="2367456" cy="2078992"/>
          </a:xfrm>
          <a:prstGeom prst="rect">
            <a:avLst/>
          </a:prstGeom>
          <a:noFill/>
          <a:ln>
            <a:noFill/>
          </a:ln>
        </p:spPr>
      </p:pic>
      <p:pic>
        <p:nvPicPr>
          <p:cNvPr id="105" name="Google Shape;105;p18"/>
          <p:cNvPicPr preferRelativeResize="0"/>
          <p:nvPr/>
        </p:nvPicPr>
        <p:blipFill rotWithShape="1">
          <a:blip r:embed="rId4">
            <a:alphaModFix/>
          </a:blip>
          <a:srcRect b="0" l="0" r="0" t="0"/>
          <a:stretch/>
        </p:blipFill>
        <p:spPr>
          <a:xfrm>
            <a:off x="553275" y="899975"/>
            <a:ext cx="3520775" cy="3725500"/>
          </a:xfrm>
          <a:prstGeom prst="rect">
            <a:avLst/>
          </a:prstGeom>
          <a:noFill/>
          <a:ln>
            <a:noFill/>
          </a:ln>
        </p:spPr>
      </p:pic>
      <p:sp>
        <p:nvSpPr>
          <p:cNvPr id="106" name="Google Shape;106;p18"/>
          <p:cNvSpPr txBox="1"/>
          <p:nvPr/>
        </p:nvSpPr>
        <p:spPr>
          <a:xfrm>
            <a:off x="208389" y="4752767"/>
            <a:ext cx="6353100" cy="2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[1] "1,500 scientists lift the lid on reproducibility". Nature. 533: 452–454</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chemeClr val="dk1"/>
                </a:solidFill>
                <a:latin typeface="Arial"/>
                <a:ea typeface="Arial"/>
                <a:cs typeface="Arial"/>
                <a:sym typeface="Arial"/>
              </a:rPr>
              <a:t>[2] Begley, C. G.; Ellis, L. M. (2012). "Drug development: Raise standards for preclinical cancer research". Nature. 483 (7391): 531–533.</a:t>
            </a:r>
            <a:endParaRPr b="0" i="0" sz="1400" u="none" cap="none" strike="noStrike">
              <a:solidFill>
                <a:srgbClr val="000000"/>
              </a:solidFill>
              <a:latin typeface="Arial"/>
              <a:ea typeface="Arial"/>
              <a:cs typeface="Arial"/>
              <a:sym typeface="Arial"/>
            </a:endParaRPr>
          </a:p>
        </p:txBody>
      </p:sp>
      <p:sp>
        <p:nvSpPr>
          <p:cNvPr id="107" name="Google Shape;107;p18"/>
          <p:cNvSpPr txBox="1"/>
          <p:nvPr>
            <p:ph type="title"/>
          </p:nvPr>
        </p:nvSpPr>
        <p:spPr>
          <a:xfrm>
            <a:off x="1587500" y="116597"/>
            <a:ext cx="5334000" cy="321600"/>
          </a:xfrm>
          <a:prstGeom prst="rect">
            <a:avLst/>
          </a:prstGeom>
          <a:noFill/>
          <a:ln>
            <a:noFill/>
          </a:ln>
        </p:spPr>
        <p:txBody>
          <a:bodyPr anchorCtr="0" anchor="t" bIns="0" lIns="0" spcFirstLastPara="1" rIns="0" wrap="square" tIns="0">
            <a:normAutofit fontScale="90000"/>
          </a:bodyPr>
          <a:lstStyle/>
          <a:p>
            <a:pPr indent="0" lvl="0" marL="0" marR="0" rtl="0" algn="ctr">
              <a:lnSpc>
                <a:spcPct val="100000"/>
              </a:lnSpc>
              <a:spcBef>
                <a:spcPts val="0"/>
              </a:spcBef>
              <a:spcAft>
                <a:spcPts val="0"/>
              </a:spcAft>
              <a:buClr>
                <a:schemeClr val="dk1"/>
              </a:buClr>
              <a:buSzPct val="100000"/>
              <a:buFont typeface="Arial"/>
              <a:buNone/>
            </a:pPr>
            <a:r>
              <a:rPr lang="en-GB">
                <a:latin typeface="Source Sans Pro"/>
                <a:ea typeface="Source Sans Pro"/>
                <a:cs typeface="Source Sans Pro"/>
                <a:sym typeface="Source Sans Pro"/>
              </a:rPr>
              <a:t>A reproducibility crisis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1587500" y="116597"/>
            <a:ext cx="5334000" cy="321600"/>
          </a:xfrm>
          <a:prstGeom prst="rect">
            <a:avLst/>
          </a:prstGeom>
          <a:noFill/>
          <a:ln>
            <a:noFill/>
          </a:ln>
        </p:spPr>
        <p:txBody>
          <a:bodyPr anchorCtr="0" anchor="t" bIns="0" lIns="0" spcFirstLastPara="1" rIns="0" wrap="square" tIns="0">
            <a:normAutofit fontScale="90000"/>
          </a:bodyPr>
          <a:lstStyle/>
          <a:p>
            <a:pPr indent="0" lvl="0" marL="0" marR="0" rtl="0" algn="ctr">
              <a:lnSpc>
                <a:spcPct val="100000"/>
              </a:lnSpc>
              <a:spcBef>
                <a:spcPts val="0"/>
              </a:spcBef>
              <a:spcAft>
                <a:spcPts val="0"/>
              </a:spcAft>
              <a:buClr>
                <a:schemeClr val="dk1"/>
              </a:buClr>
              <a:buSzPct val="100000"/>
              <a:buFont typeface="Source Sans Pro"/>
              <a:buNone/>
            </a:pPr>
            <a:r>
              <a:rPr b="1" i="0" lang="en-GB" sz="2800" u="none" cap="none" strike="noStrike">
                <a:solidFill>
                  <a:schemeClr val="dk1"/>
                </a:solidFill>
                <a:latin typeface="Source Sans Pro"/>
                <a:ea typeface="Source Sans Pro"/>
                <a:cs typeface="Source Sans Pro"/>
                <a:sym typeface="Source Sans Pro"/>
              </a:rPr>
              <a:t>A reproducibility crisis</a:t>
            </a:r>
            <a:endParaRPr b="1" i="0" sz="2800" u="none" cap="none" strike="noStrike">
              <a:solidFill>
                <a:schemeClr val="dk1"/>
              </a:solidFill>
              <a:latin typeface="Source Sans Pro"/>
              <a:ea typeface="Source Sans Pro"/>
              <a:cs typeface="Source Sans Pro"/>
              <a:sym typeface="Source Sans Pro"/>
            </a:endParaRPr>
          </a:p>
        </p:txBody>
      </p:sp>
      <p:sp>
        <p:nvSpPr>
          <p:cNvPr id="114" name="Google Shape;114;p19"/>
          <p:cNvSpPr/>
          <p:nvPr/>
        </p:nvSpPr>
        <p:spPr>
          <a:xfrm>
            <a:off x="388246" y="4548690"/>
            <a:ext cx="8544900" cy="554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sng" cap="none" strike="noStrike">
                <a:solidFill>
                  <a:srgbClr val="000000"/>
                </a:solidFill>
                <a:latin typeface="Helvetica Neue Light"/>
                <a:ea typeface="Helvetica Neue Light"/>
                <a:cs typeface="Helvetica Neue Light"/>
                <a:sym typeface="Helvetica Neue Light"/>
              </a:rPr>
              <a:t>Summary of the efforts to replicate the published analyses.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Helvetica Neue Light"/>
                <a:ea typeface="Helvetica Neue Light"/>
                <a:cs typeface="Helvetica Neue Light"/>
                <a:sym typeface="Helvetica Neue Light"/>
              </a:rPr>
              <a:t>Adopted from: Ioannidis et al. Repeatability of published microarray gene expression analyses.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rgbClr val="000000"/>
                </a:solidFill>
                <a:latin typeface="Helvetica Neue Light"/>
                <a:ea typeface="Helvetica Neue Light"/>
                <a:cs typeface="Helvetica Neue Light"/>
                <a:sym typeface="Helvetica Neue Light"/>
              </a:rPr>
              <a:t>Nature Genetics</a:t>
            </a:r>
            <a:r>
              <a:rPr b="0" i="0" lang="en-GB" sz="1000" u="none" cap="none" strike="noStrike">
                <a:solidFill>
                  <a:srgbClr val="000000"/>
                </a:solidFill>
                <a:latin typeface="Helvetica Neue Light"/>
                <a:ea typeface="Helvetica Neue Light"/>
                <a:cs typeface="Helvetica Neue Light"/>
                <a:sym typeface="Helvetica Neue Light"/>
              </a:rPr>
              <a:t> </a:t>
            </a:r>
            <a:r>
              <a:rPr b="1" i="0" lang="en-GB" sz="1000" u="none" cap="none" strike="noStrike">
                <a:solidFill>
                  <a:srgbClr val="000000"/>
                </a:solidFill>
                <a:latin typeface="Helvetica Neue Light"/>
                <a:ea typeface="Helvetica Neue Light"/>
                <a:cs typeface="Helvetica Neue Light"/>
                <a:sym typeface="Helvetica Neue Light"/>
              </a:rPr>
              <a:t>41</a:t>
            </a:r>
            <a:r>
              <a:rPr b="0" i="0" lang="en-GB" sz="1000" u="none" cap="none" strike="noStrike">
                <a:solidFill>
                  <a:srgbClr val="000000"/>
                </a:solidFill>
                <a:latin typeface="Helvetica Neue Light"/>
                <a:ea typeface="Helvetica Neue Light"/>
                <a:cs typeface="Helvetica Neue Light"/>
                <a:sym typeface="Helvetica Neue Light"/>
              </a:rPr>
              <a:t> (2009) doi:10.1038/ng.295</a:t>
            </a:r>
            <a:endParaRPr b="0" i="0" sz="1400" u="none" cap="none" strike="noStrike">
              <a:solidFill>
                <a:srgbClr val="000000"/>
              </a:solidFill>
              <a:latin typeface="Arial"/>
              <a:ea typeface="Arial"/>
              <a:cs typeface="Arial"/>
              <a:sym typeface="Arial"/>
            </a:endParaRPr>
          </a:p>
        </p:txBody>
      </p:sp>
      <p:sp>
        <p:nvSpPr>
          <p:cNvPr id="115" name="Google Shape;115;p19"/>
          <p:cNvSpPr/>
          <p:nvPr/>
        </p:nvSpPr>
        <p:spPr>
          <a:xfrm flipH="1">
            <a:off x="2116444" y="1881642"/>
            <a:ext cx="2171100" cy="2171100"/>
          </a:xfrm>
          <a:prstGeom prst="pie">
            <a:avLst>
              <a:gd fmla="val 4741498" name="adj1"/>
              <a:gd fmla="val 16809790" name="adj2"/>
            </a:avLst>
          </a:prstGeom>
          <a:solidFill>
            <a:srgbClr val="D5443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9"/>
          <p:cNvSpPr/>
          <p:nvPr/>
        </p:nvSpPr>
        <p:spPr>
          <a:xfrm flipH="1" rot="-10202211">
            <a:off x="2043708" y="1884386"/>
            <a:ext cx="2087684" cy="2119695"/>
          </a:xfrm>
          <a:prstGeom prst="pie">
            <a:avLst>
              <a:gd fmla="val 6605399" name="adj1"/>
              <a:gd fmla="val 8939340" name="adj2"/>
            </a:avLst>
          </a:prstGeom>
          <a:solidFill>
            <a:srgbClr val="E36C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9"/>
          <p:cNvSpPr/>
          <p:nvPr/>
        </p:nvSpPr>
        <p:spPr>
          <a:xfrm flipH="1" rot="-9981924">
            <a:off x="2029187" y="1889886"/>
            <a:ext cx="2065508" cy="2110258"/>
          </a:xfrm>
          <a:prstGeom prst="pie">
            <a:avLst>
              <a:gd fmla="val 9206437" name="adj1"/>
              <a:gd fmla="val 10271591" name="adj2"/>
            </a:avLst>
          </a:prstGeom>
          <a:solidFill>
            <a:srgbClr val="FABF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9"/>
          <p:cNvSpPr/>
          <p:nvPr/>
        </p:nvSpPr>
        <p:spPr>
          <a:xfrm flipH="1" rot="-9984202">
            <a:off x="2010199" y="1895983"/>
            <a:ext cx="2133697" cy="2150068"/>
          </a:xfrm>
          <a:prstGeom prst="pie">
            <a:avLst>
              <a:gd fmla="val 10307428" name="adj1"/>
              <a:gd fmla="val 15029018" name="adj2"/>
            </a:avLst>
          </a:prstGeom>
          <a:solidFill>
            <a:srgbClr val="F8EA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9"/>
          <p:cNvSpPr/>
          <p:nvPr/>
        </p:nvSpPr>
        <p:spPr>
          <a:xfrm flipH="1" rot="-10047579">
            <a:off x="2044562" y="1901815"/>
            <a:ext cx="2098770" cy="2150735"/>
          </a:xfrm>
          <a:prstGeom prst="pie">
            <a:avLst>
              <a:gd fmla="val 15012057" name="adj1"/>
              <a:gd fmla="val 16256727" name="adj2"/>
            </a:avLst>
          </a:prstGeom>
          <a:solidFill>
            <a:srgbClr val="F4B3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0" name="Google Shape;120;p19"/>
          <p:cNvGrpSpPr/>
          <p:nvPr/>
        </p:nvGrpSpPr>
        <p:grpSpPr>
          <a:xfrm>
            <a:off x="3201994" y="1881642"/>
            <a:ext cx="4720483" cy="2171001"/>
            <a:chOff x="4999594" y="2857680"/>
            <a:chExt cx="4720483" cy="2171001"/>
          </a:xfrm>
        </p:grpSpPr>
        <p:sp>
          <p:nvSpPr>
            <p:cNvPr id="121" name="Google Shape;121;p19"/>
            <p:cNvSpPr/>
            <p:nvPr/>
          </p:nvSpPr>
          <p:spPr>
            <a:xfrm flipH="1">
              <a:off x="6474364" y="3132590"/>
              <a:ext cx="1621200" cy="1621200"/>
            </a:xfrm>
            <a:prstGeom prst="pie">
              <a:avLst>
                <a:gd fmla="val 15750527" name="adj1"/>
                <a:gd fmla="val 4791207" name="adj2"/>
              </a:avLst>
            </a:prstGeom>
            <a:solidFill>
              <a:srgbClr val="F896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9"/>
            <p:cNvSpPr/>
            <p:nvPr/>
          </p:nvSpPr>
          <p:spPr>
            <a:xfrm flipH="1">
              <a:off x="6488312" y="3130699"/>
              <a:ext cx="1621200" cy="1621200"/>
            </a:xfrm>
            <a:prstGeom prst="pie">
              <a:avLst>
                <a:gd fmla="val 13524087" name="adj1"/>
                <a:gd fmla="val 15757844" name="adj2"/>
              </a:avLst>
            </a:prstGeom>
            <a:solidFill>
              <a:srgbClr val="D56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9"/>
            <p:cNvSpPr/>
            <p:nvPr/>
          </p:nvSpPr>
          <p:spPr>
            <a:xfrm flipH="1">
              <a:off x="6494751" y="3140179"/>
              <a:ext cx="1621200" cy="1621200"/>
            </a:xfrm>
            <a:prstGeom prst="pie">
              <a:avLst>
                <a:gd fmla="val 8931133" name="adj1"/>
                <a:gd fmla="val 13508631"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9"/>
            <p:cNvSpPr/>
            <p:nvPr/>
          </p:nvSpPr>
          <p:spPr>
            <a:xfrm flipH="1">
              <a:off x="6481816" y="3149251"/>
              <a:ext cx="1621200" cy="1621200"/>
            </a:xfrm>
            <a:prstGeom prst="pie">
              <a:avLst>
                <a:gd fmla="val 4827153" name="adj1"/>
                <a:gd fmla="val 8945393" name="adj2"/>
              </a:avLst>
            </a:prstGeom>
            <a:solidFill>
              <a:srgbClr val="E33D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5" name="Google Shape;125;p19"/>
            <p:cNvCxnSpPr>
              <a:stCxn id="115" idx="3"/>
              <a:endCxn id="121" idx="3"/>
            </p:cNvCxnSpPr>
            <p:nvPr/>
          </p:nvCxnSpPr>
          <p:spPr>
            <a:xfrm>
              <a:off x="4999594" y="2857680"/>
              <a:ext cx="2285400" cy="274800"/>
            </a:xfrm>
            <a:prstGeom prst="straightConnector1">
              <a:avLst/>
            </a:prstGeom>
            <a:noFill/>
            <a:ln cap="flat" cmpd="sng" w="9525">
              <a:solidFill>
                <a:srgbClr val="D5443A"/>
              </a:solidFill>
              <a:prstDash val="solid"/>
              <a:round/>
              <a:headEnd len="sm" w="sm" type="none"/>
              <a:tailEnd len="sm" w="sm" type="none"/>
            </a:ln>
          </p:spPr>
        </p:cxnSp>
        <p:cxnSp>
          <p:nvCxnSpPr>
            <p:cNvPr id="126" name="Google Shape;126;p19"/>
            <p:cNvCxnSpPr/>
            <p:nvPr/>
          </p:nvCxnSpPr>
          <p:spPr>
            <a:xfrm flipH="1" rot="10800000">
              <a:off x="5047867" y="4743381"/>
              <a:ext cx="2128500" cy="285300"/>
            </a:xfrm>
            <a:prstGeom prst="straightConnector1">
              <a:avLst/>
            </a:prstGeom>
            <a:noFill/>
            <a:ln cap="flat" cmpd="sng" w="9525">
              <a:solidFill>
                <a:srgbClr val="D5443A"/>
              </a:solidFill>
              <a:prstDash val="solid"/>
              <a:round/>
              <a:headEnd len="sm" w="sm" type="none"/>
              <a:tailEnd len="sm" w="sm" type="none"/>
            </a:ln>
          </p:spPr>
        </p:cxnSp>
        <p:sp>
          <p:nvSpPr>
            <p:cNvPr id="127" name="Google Shape;127;p19"/>
            <p:cNvSpPr txBox="1"/>
            <p:nvPr/>
          </p:nvSpPr>
          <p:spPr>
            <a:xfrm>
              <a:off x="6491046" y="3617135"/>
              <a:ext cx="8484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Helvetica Neue Light"/>
                  <a:ea typeface="Helvetica Neue Light"/>
                  <a:cs typeface="Helvetica Neue Light"/>
                  <a:sym typeface="Helvetica Neue Light"/>
                </a:rPr>
                <a:t>Data not available</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128" name="Google Shape;128;p19"/>
            <p:cNvSpPr txBox="1"/>
            <p:nvPr/>
          </p:nvSpPr>
          <p:spPr>
            <a:xfrm>
              <a:off x="7602609" y="2981755"/>
              <a:ext cx="1764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Helvetica Neue Light"/>
                  <a:ea typeface="Helvetica Neue Light"/>
                  <a:cs typeface="Helvetica Neue Light"/>
                  <a:sym typeface="Helvetica Neue Light"/>
                </a:rPr>
                <a:t>Software not available</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129" name="Google Shape;129;p19"/>
            <p:cNvSpPr txBox="1"/>
            <p:nvPr/>
          </p:nvSpPr>
          <p:spPr>
            <a:xfrm>
              <a:off x="7955777" y="3776550"/>
              <a:ext cx="1764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Helvetica Neue Light"/>
                  <a:ea typeface="Helvetica Neue Light"/>
                  <a:cs typeface="Helvetica Neue Light"/>
                  <a:sym typeface="Helvetica Neue Light"/>
                </a:rPr>
                <a:t>Methods unclear</a:t>
              </a:r>
              <a:endParaRPr b="0" i="0" sz="1400" u="none" cap="none" strike="noStrike">
                <a:solidFill>
                  <a:srgbClr val="000000"/>
                </a:solidFill>
                <a:latin typeface="Arial"/>
                <a:ea typeface="Arial"/>
                <a:cs typeface="Arial"/>
                <a:sym typeface="Arial"/>
              </a:endParaRPr>
            </a:p>
          </p:txBody>
        </p:sp>
        <p:sp>
          <p:nvSpPr>
            <p:cNvPr id="130" name="Google Shape;130;p19"/>
            <p:cNvSpPr txBox="1"/>
            <p:nvPr/>
          </p:nvSpPr>
          <p:spPr>
            <a:xfrm>
              <a:off x="7544193" y="4571347"/>
              <a:ext cx="1764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Helvetica Neue Light"/>
                  <a:ea typeface="Helvetica Neue Light"/>
                  <a:cs typeface="Helvetica Neue Light"/>
                  <a:sym typeface="Helvetica Neue Light"/>
                </a:rPr>
                <a:t>Different results</a:t>
              </a:r>
              <a:endParaRPr b="0" i="0" sz="1200" u="none" cap="none" strike="noStrike">
                <a:solidFill>
                  <a:srgbClr val="000000"/>
                </a:solidFill>
                <a:latin typeface="Helvetica Neue Light"/>
                <a:ea typeface="Helvetica Neue Light"/>
                <a:cs typeface="Helvetica Neue Light"/>
                <a:sym typeface="Helvetica Neue Light"/>
              </a:endParaRPr>
            </a:p>
          </p:txBody>
        </p:sp>
      </p:grpSp>
      <p:sp>
        <p:nvSpPr>
          <p:cNvPr id="131" name="Google Shape;131;p19"/>
          <p:cNvSpPr txBox="1"/>
          <p:nvPr/>
        </p:nvSpPr>
        <p:spPr>
          <a:xfrm>
            <a:off x="3116586" y="2726228"/>
            <a:ext cx="12123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Helvetica Neue Light"/>
                <a:ea typeface="Helvetica Neue Light"/>
                <a:cs typeface="Helvetica Neue Light"/>
                <a:sym typeface="Helvetica Neue Light"/>
              </a:rPr>
              <a:t>Cannot reproduce</a:t>
            </a:r>
            <a:endParaRPr b="0" i="0" sz="1400" u="none" cap="none" strike="noStrike">
              <a:solidFill>
                <a:srgbClr val="000000"/>
              </a:solidFill>
              <a:latin typeface="Arial"/>
              <a:ea typeface="Arial"/>
              <a:cs typeface="Arial"/>
              <a:sym typeface="Arial"/>
            </a:endParaRPr>
          </a:p>
        </p:txBody>
      </p:sp>
      <p:sp>
        <p:nvSpPr>
          <p:cNvPr id="132" name="Google Shape;132;p19"/>
          <p:cNvSpPr txBox="1"/>
          <p:nvPr/>
        </p:nvSpPr>
        <p:spPr>
          <a:xfrm>
            <a:off x="388242" y="1456993"/>
            <a:ext cx="14634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000000"/>
                </a:solidFill>
                <a:latin typeface="Helvetica Neue Light"/>
                <a:ea typeface="Helvetica Neue Light"/>
                <a:cs typeface="Helvetica Neue Light"/>
                <a:sym typeface="Helvetica Neue Light"/>
              </a:rPr>
              <a:t>Can reproduce…</a:t>
            </a:r>
            <a:endParaRPr b="1" i="0" sz="1200" u="none" cap="none" strike="noStrike">
              <a:solidFill>
                <a:srgbClr val="000000"/>
              </a:solidFill>
              <a:latin typeface="Helvetica Neue Light"/>
              <a:ea typeface="Helvetica Neue Light"/>
              <a:cs typeface="Helvetica Neue Light"/>
              <a:sym typeface="Helvetica Neue Light"/>
            </a:endParaRPr>
          </a:p>
        </p:txBody>
      </p:sp>
      <p:sp>
        <p:nvSpPr>
          <p:cNvPr id="133" name="Google Shape;133;p19"/>
          <p:cNvSpPr txBox="1"/>
          <p:nvPr/>
        </p:nvSpPr>
        <p:spPr>
          <a:xfrm>
            <a:off x="1152585" y="1811530"/>
            <a:ext cx="1764300" cy="27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Helvetica Neue Light"/>
                <a:ea typeface="Helvetica Neue Light"/>
                <a:cs typeface="Helvetica Neue Light"/>
                <a:sym typeface="Helvetica Neue Light"/>
              </a:rPr>
              <a:t>…in principle</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134" name="Google Shape;134;p19"/>
          <p:cNvSpPr txBox="1"/>
          <p:nvPr/>
        </p:nvSpPr>
        <p:spPr>
          <a:xfrm>
            <a:off x="157785" y="2117088"/>
            <a:ext cx="1989600" cy="46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Helvetica Neue Light"/>
                <a:ea typeface="Helvetica Neue Light"/>
                <a:cs typeface="Helvetica Neue Light"/>
                <a:sym typeface="Helvetica Neue Light"/>
              </a:rPr>
              <a:t>…with some discrepancies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135" name="Google Shape;135;p19"/>
          <p:cNvSpPr txBox="1"/>
          <p:nvPr/>
        </p:nvSpPr>
        <p:spPr>
          <a:xfrm>
            <a:off x="215875" y="2859164"/>
            <a:ext cx="1808100" cy="646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Helvetica Neue Light"/>
                <a:ea typeface="Helvetica Neue Light"/>
                <a:cs typeface="Helvetica Neue Light"/>
                <a:sym typeface="Helvetica Neue Light"/>
              </a:rPr>
              <a:t>…from processed data with some discrepancies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136" name="Google Shape;136;p19"/>
          <p:cNvSpPr txBox="1"/>
          <p:nvPr/>
        </p:nvSpPr>
        <p:spPr>
          <a:xfrm>
            <a:off x="1021587" y="3943023"/>
            <a:ext cx="1764300" cy="4617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Helvetica Neue Light"/>
                <a:ea typeface="Helvetica Neue Light"/>
                <a:cs typeface="Helvetica Neue Light"/>
                <a:sym typeface="Helvetica Neue Light"/>
              </a:rPr>
              <a:t>…partially with some discrepencies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137" name="Google Shape;137;p19"/>
          <p:cNvSpPr/>
          <p:nvPr/>
        </p:nvSpPr>
        <p:spPr>
          <a:xfrm>
            <a:off x="413325" y="770579"/>
            <a:ext cx="60960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Helvetica Neue Light"/>
                <a:ea typeface="Helvetica Neue Light"/>
                <a:cs typeface="Helvetica Neue Light"/>
                <a:sym typeface="Helvetica Neue Light"/>
              </a:rPr>
              <a:t>Reproduction of data analyses in 18 articles on microarray-based gene expression profiling published in Nature Genetics in 2005–2006:</a:t>
            </a:r>
            <a:endParaRPr b="0" i="0" sz="1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1587500" y="116602"/>
            <a:ext cx="5334000" cy="543600"/>
          </a:xfrm>
          <a:prstGeom prst="rect">
            <a:avLst/>
          </a:prstGeom>
          <a:noFill/>
          <a:ln>
            <a:noFill/>
          </a:ln>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Clr>
                <a:schemeClr val="dk1"/>
              </a:buClr>
              <a:buSzPct val="100000"/>
              <a:buFont typeface="Arial"/>
              <a:buNone/>
            </a:pPr>
            <a:r>
              <a:rPr lang="en-GB"/>
              <a:t>Data Management Snafu</a:t>
            </a:r>
            <a:endParaRPr/>
          </a:p>
        </p:txBody>
      </p:sp>
      <p:sp>
        <p:nvSpPr>
          <p:cNvPr id="143" name="Google Shape;143;p20">
            <a:hlinkClick r:id="rId3"/>
          </p:cNvPr>
          <p:cNvSpPr/>
          <p:nvPr/>
        </p:nvSpPr>
        <p:spPr>
          <a:xfrm>
            <a:off x="2565756" y="4683020"/>
            <a:ext cx="4012500" cy="2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400" u="sng" cap="none" strike="noStrike">
                <a:solidFill>
                  <a:schemeClr val="hlink"/>
                </a:solidFill>
                <a:latin typeface="Arial"/>
                <a:ea typeface="Arial"/>
                <a:cs typeface="Arial"/>
                <a:sym typeface="Arial"/>
                <a:hlinkClick r:id="rId4"/>
              </a:rPr>
              <a:t>https://www.youtube.com/watch?v=N2zK3sAtr-4</a:t>
            </a:r>
            <a:endParaRPr b="0" i="0" sz="1400" u="none" cap="none" strike="noStrike">
              <a:solidFill>
                <a:srgbClr val="000000"/>
              </a:solidFill>
              <a:latin typeface="Arial"/>
              <a:ea typeface="Arial"/>
              <a:cs typeface="Arial"/>
              <a:sym typeface="Arial"/>
            </a:endParaRPr>
          </a:p>
        </p:txBody>
      </p:sp>
      <p:pic>
        <p:nvPicPr>
          <p:cNvPr id="144" name="Google Shape;144;p20">
            <a:hlinkClick r:id="rId5"/>
          </p:cNvPr>
          <p:cNvPicPr preferRelativeResize="0"/>
          <p:nvPr/>
        </p:nvPicPr>
        <p:blipFill rotWithShape="1">
          <a:blip r:embed="rId6">
            <a:alphaModFix/>
          </a:blip>
          <a:srcRect b="0" l="0" r="0" t="0"/>
          <a:stretch/>
        </p:blipFill>
        <p:spPr>
          <a:xfrm>
            <a:off x="1145500" y="827275"/>
            <a:ext cx="6852999" cy="3855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iLifeLab PPT_light">
  <a:themeElements>
    <a:clrScheme name="Custom 1">
      <a:dk1>
        <a:srgbClr val="000000"/>
      </a:dk1>
      <a:lt1>
        <a:srgbClr val="FFFFFF"/>
      </a:lt1>
      <a:dk2>
        <a:srgbClr val="44546A"/>
      </a:dk2>
      <a:lt2>
        <a:srgbClr val="E7E6E6"/>
      </a:lt2>
      <a:accent1>
        <a:srgbClr val="A7C947"/>
      </a:accent1>
      <a:accent2>
        <a:srgbClr val="045C64"/>
      </a:accent2>
      <a:accent3>
        <a:srgbClr val="4C979F"/>
      </a:accent3>
      <a:accent4>
        <a:srgbClr val="491F53"/>
      </a:accent4>
      <a:accent5>
        <a:srgbClr val="E5E5E5"/>
      </a:accent5>
      <a:accent6>
        <a:srgbClr val="A6A6A6"/>
      </a:accent6>
      <a:hlink>
        <a:srgbClr val="045B63"/>
      </a:hlink>
      <a:folHlink>
        <a:srgbClr val="045C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