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5"/>
    <p:sldMasterId id="2147483666" r:id="rId6"/>
    <p:sldMasterId id="214748366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Lst>
  <p:sldSz cy="5143500" cx="9144000"/>
  <p:notesSz cx="6858000" cy="9144000"/>
  <p:embeddedFontLst>
    <p:embeddedFont>
      <p:font typeface="Lato"/>
      <p:regular r:id="rId49"/>
      <p:bold r:id="rId50"/>
      <p:italic r:id="rId51"/>
      <p:boldItalic r:id="rId52"/>
    </p:embeddedFont>
    <p:embeddedFont>
      <p:font typeface="Helvetica Neue"/>
      <p:regular r:id="rId53"/>
      <p:bold r:id="rId54"/>
      <p:italic r:id="rId55"/>
      <p:boldItalic r:id="rId56"/>
    </p:embeddedFont>
    <p:embeddedFont>
      <p:font typeface="Source Sans Pr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BF1202-5BC3-40FB-9C01-317C94CC5DEA}">
  <a:tblStyle styleId="{B7BF1202-5BC3-40FB-9C01-317C94CC5DE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SourceSansPro-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Lato-italic.fntdata"/><Relationship Id="rId50" Type="http://schemas.openxmlformats.org/officeDocument/2006/relationships/font" Target="fonts/Lato-bold.fntdata"/><Relationship Id="rId53" Type="http://schemas.openxmlformats.org/officeDocument/2006/relationships/font" Target="fonts/HelveticaNeue-regular.fntdata"/><Relationship Id="rId52" Type="http://schemas.openxmlformats.org/officeDocument/2006/relationships/font" Target="fonts/Lato-boldItalic.fntdata"/><Relationship Id="rId11" Type="http://schemas.openxmlformats.org/officeDocument/2006/relationships/slide" Target="slides/slide3.xml"/><Relationship Id="rId55" Type="http://schemas.openxmlformats.org/officeDocument/2006/relationships/font" Target="fonts/HelveticaNeue-italic.fntdata"/><Relationship Id="rId10" Type="http://schemas.openxmlformats.org/officeDocument/2006/relationships/slide" Target="slides/slide2.xml"/><Relationship Id="rId54" Type="http://schemas.openxmlformats.org/officeDocument/2006/relationships/font" Target="fonts/HelveticaNeue-bold.fntdata"/><Relationship Id="rId13" Type="http://schemas.openxmlformats.org/officeDocument/2006/relationships/slide" Target="slides/slide5.xml"/><Relationship Id="rId57" Type="http://schemas.openxmlformats.org/officeDocument/2006/relationships/font" Target="fonts/SourceSansPro-regular.fntdata"/><Relationship Id="rId12" Type="http://schemas.openxmlformats.org/officeDocument/2006/relationships/slide" Target="slides/slide4.xml"/><Relationship Id="rId56" Type="http://schemas.openxmlformats.org/officeDocument/2006/relationships/font" Target="fonts/HelveticaNeue-boldItalic.fntdata"/><Relationship Id="rId15" Type="http://schemas.openxmlformats.org/officeDocument/2006/relationships/slide" Target="slides/slide7.xml"/><Relationship Id="rId59" Type="http://schemas.openxmlformats.org/officeDocument/2006/relationships/font" Target="fonts/SourceSansPro-italic.fntdata"/><Relationship Id="rId14" Type="http://schemas.openxmlformats.org/officeDocument/2006/relationships/slide" Target="slides/slide6.xml"/><Relationship Id="rId58" Type="http://schemas.openxmlformats.org/officeDocument/2006/relationships/font" Target="fonts/SourceSansPro-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bi.ac.uk/ols/ontologies/hp"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bi.ac.uk/ols/ontologies/bto"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ublincore.org/specifications/dublin-core/dce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bi.ac.uk/ena/browser/view/ERC000033"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bisweden.github.io/module-metadata-dm-practices/files/samples_metadata_lesson.csv"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bisweden.github.io/module-metadata-dm-practices/04-data-dictionary/01-what-is-the-problem"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bi.ac.uk/ena/browser/checklists"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airsharing.org/" TargetMode="External"/><Relationship Id="rId3" Type="http://schemas.openxmlformats.org/officeDocument/2006/relationships/hyperlink" Target="https://www.ebi.ac.uk/" TargetMode="External"/><Relationship Id="rId4" Type="http://schemas.openxmlformats.org/officeDocument/2006/relationships/hyperlink" Target="https://www.ebi.ac.uk/spot/ontology/" TargetMode="External"/><Relationship Id="rId5" Type="http://schemas.openxmlformats.org/officeDocument/2006/relationships/hyperlink" Target="https://www.ebi.ac.uk/spot/zooma/" TargetMode="External"/><Relationship Id="rId6" Type="http://schemas.openxmlformats.org/officeDocument/2006/relationships/hyperlink" Target="https://www.ebi.ac.uk/ols/index"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bisweden.github.io/module-metadata-dm-practices/files/samples_metadata_lesson.csv"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bisweden.github.io/module-metadata-dm-practices/files/samples_metadata_lesson.csv"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61fe9945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61fe9945a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d6759aef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bd6759aef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How much metadata should you document? You can look at this at different levels.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The minimal level is the metadata necessary for you to do your particular analysis.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A further level is the metadata necessary for someone to understand the data.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Going further, documenting all the metadata you have might allow future analysis (by you or others) outside of the scope of your original study.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A good principle can be “how can I make this dataset as useful as possible for others?”.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We will discuss this more in the Metadata standards part of this lesson.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bd6759aef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bd6759aef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050">
                <a:solidFill>
                  <a:srgbClr val="333333"/>
                </a:solidFill>
                <a:highlight>
                  <a:srgbClr val="FFFFFF"/>
                </a:highlight>
                <a:latin typeface="Helvetica Neue"/>
                <a:ea typeface="Helvetica Neue"/>
                <a:cs typeface="Helvetica Neue"/>
                <a:sym typeface="Helvetica Neue"/>
              </a:rPr>
              <a:t>02. Controlled vocabularies &amp; ontologies</a:t>
            </a:r>
            <a:endParaRPr b="1"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Someone once said “A biologist would rather share a toothbrush with another biologist than share a gene name”. This is probably true for other domains of research too.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If we all stick to our own devices and name things as we see fit without regarding our fellow researchers we run the risk of being inconsistent and unclear.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To help with consistency when describing our data, we can use standardized term collections -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Controlled vocabularies,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Ontologies,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Thesauruses, and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Taxonomies.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i="1"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i="1" lang="en-GB" sz="1050">
                <a:solidFill>
                  <a:srgbClr val="333333"/>
                </a:solidFill>
                <a:highlight>
                  <a:srgbClr val="FFFFFF"/>
                </a:highlight>
                <a:latin typeface="Helvetica Neue"/>
                <a:ea typeface="Helvetica Neue"/>
                <a:cs typeface="Helvetica Neue"/>
                <a:sym typeface="Helvetica Neue"/>
              </a:rPr>
              <a:t>The names for these different types of collections are often used interchangeably</a:t>
            </a:r>
            <a:r>
              <a:rPr lang="en-GB" sz="1050">
                <a:solidFill>
                  <a:srgbClr val="333333"/>
                </a:solidFill>
                <a:highlight>
                  <a:srgbClr val="FFFFFF"/>
                </a:highlight>
                <a:latin typeface="Helvetica Neue"/>
                <a:ea typeface="Helvetica Neue"/>
                <a:cs typeface="Helvetica Neue"/>
                <a:sym typeface="Helvetica Neue"/>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bd6759aef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bd6759aef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latin typeface="Helvetica Neue"/>
                <a:ea typeface="Helvetica Neue"/>
                <a:cs typeface="Helvetica Neue"/>
                <a:sym typeface="Helvetica Neue"/>
              </a:rPr>
              <a:t>Discuss with your neighbour about how many different medical conditions you think this list of terms describes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d6759aef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bd6759aef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latin typeface="Helvetica Neue"/>
                <a:ea typeface="Helvetica Neue"/>
                <a:cs typeface="Helvetica Neue"/>
                <a:sym typeface="Helvetica Neue"/>
              </a:rPr>
              <a:t>MeSH (Medical Subject Headings) lists the following synonyms</a:t>
            </a:r>
            <a:endParaRPr sz="1050">
              <a:solidFill>
                <a:srgbClr val="333333"/>
              </a:solidFill>
              <a:latin typeface="Helvetica Neue"/>
              <a:ea typeface="Helvetica Neue"/>
              <a:cs typeface="Helvetica Neue"/>
              <a:sym typeface="Helvetica Neue"/>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bd6759aef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bd6759aef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A </a:t>
            </a:r>
            <a:r>
              <a:rPr b="1" lang="en-GB" sz="1050">
                <a:solidFill>
                  <a:srgbClr val="333333"/>
                </a:solidFill>
                <a:highlight>
                  <a:srgbClr val="FFFFFF"/>
                </a:highlight>
                <a:latin typeface="Helvetica Neue"/>
                <a:ea typeface="Helvetica Neue"/>
                <a:cs typeface="Helvetica Neue"/>
                <a:sym typeface="Helvetica Neue"/>
              </a:rPr>
              <a:t>Controlled vocabulary</a:t>
            </a:r>
            <a:r>
              <a:rPr lang="en-GB" sz="1050">
                <a:solidFill>
                  <a:srgbClr val="333333"/>
                </a:solidFill>
                <a:highlight>
                  <a:srgbClr val="FFFFFF"/>
                </a:highlight>
                <a:latin typeface="Helvetica Neue"/>
                <a:ea typeface="Helvetica Neue"/>
                <a:cs typeface="Helvetica Neue"/>
                <a:sym typeface="Helvetica Neue"/>
              </a:rPr>
              <a:t> is a list of terms that describes a certain domain of knowledge.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In the controlled vocabulary you only use one term to describe one particular phenomenon, excluding all other synonyms.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The vocabulary should provide a </a:t>
            </a:r>
            <a:r>
              <a:rPr i="1" lang="en-GB" sz="1050">
                <a:solidFill>
                  <a:srgbClr val="333333"/>
                </a:solidFill>
                <a:highlight>
                  <a:srgbClr val="FFFFFF"/>
                </a:highlight>
                <a:latin typeface="Helvetica Neue"/>
                <a:ea typeface="Helvetica Neue"/>
                <a:cs typeface="Helvetica Neue"/>
                <a:sym typeface="Helvetica Neue"/>
              </a:rPr>
              <a:t>definition</a:t>
            </a:r>
            <a:r>
              <a:rPr lang="en-GB" sz="1050">
                <a:solidFill>
                  <a:srgbClr val="333333"/>
                </a:solidFill>
                <a:highlight>
                  <a:srgbClr val="FFFFFF"/>
                </a:highlight>
                <a:latin typeface="Helvetica Neue"/>
                <a:ea typeface="Helvetica Neue"/>
                <a:cs typeface="Helvetica Neue"/>
                <a:sym typeface="Helvetica Neue"/>
              </a:rPr>
              <a:t> for the term, and any </a:t>
            </a:r>
            <a:r>
              <a:rPr i="1" lang="en-GB" sz="1050">
                <a:solidFill>
                  <a:srgbClr val="333333"/>
                </a:solidFill>
                <a:highlight>
                  <a:srgbClr val="FFFFFF"/>
                </a:highlight>
                <a:latin typeface="Helvetica Neue"/>
                <a:ea typeface="Helvetica Neue"/>
                <a:cs typeface="Helvetica Neue"/>
                <a:sym typeface="Helvetica Neue"/>
              </a:rPr>
              <a:t>synonyms</a:t>
            </a:r>
            <a:r>
              <a:rPr lang="en-GB" sz="1050">
                <a:solidFill>
                  <a:srgbClr val="333333"/>
                </a:solidFill>
                <a:highlight>
                  <a:srgbClr val="FFFFFF"/>
                </a:highlight>
                <a:latin typeface="Helvetica Neue"/>
                <a:ea typeface="Helvetica Neue"/>
                <a:cs typeface="Helvetica Neue"/>
                <a:sym typeface="Helvetica Neue"/>
              </a:rPr>
              <a:t>.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In a publicly managed controlled vocabulary, the terms should also have unique </a:t>
            </a:r>
            <a:r>
              <a:rPr i="1" lang="en-GB" sz="1050">
                <a:solidFill>
                  <a:srgbClr val="333333"/>
                </a:solidFill>
                <a:highlight>
                  <a:srgbClr val="FFFFFF"/>
                </a:highlight>
                <a:latin typeface="Helvetica Neue"/>
                <a:ea typeface="Helvetica Neue"/>
                <a:cs typeface="Helvetica Neue"/>
                <a:sym typeface="Helvetica Neue"/>
              </a:rPr>
              <a:t>identifiers</a:t>
            </a:r>
            <a:r>
              <a:rPr lang="en-GB" sz="1050">
                <a:solidFill>
                  <a:srgbClr val="333333"/>
                </a:solidFill>
                <a:highlight>
                  <a:srgbClr val="FFFFFF"/>
                </a:highlight>
                <a:latin typeface="Helvetica Neue"/>
                <a:ea typeface="Helvetica Neue"/>
                <a:cs typeface="Helvetica Neue"/>
                <a:sym typeface="Helvetica Neue"/>
              </a:rPr>
              <a:t>, so that they can be referenced.</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Go through the example of the MeSH entry for Sepsis</a:t>
            </a:r>
            <a:endParaRPr sz="10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bd6759aef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bd6759aef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An </a:t>
            </a:r>
            <a:r>
              <a:rPr b="1" lang="en-GB" sz="1050">
                <a:solidFill>
                  <a:srgbClr val="333333"/>
                </a:solidFill>
                <a:highlight>
                  <a:srgbClr val="FFFFFF"/>
                </a:highlight>
                <a:latin typeface="Helvetica Neue"/>
                <a:ea typeface="Helvetica Neue"/>
                <a:cs typeface="Helvetica Neue"/>
                <a:sym typeface="Helvetica Neue"/>
              </a:rPr>
              <a:t>ontology</a:t>
            </a:r>
            <a:r>
              <a:rPr lang="en-GB" sz="1050">
                <a:solidFill>
                  <a:srgbClr val="333333"/>
                </a:solidFill>
                <a:highlight>
                  <a:srgbClr val="FFFFFF"/>
                </a:highlight>
                <a:latin typeface="Helvetica Neue"/>
                <a:ea typeface="Helvetica Neue"/>
                <a:cs typeface="Helvetica Neue"/>
                <a:sym typeface="Helvetica Neue"/>
              </a:rPr>
              <a:t> (in this context) is a controlled vocabulary, that </a:t>
            </a:r>
            <a:r>
              <a:rPr lang="en-GB" sz="1050">
                <a:solidFill>
                  <a:srgbClr val="333333"/>
                </a:solidFill>
                <a:highlight>
                  <a:srgbClr val="FFFFFF"/>
                </a:highlight>
                <a:latin typeface="Helvetica Neue"/>
                <a:ea typeface="Helvetica Neue"/>
                <a:cs typeface="Helvetica Neue"/>
                <a:sym typeface="Helvetica Neue"/>
              </a:rPr>
              <a:t>apart</a:t>
            </a:r>
            <a:r>
              <a:rPr lang="en-GB" sz="1050">
                <a:solidFill>
                  <a:srgbClr val="333333"/>
                </a:solidFill>
                <a:highlight>
                  <a:srgbClr val="FFFFFF"/>
                </a:highlight>
                <a:latin typeface="Helvetica Neue"/>
                <a:ea typeface="Helvetica Neue"/>
                <a:cs typeface="Helvetica Neue"/>
                <a:sym typeface="Helvetica Neue"/>
              </a:rPr>
              <a:t> from being a list of agreed terms, also captures </a:t>
            </a:r>
            <a:r>
              <a:rPr b="1" lang="en-GB" sz="1050">
                <a:solidFill>
                  <a:srgbClr val="333333"/>
                </a:solidFill>
                <a:highlight>
                  <a:srgbClr val="FFFFFF"/>
                </a:highlight>
                <a:latin typeface="Helvetica Neue"/>
                <a:ea typeface="Helvetica Neue"/>
                <a:cs typeface="Helvetica Neue"/>
                <a:sym typeface="Helvetica Neue"/>
              </a:rPr>
              <a:t>relationships</a:t>
            </a:r>
            <a:r>
              <a:rPr lang="en-GB" sz="1050">
                <a:solidFill>
                  <a:srgbClr val="333333"/>
                </a:solidFill>
                <a:highlight>
                  <a:srgbClr val="FFFFFF"/>
                </a:highlight>
                <a:latin typeface="Helvetica Neue"/>
                <a:ea typeface="Helvetica Neue"/>
                <a:cs typeface="Helvetica Neue"/>
                <a:sym typeface="Helvetica Neue"/>
              </a:rPr>
              <a:t> between these terms.</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Some common examples of relationships are: is a, part of, contained in, produced by.</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Terms are organised in hierarchies / trees.</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Note that a term can be in several places in the hierarchy.</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A couple of examples: </a:t>
            </a:r>
            <a:r>
              <a:rPr b="1" lang="en-GB" sz="1050">
                <a:solidFill>
                  <a:srgbClr val="333333"/>
                </a:solidFill>
                <a:highlight>
                  <a:srgbClr val="FFFFFF"/>
                </a:highlight>
                <a:latin typeface="Helvetica Neue"/>
                <a:ea typeface="Helvetica Neue"/>
                <a:cs typeface="Helvetica Neue"/>
                <a:sym typeface="Helvetica Neue"/>
              </a:rPr>
              <a:t>next slide</a:t>
            </a:r>
            <a:endParaRPr b="1" sz="10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bd6759aef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bd6759aef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In the </a:t>
            </a:r>
            <a:r>
              <a:rPr lang="en-GB" sz="1050">
                <a:solidFill>
                  <a:srgbClr val="204A6F"/>
                </a:solidFill>
                <a:highlight>
                  <a:srgbClr val="FFFFFF"/>
                </a:highlight>
                <a:uFill>
                  <a:noFill/>
                </a:uFill>
                <a:latin typeface="Helvetica Neue"/>
                <a:ea typeface="Helvetica Neue"/>
                <a:cs typeface="Helvetica Neue"/>
                <a:sym typeface="Helvetica Neue"/>
                <a:hlinkClick r:id="rId2">
                  <a:extLst>
                    <a:ext uri="{A12FA001-AC4F-418D-AE19-62706E023703}">
                      <ahyp:hlinkClr val="tx"/>
                    </a:ext>
                  </a:extLst>
                </a:hlinkClick>
              </a:rPr>
              <a:t>Human Phenotype Ontology</a:t>
            </a:r>
            <a:r>
              <a:rPr lang="en-GB" sz="1050">
                <a:solidFill>
                  <a:srgbClr val="333333"/>
                </a:solidFill>
                <a:highlight>
                  <a:srgbClr val="FFFFFF"/>
                </a:highlight>
                <a:latin typeface="Helvetica Neue"/>
                <a:ea typeface="Helvetica Neue"/>
                <a:cs typeface="Helvetica Neue"/>
                <a:sym typeface="Helvetica Neue"/>
              </a:rPr>
              <a:t>, </a:t>
            </a:r>
            <a:endParaRPr sz="10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None/>
            </a:pPr>
            <a:r>
              <a:rPr lang="en-GB" sz="1050">
                <a:solidFill>
                  <a:srgbClr val="333333"/>
                </a:solidFill>
                <a:highlight>
                  <a:srgbClr val="FFFFFF"/>
                </a:highlight>
                <a:latin typeface="Helvetica Neue"/>
                <a:ea typeface="Helvetica Neue"/>
                <a:cs typeface="Helvetica Neue"/>
                <a:sym typeface="Helvetica Neue"/>
              </a:rPr>
              <a:t>Looking at the term </a:t>
            </a:r>
            <a:r>
              <a:rPr b="1" lang="en-GB" sz="1050">
                <a:solidFill>
                  <a:srgbClr val="333333"/>
                </a:solidFill>
                <a:highlight>
                  <a:srgbClr val="FFFFFF"/>
                </a:highlight>
                <a:latin typeface="Helvetica Neue"/>
                <a:ea typeface="Helvetica Neue"/>
                <a:cs typeface="Helvetica Neue"/>
                <a:sym typeface="Helvetica Neue"/>
              </a:rPr>
              <a:t>Myocardial infarction,</a:t>
            </a:r>
            <a:r>
              <a:rPr lang="en-GB" sz="1050">
                <a:solidFill>
                  <a:srgbClr val="333333"/>
                </a:solidFill>
                <a:highlight>
                  <a:srgbClr val="FFFFFF"/>
                </a:highlight>
                <a:latin typeface="Helvetica Neue"/>
                <a:ea typeface="Helvetica Neue"/>
                <a:cs typeface="Helvetica Neue"/>
                <a:sym typeface="Helvetica Neue"/>
              </a:rPr>
              <a:t> </a:t>
            </a:r>
            <a:r>
              <a:rPr lang="en-GB" sz="1050">
                <a:solidFill>
                  <a:srgbClr val="333333"/>
                </a:solidFill>
                <a:highlight>
                  <a:srgbClr val="FFFFFF"/>
                </a:highlight>
                <a:latin typeface="Helvetica Neue"/>
                <a:ea typeface="Helvetica Neue"/>
                <a:cs typeface="Helvetica Neue"/>
                <a:sym typeface="Helvetica Neue"/>
              </a:rPr>
              <a:t>we can see that it </a:t>
            </a:r>
            <a:r>
              <a:rPr lang="en-GB" sz="1050">
                <a:solidFill>
                  <a:srgbClr val="333333"/>
                </a:solidFill>
                <a:highlight>
                  <a:srgbClr val="FFFFFF"/>
                </a:highlight>
                <a:latin typeface="Helvetica Neue"/>
                <a:ea typeface="Helvetica Neue"/>
                <a:cs typeface="Helvetica Neue"/>
                <a:sym typeface="Helvetica Neue"/>
              </a:rPr>
              <a:t>is a </a:t>
            </a:r>
            <a:r>
              <a:rPr i="1" lang="en-GB" sz="1050">
                <a:solidFill>
                  <a:srgbClr val="333333"/>
                </a:solidFill>
                <a:highlight>
                  <a:srgbClr val="FFFFFF"/>
                </a:highlight>
                <a:latin typeface="Helvetica Neue"/>
                <a:ea typeface="Helvetica Neue"/>
                <a:cs typeface="Helvetica Neue"/>
                <a:sym typeface="Helvetica Neue"/>
              </a:rPr>
              <a:t>type</a:t>
            </a:r>
            <a:r>
              <a:rPr lang="en-GB" sz="1050">
                <a:solidFill>
                  <a:srgbClr val="333333"/>
                </a:solidFill>
                <a:highlight>
                  <a:srgbClr val="FFFFFF"/>
                </a:highlight>
                <a:latin typeface="Helvetica Neue"/>
                <a:ea typeface="Helvetica Neue"/>
                <a:cs typeface="Helvetica Neue"/>
                <a:sym typeface="Helvetica Neue"/>
              </a:rPr>
              <a:t> of </a:t>
            </a:r>
            <a:r>
              <a:rPr b="1" lang="en-GB" sz="1050">
                <a:solidFill>
                  <a:srgbClr val="333333"/>
                </a:solidFill>
                <a:highlight>
                  <a:srgbClr val="FFFFFF"/>
                </a:highlight>
                <a:latin typeface="Helvetica Neue"/>
                <a:ea typeface="Helvetica Neue"/>
                <a:cs typeface="Helvetica Neue"/>
                <a:sym typeface="Helvetica Neue"/>
              </a:rPr>
              <a:t>Abnormal cardiovascular system physiology</a:t>
            </a:r>
            <a:r>
              <a:rPr lang="en-GB" sz="1050">
                <a:solidFill>
                  <a:srgbClr val="333333"/>
                </a:solidFill>
                <a:highlight>
                  <a:srgbClr val="FFFFFF"/>
                </a:highlight>
                <a:latin typeface="Helvetica Neue"/>
                <a:ea typeface="Helvetica Neue"/>
                <a:cs typeface="Helvetica Neue"/>
                <a:sym typeface="Helvetica Neue"/>
              </a:rPr>
              <a:t> is a </a:t>
            </a:r>
            <a:r>
              <a:rPr i="1" lang="en-GB" sz="1050">
                <a:solidFill>
                  <a:srgbClr val="333333"/>
                </a:solidFill>
                <a:highlight>
                  <a:srgbClr val="FFFFFF"/>
                </a:highlight>
                <a:latin typeface="Helvetica Neue"/>
                <a:ea typeface="Helvetica Neue"/>
                <a:cs typeface="Helvetica Neue"/>
                <a:sym typeface="Helvetica Neue"/>
              </a:rPr>
              <a:t>type</a:t>
            </a:r>
            <a:r>
              <a:rPr lang="en-GB" sz="1050">
                <a:solidFill>
                  <a:srgbClr val="333333"/>
                </a:solidFill>
                <a:highlight>
                  <a:srgbClr val="FFFFFF"/>
                </a:highlight>
                <a:latin typeface="Helvetica Neue"/>
                <a:ea typeface="Helvetica Neue"/>
                <a:cs typeface="Helvetica Neue"/>
                <a:sym typeface="Helvetica Neue"/>
              </a:rPr>
              <a:t> of </a:t>
            </a:r>
            <a:r>
              <a:rPr b="1" lang="en-GB" sz="1050">
                <a:solidFill>
                  <a:srgbClr val="333333"/>
                </a:solidFill>
                <a:highlight>
                  <a:srgbClr val="FFFFFF"/>
                </a:highlight>
                <a:latin typeface="Helvetica Neue"/>
                <a:ea typeface="Helvetica Neue"/>
                <a:cs typeface="Helvetica Neue"/>
                <a:sym typeface="Helvetica Neue"/>
              </a:rPr>
              <a:t>Abnormality of the cardiovascular system</a:t>
            </a:r>
            <a:r>
              <a:rPr lang="en-GB" sz="1050">
                <a:solidFill>
                  <a:srgbClr val="333333"/>
                </a:solidFill>
                <a:highlight>
                  <a:srgbClr val="FFFFFF"/>
                </a:highlight>
                <a:latin typeface="Helvetica Neue"/>
                <a:ea typeface="Helvetica Neue"/>
                <a:cs typeface="Helvetica Neue"/>
                <a:sym typeface="Helvetica Neue"/>
              </a:rPr>
              <a:t> is a </a:t>
            </a:r>
            <a:r>
              <a:rPr i="1" lang="en-GB" sz="1050">
                <a:solidFill>
                  <a:srgbClr val="333333"/>
                </a:solidFill>
                <a:highlight>
                  <a:srgbClr val="FFFFFF"/>
                </a:highlight>
                <a:latin typeface="Helvetica Neue"/>
                <a:ea typeface="Helvetica Neue"/>
                <a:cs typeface="Helvetica Neue"/>
                <a:sym typeface="Helvetica Neue"/>
              </a:rPr>
              <a:t>type</a:t>
            </a:r>
            <a:r>
              <a:rPr lang="en-GB" sz="1050">
                <a:solidFill>
                  <a:srgbClr val="333333"/>
                </a:solidFill>
                <a:highlight>
                  <a:srgbClr val="FFFFFF"/>
                </a:highlight>
                <a:latin typeface="Helvetica Neue"/>
                <a:ea typeface="Helvetica Neue"/>
                <a:cs typeface="Helvetica Neue"/>
                <a:sym typeface="Helvetica Neue"/>
              </a:rPr>
              <a:t> of </a:t>
            </a:r>
            <a:r>
              <a:rPr b="1" lang="en-GB" sz="1050">
                <a:solidFill>
                  <a:srgbClr val="333333"/>
                </a:solidFill>
                <a:highlight>
                  <a:srgbClr val="FFFFFF"/>
                </a:highlight>
                <a:latin typeface="Helvetica Neue"/>
                <a:ea typeface="Helvetica Neue"/>
                <a:cs typeface="Helvetica Neue"/>
                <a:sym typeface="Helvetica Neue"/>
              </a:rPr>
              <a:t>Phenotypic abnormality</a:t>
            </a:r>
            <a:r>
              <a:rPr lang="en-GB" sz="1050">
                <a:solidFill>
                  <a:srgbClr val="333333"/>
                </a:solidFill>
                <a:highlight>
                  <a:srgbClr val="FFFFFF"/>
                </a:highlight>
                <a:latin typeface="Helvetica Neue"/>
                <a:ea typeface="Helvetica Neue"/>
                <a:cs typeface="Helvetica Neue"/>
                <a:sym typeface="Helvetica Neue"/>
              </a:rPr>
              <a:t>.</a:t>
            </a:r>
            <a:endParaRPr sz="10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None/>
            </a:pPr>
            <a:r>
              <a:rPr lang="en-GB" sz="1050">
                <a:solidFill>
                  <a:srgbClr val="333333"/>
                </a:solidFill>
                <a:highlight>
                  <a:srgbClr val="FFFFFF"/>
                </a:highlight>
                <a:latin typeface="Helvetica Neue"/>
                <a:ea typeface="Helvetica Neue"/>
                <a:cs typeface="Helvetica Neue"/>
                <a:sym typeface="Helvetica Neue"/>
              </a:rPr>
              <a:t>We can also see the definition, synonyms, id. It also has cross references to corresponding terms in other ontologies</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8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bd6759aef6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bd6759aef6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in the </a:t>
            </a:r>
            <a:r>
              <a:rPr lang="en-GB" sz="1050">
                <a:solidFill>
                  <a:srgbClr val="204A6F"/>
                </a:solidFill>
                <a:highlight>
                  <a:srgbClr val="FFFFFF"/>
                </a:highlight>
                <a:uFill>
                  <a:noFill/>
                </a:uFill>
                <a:latin typeface="Helvetica Neue"/>
                <a:ea typeface="Helvetica Neue"/>
                <a:cs typeface="Helvetica Neue"/>
                <a:sym typeface="Helvetica Neue"/>
                <a:hlinkClick r:id="rId2">
                  <a:extLst>
                    <a:ext uri="{A12FA001-AC4F-418D-AE19-62706E023703}">
                      <ahyp:hlinkClr val="tx"/>
                    </a:ext>
                  </a:extLst>
                </a:hlinkClick>
              </a:rPr>
              <a:t>BRENDA Tissue Ontology</a:t>
            </a:r>
            <a:r>
              <a:rPr lang="en-GB" sz="1050">
                <a:solidFill>
                  <a:srgbClr val="333333"/>
                </a:solidFill>
                <a:highlight>
                  <a:srgbClr val="FFFFFF"/>
                </a:highlight>
                <a:latin typeface="Helvetica Neue"/>
                <a:ea typeface="Helvetica Neue"/>
                <a:cs typeface="Helvetica Neue"/>
                <a:sym typeface="Helvetica Neue"/>
              </a:rPr>
              <a:t>, the </a:t>
            </a:r>
            <a:r>
              <a:rPr b="1" lang="en-GB" sz="1050">
                <a:solidFill>
                  <a:srgbClr val="333333"/>
                </a:solidFill>
                <a:highlight>
                  <a:srgbClr val="FFFFFF"/>
                </a:highlight>
                <a:latin typeface="Helvetica Neue"/>
                <a:ea typeface="Helvetica Neue"/>
                <a:cs typeface="Helvetica Neue"/>
                <a:sym typeface="Helvetica Neue"/>
              </a:rPr>
              <a:t>heart valve</a:t>
            </a:r>
            <a:r>
              <a:rPr lang="en-GB" sz="1050">
                <a:solidFill>
                  <a:srgbClr val="333333"/>
                </a:solidFill>
                <a:highlight>
                  <a:srgbClr val="FFFFFF"/>
                </a:highlight>
                <a:latin typeface="Helvetica Neue"/>
                <a:ea typeface="Helvetica Neue"/>
                <a:cs typeface="Helvetica Neue"/>
                <a:sym typeface="Helvetica Neue"/>
              </a:rPr>
              <a:t> is a </a:t>
            </a:r>
            <a:r>
              <a:rPr i="1" lang="en-GB" sz="1050">
                <a:solidFill>
                  <a:srgbClr val="333333"/>
                </a:solidFill>
                <a:highlight>
                  <a:srgbClr val="FFFFFF"/>
                </a:highlight>
                <a:latin typeface="Helvetica Neue"/>
                <a:ea typeface="Helvetica Neue"/>
                <a:cs typeface="Helvetica Neue"/>
                <a:sym typeface="Helvetica Neue"/>
              </a:rPr>
              <a:t>part</a:t>
            </a:r>
            <a:r>
              <a:rPr lang="en-GB" sz="1050">
                <a:solidFill>
                  <a:srgbClr val="333333"/>
                </a:solidFill>
                <a:highlight>
                  <a:srgbClr val="FFFFFF"/>
                </a:highlight>
                <a:latin typeface="Helvetica Neue"/>
                <a:ea typeface="Helvetica Neue"/>
                <a:cs typeface="Helvetica Neue"/>
                <a:sym typeface="Helvetica Neue"/>
              </a:rPr>
              <a:t> of the </a:t>
            </a:r>
            <a:r>
              <a:rPr b="1" lang="en-GB" sz="1050">
                <a:solidFill>
                  <a:srgbClr val="333333"/>
                </a:solidFill>
                <a:highlight>
                  <a:srgbClr val="FFFFFF"/>
                </a:highlight>
                <a:latin typeface="Helvetica Neue"/>
                <a:ea typeface="Helvetica Neue"/>
                <a:cs typeface="Helvetica Neue"/>
                <a:sym typeface="Helvetica Neue"/>
              </a:rPr>
              <a:t>heart</a:t>
            </a:r>
            <a:r>
              <a:rPr lang="en-GB" sz="1050">
                <a:solidFill>
                  <a:srgbClr val="333333"/>
                </a:solidFill>
                <a:highlight>
                  <a:srgbClr val="FFFFFF"/>
                </a:highlight>
                <a:latin typeface="Helvetica Neue"/>
                <a:ea typeface="Helvetica Neue"/>
                <a:cs typeface="Helvetica Neue"/>
                <a:sym typeface="Helvetica Neue"/>
              </a:rPr>
              <a:t> is a </a:t>
            </a:r>
            <a:r>
              <a:rPr i="1" lang="en-GB" sz="1050">
                <a:solidFill>
                  <a:srgbClr val="333333"/>
                </a:solidFill>
                <a:highlight>
                  <a:srgbClr val="FFFFFF"/>
                </a:highlight>
                <a:latin typeface="Helvetica Neue"/>
                <a:ea typeface="Helvetica Neue"/>
                <a:cs typeface="Helvetica Neue"/>
                <a:sym typeface="Helvetica Neue"/>
              </a:rPr>
              <a:t>part</a:t>
            </a:r>
            <a:r>
              <a:rPr lang="en-GB" sz="1050">
                <a:solidFill>
                  <a:srgbClr val="333333"/>
                </a:solidFill>
                <a:highlight>
                  <a:srgbClr val="FFFFFF"/>
                </a:highlight>
                <a:latin typeface="Helvetica Neue"/>
                <a:ea typeface="Helvetica Neue"/>
                <a:cs typeface="Helvetica Neue"/>
                <a:sym typeface="Helvetica Neue"/>
              </a:rPr>
              <a:t> of the </a:t>
            </a:r>
            <a:r>
              <a:rPr b="1" lang="en-GB" sz="1050">
                <a:solidFill>
                  <a:srgbClr val="333333"/>
                </a:solidFill>
                <a:highlight>
                  <a:srgbClr val="FFFFFF"/>
                </a:highlight>
                <a:latin typeface="Helvetica Neue"/>
                <a:ea typeface="Helvetica Neue"/>
                <a:cs typeface="Helvetica Neue"/>
                <a:sym typeface="Helvetica Neue"/>
              </a:rPr>
              <a:t>cardiovascular system</a:t>
            </a:r>
            <a:r>
              <a:rPr lang="en-GB" sz="1050">
                <a:solidFill>
                  <a:srgbClr val="333333"/>
                </a:solidFill>
                <a:highlight>
                  <a:srgbClr val="FFFFFF"/>
                </a:highlight>
                <a:latin typeface="Helvetica Neue"/>
                <a:ea typeface="Helvetica Neue"/>
                <a:cs typeface="Helvetica Neue"/>
                <a:sym typeface="Helvetica Neue"/>
              </a:rPr>
              <a:t> is a </a:t>
            </a:r>
            <a:r>
              <a:rPr i="1" lang="en-GB" sz="1050">
                <a:solidFill>
                  <a:srgbClr val="333333"/>
                </a:solidFill>
                <a:highlight>
                  <a:srgbClr val="FFFFFF"/>
                </a:highlight>
                <a:latin typeface="Helvetica Neue"/>
                <a:ea typeface="Helvetica Neue"/>
                <a:cs typeface="Helvetica Neue"/>
                <a:sym typeface="Helvetica Neue"/>
              </a:rPr>
              <a:t>part</a:t>
            </a:r>
            <a:r>
              <a:rPr lang="en-GB" sz="1050">
                <a:solidFill>
                  <a:srgbClr val="333333"/>
                </a:solidFill>
                <a:highlight>
                  <a:srgbClr val="FFFFFF"/>
                </a:highlight>
                <a:latin typeface="Helvetica Neue"/>
                <a:ea typeface="Helvetica Neue"/>
                <a:cs typeface="Helvetica Neue"/>
                <a:sym typeface="Helvetica Neue"/>
              </a:rPr>
              <a:t> of the whole body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bd6759aef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bd6759aef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As you see, depending on the way you look at reality, the domains of knowledge have to be structured in several different ways.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b="1" lang="en-GB" sz="1050">
                <a:solidFill>
                  <a:srgbClr val="333333"/>
                </a:solidFill>
                <a:highlight>
                  <a:srgbClr val="FFFFFF"/>
                </a:highlight>
                <a:latin typeface="Helvetica Neue"/>
                <a:ea typeface="Helvetica Neue"/>
                <a:cs typeface="Helvetica Neue"/>
                <a:sym typeface="Helvetica Neue"/>
              </a:rPr>
              <a:t>There is no all-encompassing ontology that captures everything. </a:t>
            </a:r>
            <a:endParaRPr b="1"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You will have to rely on several different ontologies to describe your research. The question is which ontologies to choose.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bd6759aef6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bd6759aef6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You can decide to make your own controlled vocabularies.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It might seem like less work than finding good ones that already exist.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In the long run, you are better off using publicly managed vocabularies and lists, as much of the thinking about describing different domains has already been done.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Another important aspects is that it will support the machine-readability aspect of FAIR. With unique identifiers for terms that describes your data (and their relationships), it can be possible for computer code to generate knowledge descriptions from data.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d6759ae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d6759ae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To understand how the data you produce has been generated, it is important to document descriptions of this, so that you, your collaborators, and someone else can understand it later on.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Actually, you yourself is the most likely recipient of this information, because “it is the doom of men that they forget”, as someone said.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bd6759aef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bd6759aef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050">
                <a:solidFill>
                  <a:srgbClr val="333333"/>
                </a:solidFill>
                <a:highlight>
                  <a:srgbClr val="FFFFFF"/>
                </a:highlight>
                <a:latin typeface="Helvetica Neue"/>
                <a:ea typeface="Helvetica Neue"/>
                <a:cs typeface="Helvetica Neue"/>
                <a:sym typeface="Helvetica Neue"/>
              </a:rPr>
              <a:t>03. Metadata standards</a:t>
            </a:r>
            <a:endParaRPr b="1" sz="10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None/>
            </a:pPr>
            <a:r>
              <a:rPr lang="en-GB" sz="1050">
                <a:solidFill>
                  <a:srgbClr val="333333"/>
                </a:solidFill>
                <a:highlight>
                  <a:srgbClr val="FFFFFF"/>
                </a:highlight>
                <a:latin typeface="Helvetica Neue"/>
                <a:ea typeface="Helvetica Neue"/>
                <a:cs typeface="Helvetica Neue"/>
                <a:sym typeface="Helvetica Neue"/>
              </a:rPr>
              <a:t>A metadata standard could be described as a collection of metadata fields or elements that are of relevance for the particular type of scientific study data that is to be documented. </a:t>
            </a:r>
            <a:endParaRPr sz="10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None/>
            </a:pPr>
            <a:r>
              <a:rPr lang="en-GB" sz="1050">
                <a:solidFill>
                  <a:srgbClr val="333333"/>
                </a:solidFill>
                <a:highlight>
                  <a:srgbClr val="FFFFFF"/>
                </a:highlight>
                <a:latin typeface="Helvetica Neue"/>
                <a:ea typeface="Helvetica Neue"/>
                <a:cs typeface="Helvetica Neue"/>
                <a:sym typeface="Helvetica Neue"/>
              </a:rPr>
              <a:t>Such standards will often consist of some </a:t>
            </a:r>
            <a:r>
              <a:rPr b="1" lang="en-GB" sz="1050">
                <a:solidFill>
                  <a:srgbClr val="333333"/>
                </a:solidFill>
                <a:highlight>
                  <a:srgbClr val="FFFFFF"/>
                </a:highlight>
                <a:latin typeface="Helvetica Neue"/>
                <a:ea typeface="Helvetica Neue"/>
                <a:cs typeface="Helvetica Neue"/>
                <a:sym typeface="Helvetica Neue"/>
              </a:rPr>
              <a:t>elements</a:t>
            </a:r>
            <a:r>
              <a:rPr lang="en-GB" sz="1050">
                <a:solidFill>
                  <a:srgbClr val="333333"/>
                </a:solidFill>
                <a:highlight>
                  <a:srgbClr val="FFFFFF"/>
                </a:highlight>
                <a:latin typeface="Helvetica Neue"/>
                <a:ea typeface="Helvetica Neue"/>
                <a:cs typeface="Helvetica Neue"/>
                <a:sym typeface="Helvetica Neue"/>
              </a:rPr>
              <a:t> that are </a:t>
            </a:r>
            <a:r>
              <a:rPr i="1" lang="en-GB" sz="1050">
                <a:solidFill>
                  <a:srgbClr val="333333"/>
                </a:solidFill>
                <a:highlight>
                  <a:srgbClr val="FFFFFF"/>
                </a:highlight>
                <a:latin typeface="Helvetica Neue"/>
                <a:ea typeface="Helvetica Neue"/>
                <a:cs typeface="Helvetica Neue"/>
                <a:sym typeface="Helvetica Neue"/>
              </a:rPr>
              <a:t>mandatory</a:t>
            </a:r>
            <a:r>
              <a:rPr lang="en-GB" sz="1050">
                <a:solidFill>
                  <a:srgbClr val="333333"/>
                </a:solidFill>
                <a:highlight>
                  <a:srgbClr val="FFFFFF"/>
                </a:highlight>
                <a:latin typeface="Helvetica Neue"/>
                <a:ea typeface="Helvetica Neue"/>
                <a:cs typeface="Helvetica Neue"/>
                <a:sym typeface="Helvetica Neue"/>
              </a:rPr>
              <a:t>, some </a:t>
            </a:r>
            <a:r>
              <a:rPr i="1" lang="en-GB" sz="1050">
                <a:solidFill>
                  <a:srgbClr val="333333"/>
                </a:solidFill>
                <a:highlight>
                  <a:srgbClr val="FFFFFF"/>
                </a:highlight>
                <a:latin typeface="Helvetica Neue"/>
                <a:ea typeface="Helvetica Neue"/>
                <a:cs typeface="Helvetica Neue"/>
                <a:sym typeface="Helvetica Neue"/>
              </a:rPr>
              <a:t>recommended</a:t>
            </a:r>
            <a:r>
              <a:rPr lang="en-GB" sz="1050">
                <a:solidFill>
                  <a:srgbClr val="333333"/>
                </a:solidFill>
                <a:highlight>
                  <a:srgbClr val="FFFFFF"/>
                </a:highlight>
                <a:latin typeface="Helvetica Neue"/>
                <a:ea typeface="Helvetica Neue"/>
                <a:cs typeface="Helvetica Neue"/>
                <a:sym typeface="Helvetica Neue"/>
              </a:rPr>
              <a:t>, and some that are </a:t>
            </a:r>
            <a:r>
              <a:rPr i="1" lang="en-GB" sz="1050">
                <a:solidFill>
                  <a:srgbClr val="333333"/>
                </a:solidFill>
                <a:highlight>
                  <a:srgbClr val="FFFFFF"/>
                </a:highlight>
                <a:latin typeface="Helvetica Neue"/>
                <a:ea typeface="Helvetica Neue"/>
                <a:cs typeface="Helvetica Neue"/>
                <a:sym typeface="Helvetica Neue"/>
              </a:rPr>
              <a:t>optional</a:t>
            </a:r>
            <a:r>
              <a:rPr lang="en-GB" sz="1050">
                <a:solidFill>
                  <a:srgbClr val="333333"/>
                </a:solidFill>
                <a:highlight>
                  <a:srgbClr val="FFFFFF"/>
                </a:highlight>
                <a:latin typeface="Helvetica Neue"/>
                <a:ea typeface="Helvetica Neue"/>
                <a:cs typeface="Helvetica Neue"/>
                <a:sym typeface="Helvetica Neue"/>
              </a:rPr>
              <a:t>. </a:t>
            </a:r>
            <a:endParaRPr sz="10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None/>
            </a:pPr>
            <a:r>
              <a:rPr lang="en-GB" sz="1050">
                <a:solidFill>
                  <a:srgbClr val="333333"/>
                </a:solidFill>
                <a:highlight>
                  <a:srgbClr val="FFFFFF"/>
                </a:highlight>
                <a:latin typeface="Helvetica Neue"/>
                <a:ea typeface="Helvetica Neue"/>
                <a:cs typeface="Helvetica Neue"/>
                <a:sym typeface="Helvetica Neue"/>
              </a:rPr>
              <a:t>They will (at least should) define what </a:t>
            </a:r>
            <a:r>
              <a:rPr b="1" lang="en-GB" sz="1050">
                <a:solidFill>
                  <a:srgbClr val="333333"/>
                </a:solidFill>
                <a:highlight>
                  <a:srgbClr val="FFFFFF"/>
                </a:highlight>
                <a:latin typeface="Helvetica Neue"/>
                <a:ea typeface="Helvetica Neue"/>
                <a:cs typeface="Helvetica Neue"/>
                <a:sym typeface="Helvetica Neue"/>
              </a:rPr>
              <a:t>type of input values</a:t>
            </a:r>
            <a:r>
              <a:rPr lang="en-GB" sz="1050">
                <a:solidFill>
                  <a:srgbClr val="333333"/>
                </a:solidFill>
                <a:highlight>
                  <a:srgbClr val="FFFFFF"/>
                </a:highlight>
                <a:latin typeface="Helvetica Neue"/>
                <a:ea typeface="Helvetica Neue"/>
                <a:cs typeface="Helvetica Neue"/>
                <a:sym typeface="Helvetica Neue"/>
              </a:rPr>
              <a:t> are expected for each element, e.g.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80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free text,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date in a specific format,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geographical positions,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numerical values, and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controlled vocabularies or ontologies. </a:t>
            </a:r>
            <a:endParaRPr sz="10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None/>
            </a:pPr>
            <a:r>
              <a:rPr lang="en-GB" sz="1050">
                <a:solidFill>
                  <a:srgbClr val="333333"/>
                </a:solidFill>
                <a:highlight>
                  <a:srgbClr val="FFFFFF"/>
                </a:highlight>
                <a:latin typeface="Helvetica Neue"/>
                <a:ea typeface="Helvetica Neue"/>
                <a:cs typeface="Helvetica Neue"/>
                <a:sym typeface="Helvetica Neue"/>
              </a:rPr>
              <a:t>Sometimes the element name itself is a specified ontology term. The further we go on being strict about defining the elements and values the more we open up for increasing the FAIRness aspects of the data from a computational point of view.</a:t>
            </a:r>
            <a:endParaRPr sz="10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lang="en-GB" sz="1050">
                <a:solidFill>
                  <a:srgbClr val="333333"/>
                </a:solidFill>
                <a:highlight>
                  <a:srgbClr val="FFFFFF"/>
                </a:highlight>
                <a:latin typeface="Helvetica Neue"/>
                <a:ea typeface="Helvetica Neue"/>
                <a:cs typeface="Helvetica Neue"/>
                <a:sym typeface="Helvetica Neue"/>
              </a:rPr>
              <a:t>Standards range from the very generic to the very specific. Let’s have a look at a couple of examples: </a:t>
            </a:r>
            <a:r>
              <a:rPr b="1" lang="en-GB" sz="1050">
                <a:solidFill>
                  <a:srgbClr val="333333"/>
                </a:solidFill>
                <a:highlight>
                  <a:srgbClr val="FFFFFF"/>
                </a:highlight>
                <a:latin typeface="Helvetica Neue"/>
                <a:ea typeface="Helvetica Neue"/>
                <a:cs typeface="Helvetica Neue"/>
                <a:sym typeface="Helvetica Neue"/>
              </a:rPr>
              <a:t>Next slide</a:t>
            </a:r>
            <a:endParaRPr b="1" sz="1050">
              <a:solidFill>
                <a:srgbClr val="333333"/>
              </a:solidFill>
              <a:highlight>
                <a:srgbClr val="FFFFFF"/>
              </a:highlight>
              <a:latin typeface="Helvetica Neue"/>
              <a:ea typeface="Helvetica Neue"/>
              <a:cs typeface="Helvetica Neue"/>
              <a:sym typeface="Helvetica Neue"/>
            </a:endParaRPr>
          </a:p>
          <a:p>
            <a:pPr indent="0" lvl="0" marL="0" rtl="0" algn="l">
              <a:spcBef>
                <a:spcPts val="8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bd6759aef6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bd6759aef6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[Option to go to the page on the web]</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The </a:t>
            </a:r>
            <a:r>
              <a:rPr lang="en-GB" sz="1050">
                <a:solidFill>
                  <a:srgbClr val="204A6F"/>
                </a:solidFill>
                <a:highlight>
                  <a:srgbClr val="FFFFFF"/>
                </a:highlight>
                <a:uFill>
                  <a:noFill/>
                </a:uFill>
                <a:latin typeface="Helvetica Neue"/>
                <a:ea typeface="Helvetica Neue"/>
                <a:cs typeface="Helvetica Neue"/>
                <a:sym typeface="Helvetica Neue"/>
                <a:hlinkClick r:id="rId2">
                  <a:extLst>
                    <a:ext uri="{A12FA001-AC4F-418D-AE19-62706E023703}">
                      <ahyp:hlinkClr val="tx"/>
                    </a:ext>
                  </a:extLst>
                </a:hlinkClick>
              </a:rPr>
              <a:t>Dublin Core</a:t>
            </a:r>
            <a:r>
              <a:rPr lang="en-GB" sz="1050">
                <a:solidFill>
                  <a:srgbClr val="333333"/>
                </a:solidFill>
                <a:highlight>
                  <a:srgbClr val="FFFFFF"/>
                </a:highlight>
                <a:latin typeface="Helvetica Neue"/>
                <a:ea typeface="Helvetica Neue"/>
                <a:cs typeface="Helvetica Neue"/>
                <a:sym typeface="Helvetica Neue"/>
              </a:rPr>
              <a:t> is a generic standard for describing digital and physical resources. In its basic form it specifies 15 elements, such as Creator, Title, Description, Date,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[Show the </a:t>
            </a:r>
            <a:r>
              <a:rPr lang="en-GB"/>
              <a:t>different</a:t>
            </a:r>
            <a:r>
              <a:rPr lang="en-GB"/>
              <a:t> elements and value types]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bd6759aef6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bd6759aef6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[Option to go to the page on the web]</a:t>
            </a:r>
            <a:endParaRPr>
              <a:solidFill>
                <a:schemeClr val="dk1"/>
              </a:solidFill>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An example of a more specific standard is the </a:t>
            </a:r>
            <a:r>
              <a:rPr lang="en-GB" sz="1050">
                <a:solidFill>
                  <a:srgbClr val="204A6F"/>
                </a:solidFill>
                <a:highlight>
                  <a:srgbClr val="FFFFFF"/>
                </a:highlight>
                <a:uFill>
                  <a:noFill/>
                </a:uFill>
                <a:latin typeface="Helvetica Neue"/>
                <a:ea typeface="Helvetica Neue"/>
                <a:cs typeface="Helvetica Neue"/>
                <a:sym typeface="Helvetica Neue"/>
                <a:hlinkClick r:id="rId2">
                  <a:extLst>
                    <a:ext uri="{A12FA001-AC4F-418D-AE19-62706E023703}">
                      <ahyp:hlinkClr val="tx"/>
                    </a:ext>
                  </a:extLst>
                </a:hlinkClick>
              </a:rPr>
              <a:t>ENA virus pathogen reporting standard checklist</a:t>
            </a:r>
            <a:r>
              <a:rPr lang="en-GB" sz="1050">
                <a:solidFill>
                  <a:srgbClr val="333333"/>
                </a:solidFill>
                <a:highlight>
                  <a:srgbClr val="FFFFFF"/>
                </a:highlight>
                <a:latin typeface="Helvetica Neue"/>
                <a:ea typeface="Helvetica Neue"/>
                <a:cs typeface="Helvetica Neue"/>
                <a:sym typeface="Helvetica Neue"/>
              </a:rPr>
              <a:t>, for reporting metadata of virus pathogen samples associated with genomic data to the European Nucleotide Archive.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It has 35 elements, of which 9 are mandatory and 15 recommended.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Example of elements are geographic location, host scientific name, host health state, collection date, etc.</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a:solidFill>
                  <a:schemeClr val="dk1"/>
                </a:solidFill>
              </a:rPr>
              <a:t>[</a:t>
            </a:r>
            <a:r>
              <a:rPr lang="en-GB">
                <a:solidFill>
                  <a:schemeClr val="dk1"/>
                </a:solidFill>
              </a:rPr>
              <a:t>Show the different elements and value types. Point out that value types are often very free]</a:t>
            </a:r>
            <a:endParaRPr sz="10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bd6759aef6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bd6759aef6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Given that reality is hard to categorise, and that different types of research investigate their subject matter from various different angles, there has emerged numerous different ontologies and metadata standards.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In Life Science alone there are currently more than hundreds of standards. So how do I know what to use? </a:t>
            </a:r>
            <a:r>
              <a:rPr b="1" lang="en-GB" sz="1050">
                <a:solidFill>
                  <a:srgbClr val="333333"/>
                </a:solidFill>
                <a:highlight>
                  <a:srgbClr val="FFFFFF"/>
                </a:highlight>
                <a:latin typeface="Helvetica Neue"/>
                <a:ea typeface="Helvetica Neue"/>
                <a:cs typeface="Helvetica Neue"/>
                <a:sym typeface="Helvetica Neue"/>
              </a:rPr>
              <a:t>-&gt; Next slide (episode)</a:t>
            </a:r>
            <a:endParaRPr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bd6759aef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bd6759aef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050">
                <a:solidFill>
                  <a:srgbClr val="333333"/>
                </a:solidFill>
                <a:highlight>
                  <a:srgbClr val="FFFFFF"/>
                </a:highlight>
                <a:latin typeface="Helvetica Neue"/>
                <a:ea typeface="Helvetica Neue"/>
                <a:cs typeface="Helvetica Neue"/>
                <a:sym typeface="Helvetica Neue"/>
              </a:rPr>
              <a:t>04. Data dictionary</a:t>
            </a:r>
            <a:endParaRPr b="1"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It is good practice to make a </a:t>
            </a:r>
            <a:r>
              <a:rPr b="1" lang="en-GB" sz="1050">
                <a:solidFill>
                  <a:srgbClr val="333333"/>
                </a:solidFill>
                <a:highlight>
                  <a:srgbClr val="FFFFFF"/>
                </a:highlight>
                <a:latin typeface="Helvetica Neue"/>
                <a:ea typeface="Helvetica Neue"/>
                <a:cs typeface="Helvetica Neue"/>
                <a:sym typeface="Helvetica Neue"/>
              </a:rPr>
              <a:t>data dictionary</a:t>
            </a:r>
            <a:r>
              <a:rPr lang="en-GB" sz="1050">
                <a:solidFill>
                  <a:srgbClr val="333333"/>
                </a:solidFill>
                <a:highlight>
                  <a:srgbClr val="FFFFFF"/>
                </a:highlight>
                <a:latin typeface="Helvetica Neue"/>
                <a:ea typeface="Helvetica Neue"/>
                <a:cs typeface="Helvetica Neue"/>
                <a:sym typeface="Helvetica Neue"/>
              </a:rPr>
              <a:t> for your metadata. “Your own metadata standard”</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This is a file that explains what type of information is supposed to be entered for at particular (meta)data field.</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This is where you document names of (meta)data fields, expected measurement units, allowed values, and definitions for what the field is about.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bd6759aef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bd6759aef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latin typeface="Helvetica Neue"/>
                <a:ea typeface="Helvetica Neue"/>
                <a:cs typeface="Helvetica Neue"/>
                <a:sym typeface="Helvetica Neue"/>
              </a:rPr>
              <a:t>The file </a:t>
            </a:r>
            <a:r>
              <a:rPr lang="en-GB" sz="1050">
                <a:solidFill>
                  <a:srgbClr val="204A6F"/>
                </a:solidFill>
                <a:uFill>
                  <a:noFill/>
                </a:uFill>
                <a:latin typeface="Helvetica Neue"/>
                <a:ea typeface="Helvetica Neue"/>
                <a:cs typeface="Helvetica Neue"/>
                <a:sym typeface="Helvetica Neue"/>
                <a:hlinkClick r:id="rId2">
                  <a:extLst>
                    <a:ext uri="{A12FA001-AC4F-418D-AE19-62706E023703}">
                      <ahyp:hlinkClr val="tx"/>
                    </a:ext>
                  </a:extLst>
                </a:hlinkClick>
              </a:rPr>
              <a:t>samples_metadata_lesson.csv</a:t>
            </a:r>
            <a:r>
              <a:rPr lang="en-GB" sz="1050">
                <a:solidFill>
                  <a:srgbClr val="333333"/>
                </a:solidFill>
                <a:latin typeface="Helvetica Neue"/>
                <a:ea typeface="Helvetica Neue"/>
                <a:cs typeface="Helvetica Neue"/>
                <a:sym typeface="Helvetica Neue"/>
              </a:rPr>
              <a:t> contains information about a set of samples for a research project. In this exercise you will start writing a data dictionary for this file.</a:t>
            </a:r>
            <a:endParaRPr sz="1050">
              <a:solidFill>
                <a:srgbClr val="333333"/>
              </a:solidFill>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latin typeface="Helvetica Neue"/>
              <a:ea typeface="Helvetica Neue"/>
              <a:cs typeface="Helvetica Neue"/>
              <a:sym typeface="Helvetica Neue"/>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bd6759aef6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bd6759aef6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5275" lvl="0" marL="457200" rtl="0" algn="l">
              <a:spcBef>
                <a:spcPts val="0"/>
              </a:spcBef>
              <a:spcAft>
                <a:spcPts val="0"/>
              </a:spcAft>
              <a:buClr>
                <a:srgbClr val="333333"/>
              </a:buClr>
              <a:buSzPts val="1050"/>
              <a:buFont typeface="Helvetica Neue"/>
              <a:buAutoNum type="arabicPeriod"/>
            </a:pPr>
            <a:r>
              <a:rPr lang="en-GB" sz="1050">
                <a:solidFill>
                  <a:srgbClr val="333333"/>
                </a:solidFill>
                <a:latin typeface="Helvetica Neue"/>
                <a:ea typeface="Helvetica Neue"/>
                <a:cs typeface="Helvetica Neue"/>
                <a:sym typeface="Helvetica Neue"/>
              </a:rPr>
              <a:t>Open the FILE that you downloaded in </a:t>
            </a:r>
            <a:r>
              <a:rPr lang="en-GB" sz="1050">
                <a:solidFill>
                  <a:srgbClr val="204A6F"/>
                </a:solidFill>
                <a:uFill>
                  <a:noFill/>
                </a:uFill>
                <a:latin typeface="Helvetica Neue"/>
                <a:ea typeface="Helvetica Neue"/>
                <a:cs typeface="Helvetica Neue"/>
                <a:sym typeface="Helvetica Neue"/>
                <a:hlinkClick r:id="rId2">
                  <a:extLst>
                    <a:ext uri="{A12FA001-AC4F-418D-AE19-62706E023703}">
                      <ahyp:hlinkClr val="tx"/>
                    </a:ext>
                  </a:extLst>
                </a:hlinkClick>
              </a:rPr>
              <a:t>the beginning of the lesson</a:t>
            </a:r>
            <a:r>
              <a:rPr lang="en-GB" sz="1050">
                <a:solidFill>
                  <a:srgbClr val="333333"/>
                </a:solidFill>
                <a:latin typeface="Helvetica Neue"/>
                <a:ea typeface="Helvetica Neue"/>
                <a:cs typeface="Helvetica Neue"/>
                <a:sym typeface="Helvetica Neue"/>
              </a:rPr>
              <a:t>, in a spreadsheet program of you choice</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AutoNum type="arabicPeriod"/>
            </a:pPr>
            <a:r>
              <a:rPr lang="en-GB" sz="1050">
                <a:solidFill>
                  <a:srgbClr val="333333"/>
                </a:solidFill>
                <a:latin typeface="Helvetica Neue"/>
                <a:ea typeface="Helvetica Neue"/>
                <a:cs typeface="Helvetica Neue"/>
                <a:sym typeface="Helvetica Neue"/>
              </a:rPr>
              <a:t>Open another </a:t>
            </a:r>
            <a:r>
              <a:rPr b="1" lang="en-GB" sz="1050">
                <a:solidFill>
                  <a:srgbClr val="333333"/>
                </a:solidFill>
                <a:latin typeface="Helvetica Neue"/>
                <a:ea typeface="Helvetica Neue"/>
                <a:cs typeface="Helvetica Neue"/>
                <a:sym typeface="Helvetica Neue"/>
              </a:rPr>
              <a:t>empty</a:t>
            </a:r>
            <a:r>
              <a:rPr lang="en-GB" sz="1050">
                <a:solidFill>
                  <a:srgbClr val="333333"/>
                </a:solidFill>
                <a:latin typeface="Helvetica Neue"/>
                <a:ea typeface="Helvetica Neue"/>
                <a:cs typeface="Helvetica Neue"/>
                <a:sym typeface="Helvetica Neue"/>
              </a:rPr>
              <a:t> spreadsheet file, name it </a:t>
            </a:r>
            <a:r>
              <a:rPr lang="en-GB" sz="950">
                <a:solidFill>
                  <a:srgbClr val="24292E"/>
                </a:solidFill>
                <a:highlight>
                  <a:srgbClr val="E7E7E7"/>
                </a:highlight>
                <a:latin typeface="Consolas"/>
                <a:ea typeface="Consolas"/>
                <a:cs typeface="Consolas"/>
                <a:sym typeface="Consolas"/>
              </a:rPr>
              <a:t>data_dictionary</a:t>
            </a:r>
            <a:r>
              <a:rPr lang="en-GB" sz="1050">
                <a:solidFill>
                  <a:srgbClr val="333333"/>
                </a:solidFill>
                <a:latin typeface="Helvetica Neue"/>
                <a:ea typeface="Helvetica Neue"/>
                <a:cs typeface="Helvetica Neue"/>
                <a:sym typeface="Helvetica Neue"/>
              </a:rPr>
              <a:t>.</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AutoNum type="arabicPeriod"/>
            </a:pPr>
            <a:r>
              <a:rPr lang="en-GB" sz="1050">
                <a:solidFill>
                  <a:srgbClr val="333333"/>
                </a:solidFill>
                <a:latin typeface="Helvetica Neue"/>
                <a:ea typeface="Helvetica Neue"/>
                <a:cs typeface="Helvetica Neue"/>
                <a:sym typeface="Helvetica Neue"/>
              </a:rPr>
              <a:t>Add the following headings to the </a:t>
            </a:r>
            <a:r>
              <a:rPr lang="en-GB" sz="950">
                <a:solidFill>
                  <a:srgbClr val="24292E"/>
                </a:solidFill>
                <a:highlight>
                  <a:srgbClr val="E7E7E7"/>
                </a:highlight>
                <a:latin typeface="Consolas"/>
                <a:ea typeface="Consolas"/>
                <a:cs typeface="Consolas"/>
                <a:sym typeface="Consolas"/>
              </a:rPr>
              <a:t>data_dictionary</a:t>
            </a:r>
            <a:r>
              <a:rPr lang="en-GB" sz="1050">
                <a:solidFill>
                  <a:srgbClr val="333333"/>
                </a:solidFill>
                <a:latin typeface="Helvetica Neue"/>
                <a:ea typeface="Helvetica Neue"/>
                <a:cs typeface="Helvetica Neue"/>
                <a:sym typeface="Helvetica Neue"/>
              </a:rPr>
              <a:t> file: </a:t>
            </a:r>
            <a:r>
              <a:rPr b="1" lang="en-GB" sz="1050">
                <a:solidFill>
                  <a:srgbClr val="333333"/>
                </a:solidFill>
                <a:latin typeface="Helvetica Neue"/>
                <a:ea typeface="Helvetica Neue"/>
                <a:cs typeface="Helvetica Neue"/>
                <a:sym typeface="Helvetica Neue"/>
              </a:rPr>
              <a:t>Current variable name</a:t>
            </a:r>
            <a:r>
              <a:rPr lang="en-GB" sz="1050">
                <a:solidFill>
                  <a:srgbClr val="333333"/>
                </a:solidFill>
                <a:latin typeface="Helvetica Neue"/>
                <a:ea typeface="Helvetica Neue"/>
                <a:cs typeface="Helvetica Neue"/>
                <a:sym typeface="Helvetica Neue"/>
              </a:rPr>
              <a:t>, </a:t>
            </a:r>
            <a:r>
              <a:rPr b="1" lang="en-GB" sz="1050">
                <a:solidFill>
                  <a:srgbClr val="333333"/>
                </a:solidFill>
                <a:latin typeface="Helvetica Neue"/>
                <a:ea typeface="Helvetica Neue"/>
                <a:cs typeface="Helvetica Neue"/>
                <a:sym typeface="Helvetica Neue"/>
              </a:rPr>
              <a:t>ENA Variable name</a:t>
            </a:r>
            <a:r>
              <a:rPr lang="en-GB" sz="1050">
                <a:solidFill>
                  <a:srgbClr val="333333"/>
                </a:solidFill>
                <a:latin typeface="Helvetica Neue"/>
                <a:ea typeface="Helvetica Neue"/>
                <a:cs typeface="Helvetica Neue"/>
                <a:sym typeface="Helvetica Neue"/>
              </a:rPr>
              <a:t>, </a:t>
            </a:r>
            <a:r>
              <a:rPr b="1" lang="en-GB" sz="1050">
                <a:solidFill>
                  <a:srgbClr val="333333"/>
                </a:solidFill>
                <a:latin typeface="Helvetica Neue"/>
                <a:ea typeface="Helvetica Neue"/>
                <a:cs typeface="Helvetica Neue"/>
                <a:sym typeface="Helvetica Neue"/>
              </a:rPr>
              <a:t>Measurement unit</a:t>
            </a:r>
            <a:r>
              <a:rPr lang="en-GB" sz="1050">
                <a:solidFill>
                  <a:srgbClr val="333333"/>
                </a:solidFill>
                <a:latin typeface="Helvetica Neue"/>
                <a:ea typeface="Helvetica Neue"/>
                <a:cs typeface="Helvetica Neue"/>
                <a:sym typeface="Helvetica Neue"/>
              </a:rPr>
              <a:t>, </a:t>
            </a:r>
            <a:r>
              <a:rPr b="1" lang="en-GB" sz="1050">
                <a:solidFill>
                  <a:srgbClr val="333333"/>
                </a:solidFill>
                <a:latin typeface="Helvetica Neue"/>
                <a:ea typeface="Helvetica Neue"/>
                <a:cs typeface="Helvetica Neue"/>
                <a:sym typeface="Helvetica Neue"/>
              </a:rPr>
              <a:t>Allowed values</a:t>
            </a:r>
            <a:r>
              <a:rPr lang="en-GB" sz="1050">
                <a:solidFill>
                  <a:srgbClr val="333333"/>
                </a:solidFill>
                <a:latin typeface="Helvetica Neue"/>
                <a:ea typeface="Helvetica Neue"/>
                <a:cs typeface="Helvetica Neue"/>
                <a:sym typeface="Helvetica Neue"/>
              </a:rPr>
              <a:t>, </a:t>
            </a:r>
            <a:r>
              <a:rPr b="1" lang="en-GB" sz="1050">
                <a:solidFill>
                  <a:srgbClr val="333333"/>
                </a:solidFill>
                <a:latin typeface="Helvetica Neue"/>
                <a:ea typeface="Helvetica Neue"/>
                <a:cs typeface="Helvetica Neue"/>
                <a:sym typeface="Helvetica Neue"/>
              </a:rPr>
              <a:t>Definition</a:t>
            </a:r>
            <a:r>
              <a:rPr lang="en-GB" sz="1050">
                <a:solidFill>
                  <a:srgbClr val="333333"/>
                </a:solidFill>
                <a:latin typeface="Helvetica Neue"/>
                <a:ea typeface="Helvetica Neue"/>
                <a:cs typeface="Helvetica Neue"/>
                <a:sym typeface="Helvetica Neue"/>
              </a:rPr>
              <a:t>, </a:t>
            </a:r>
            <a:r>
              <a:rPr b="1" lang="en-GB" sz="1050">
                <a:solidFill>
                  <a:srgbClr val="333333"/>
                </a:solidFill>
                <a:latin typeface="Helvetica Neue"/>
                <a:ea typeface="Helvetica Neue"/>
                <a:cs typeface="Helvetica Neue"/>
                <a:sym typeface="Helvetica Neue"/>
              </a:rPr>
              <a:t>Description</a:t>
            </a:r>
            <a:endParaRPr b="1" sz="1050">
              <a:solidFill>
                <a:srgbClr val="333333"/>
              </a:solidFill>
              <a:latin typeface="Helvetica Neue"/>
              <a:ea typeface="Helvetica Neue"/>
              <a:cs typeface="Helvetica Neue"/>
              <a:sym typeface="Helvetica Neue"/>
            </a:endParaRPr>
          </a:p>
          <a:p>
            <a:pPr indent="-295275" lvl="1" marL="914400" rtl="0" algn="l">
              <a:lnSpc>
                <a:spcPct val="115000"/>
              </a:lnSpc>
              <a:spcBef>
                <a:spcPts val="0"/>
              </a:spcBef>
              <a:spcAft>
                <a:spcPts val="0"/>
              </a:spcAft>
              <a:buClr>
                <a:srgbClr val="333333"/>
              </a:buClr>
              <a:buSzPts val="1050"/>
              <a:buFont typeface="Helvetica Neue"/>
              <a:buAutoNum type="alphaLcPeriod"/>
            </a:pPr>
            <a:r>
              <a:rPr lang="en-GB" sz="1050">
                <a:solidFill>
                  <a:srgbClr val="333333"/>
                </a:solidFill>
                <a:latin typeface="Helvetica Neue"/>
                <a:ea typeface="Helvetica Neue"/>
                <a:cs typeface="Helvetica Neue"/>
                <a:sym typeface="Helvetica Neue"/>
              </a:rPr>
              <a:t>If you wonder about the </a:t>
            </a:r>
            <a:r>
              <a:rPr b="1" lang="en-GB" sz="1050">
                <a:solidFill>
                  <a:srgbClr val="333333"/>
                </a:solidFill>
                <a:latin typeface="Helvetica Neue"/>
                <a:ea typeface="Helvetica Neue"/>
                <a:cs typeface="Helvetica Neue"/>
                <a:sym typeface="Helvetica Neue"/>
              </a:rPr>
              <a:t>ENA Variable name</a:t>
            </a:r>
            <a:r>
              <a:rPr lang="en-GB" sz="1050">
                <a:solidFill>
                  <a:srgbClr val="333333"/>
                </a:solidFill>
                <a:latin typeface="Helvetica Neue"/>
                <a:ea typeface="Helvetica Neue"/>
                <a:cs typeface="Helvetica Neue"/>
                <a:sym typeface="Helvetica Neue"/>
              </a:rPr>
              <a:t> column, it will be used in the next excersise</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AutoNum type="arabicPeriod"/>
            </a:pPr>
            <a:r>
              <a:rPr lang="en-GB" sz="1050">
                <a:solidFill>
                  <a:srgbClr val="333333"/>
                </a:solidFill>
                <a:latin typeface="Helvetica Neue"/>
                <a:ea typeface="Helvetica Neue"/>
                <a:cs typeface="Helvetica Neue"/>
                <a:sym typeface="Helvetica Neue"/>
              </a:rPr>
              <a:t>Copy the headings of the </a:t>
            </a:r>
            <a:r>
              <a:rPr b="1" lang="en-GB" sz="1050">
                <a:solidFill>
                  <a:srgbClr val="333333"/>
                </a:solidFill>
                <a:latin typeface="Helvetica Neue"/>
                <a:ea typeface="Helvetica Neue"/>
                <a:cs typeface="Helvetica Neue"/>
                <a:sym typeface="Helvetica Neue"/>
              </a:rPr>
              <a:t>FILE file</a:t>
            </a:r>
            <a:r>
              <a:rPr lang="en-GB" sz="1050">
                <a:solidFill>
                  <a:srgbClr val="333333"/>
                </a:solidFill>
                <a:latin typeface="Helvetica Neue"/>
                <a:ea typeface="Helvetica Neue"/>
                <a:cs typeface="Helvetica Neue"/>
                <a:sym typeface="Helvetica Neue"/>
              </a:rPr>
              <a:t> to the first column (Current variable name) of the </a:t>
            </a:r>
            <a:r>
              <a:rPr lang="en-GB" sz="950">
                <a:solidFill>
                  <a:srgbClr val="24292E"/>
                </a:solidFill>
                <a:highlight>
                  <a:srgbClr val="E7E7E7"/>
                </a:highlight>
                <a:latin typeface="Consolas"/>
                <a:ea typeface="Consolas"/>
                <a:cs typeface="Consolas"/>
                <a:sym typeface="Consolas"/>
              </a:rPr>
              <a:t>data_dictionary</a:t>
            </a:r>
            <a:r>
              <a:rPr lang="en-GB" sz="1050">
                <a:solidFill>
                  <a:srgbClr val="333333"/>
                </a:solidFill>
                <a:latin typeface="Helvetica Neue"/>
                <a:ea typeface="Helvetica Neue"/>
                <a:cs typeface="Helvetica Neue"/>
                <a:sym typeface="Helvetica Neue"/>
              </a:rPr>
              <a:t> file, </a:t>
            </a:r>
            <a:r>
              <a:rPr b="1" i="1" lang="en-GB" sz="1050">
                <a:solidFill>
                  <a:srgbClr val="333333"/>
                </a:solidFill>
                <a:latin typeface="Helvetica Neue"/>
                <a:ea typeface="Helvetica Neue"/>
                <a:cs typeface="Helvetica Neue"/>
                <a:sym typeface="Helvetica Neue"/>
              </a:rPr>
              <a:t>one heading term per row</a:t>
            </a:r>
            <a:r>
              <a:rPr lang="en-GB" sz="1050">
                <a:solidFill>
                  <a:srgbClr val="333333"/>
                </a:solidFill>
                <a:latin typeface="Helvetica Neue"/>
                <a:ea typeface="Helvetica Neue"/>
                <a:cs typeface="Helvetica Neue"/>
                <a:sym typeface="Helvetica Neue"/>
              </a:rPr>
              <a:t>.</a:t>
            </a:r>
            <a:endParaRPr sz="1050">
              <a:solidFill>
                <a:srgbClr val="333333"/>
              </a:solidFill>
              <a:latin typeface="Helvetica Neue"/>
              <a:ea typeface="Helvetica Neue"/>
              <a:cs typeface="Helvetica Neue"/>
              <a:sym typeface="Helvetica Neue"/>
            </a:endParaRPr>
          </a:p>
          <a:p>
            <a:pPr indent="-295275" lvl="0" marL="9144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Now you should have a first row with the headings under step 3, and then one term (from the FILE file headings) per row in the first column.</a:t>
            </a:r>
            <a:endParaRPr sz="1050">
              <a:solidFill>
                <a:srgbClr val="333333"/>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AutoNum type="arabicPeriod"/>
            </a:pPr>
            <a:r>
              <a:rPr lang="en-GB" sz="1050">
                <a:solidFill>
                  <a:srgbClr val="333333"/>
                </a:solidFill>
                <a:latin typeface="Helvetica Neue"/>
                <a:ea typeface="Helvetica Neue"/>
                <a:cs typeface="Helvetica Neue"/>
                <a:sym typeface="Helvetica Neue"/>
              </a:rPr>
              <a:t>Try adding definitions (to the Definition column) for some of the terms.</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AutoNum type="arabicPeriod"/>
            </a:pPr>
            <a:r>
              <a:rPr lang="en-GB" sz="1050">
                <a:solidFill>
                  <a:srgbClr val="333333"/>
                </a:solidFill>
                <a:latin typeface="Helvetica Neue"/>
                <a:ea typeface="Helvetica Neue"/>
                <a:cs typeface="Helvetica Neue"/>
                <a:sym typeface="Helvetica Neue"/>
              </a:rPr>
              <a:t>Are there any terms where you can specify information in the Measurement unit?</a:t>
            </a:r>
            <a:endParaRPr sz="1050">
              <a:solidFill>
                <a:srgbClr val="333333"/>
              </a:solidFill>
              <a:latin typeface="Helvetica Neue"/>
              <a:ea typeface="Helvetica Neue"/>
              <a:cs typeface="Helvetica Neue"/>
              <a:sym typeface="Helvetica Neue"/>
            </a:endParaRPr>
          </a:p>
          <a:p>
            <a:pPr indent="0" lvl="0" marL="457200" rtl="0" algn="l">
              <a:lnSpc>
                <a:spcPct val="115000"/>
              </a:lnSpc>
              <a:spcBef>
                <a:spcPts val="800"/>
              </a:spcBef>
              <a:spcAft>
                <a:spcPts val="0"/>
              </a:spcAft>
              <a:buNone/>
            </a:pPr>
            <a:r>
              <a:t/>
            </a:r>
            <a:endParaRPr sz="1050">
              <a:solidFill>
                <a:srgbClr val="333333"/>
              </a:solidFill>
              <a:latin typeface="Helvetica Neue"/>
              <a:ea typeface="Helvetica Neue"/>
              <a:cs typeface="Helvetica Neue"/>
              <a:sym typeface="Helvetica Neue"/>
            </a:endParaRPr>
          </a:p>
          <a:p>
            <a:pPr indent="0" lvl="0" marL="0" rtl="0" algn="l">
              <a:spcBef>
                <a:spcPts val="800"/>
              </a:spcBef>
              <a:spcAft>
                <a:spcPts val="0"/>
              </a:spcAft>
              <a:buClr>
                <a:schemeClr val="dk1"/>
              </a:buClr>
              <a:buSzPts val="1100"/>
              <a:buFont typeface="Arial"/>
              <a:buNone/>
            </a:pPr>
            <a:r>
              <a:t/>
            </a:r>
            <a:endParaRPr sz="1050">
              <a:solidFill>
                <a:srgbClr val="333333"/>
              </a:solidFill>
              <a:latin typeface="Helvetica Neue"/>
              <a:ea typeface="Helvetica Neue"/>
              <a:cs typeface="Helvetica Neue"/>
              <a:sym typeface="Helvetica Neue"/>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bd6759aef6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bd6759aef6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latin typeface="Helvetica Neue"/>
                <a:ea typeface="Helvetica Neue"/>
                <a:cs typeface="Helvetica Neue"/>
                <a:sym typeface="Helvetica Neue"/>
              </a:rPr>
              <a:t>The beginning of the data dictionary could now look something like this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bd6759aef6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bd6759aef6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If you plan to deposit your data in a public repository (and you should) this is the first place to look for standards.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They will have instructions for what metadata information they request for the data that they harbour.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If you try to structure your own metadata according to these from the start, submitting your data will be a lot more </a:t>
            </a:r>
            <a:r>
              <a:rPr lang="en-GB" sz="1050">
                <a:solidFill>
                  <a:srgbClr val="333333"/>
                </a:solidFill>
                <a:highlight>
                  <a:srgbClr val="FFFFFF"/>
                </a:highlight>
                <a:latin typeface="Helvetica Neue"/>
                <a:ea typeface="Helvetica Neue"/>
                <a:cs typeface="Helvetica Neue"/>
                <a:sym typeface="Helvetica Neue"/>
              </a:rPr>
              <a:t>straightforward</a:t>
            </a:r>
            <a:r>
              <a:rPr lang="en-GB" sz="1050">
                <a:solidFill>
                  <a:srgbClr val="333333"/>
                </a:solidFill>
                <a:highlight>
                  <a:srgbClr val="FFFFFF"/>
                </a:highlight>
                <a:latin typeface="Helvetica Neue"/>
                <a:ea typeface="Helvetica Neue"/>
                <a:cs typeface="Helvetica Neue"/>
                <a:sym typeface="Helvetica Neue"/>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bd6759aef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bd6759aef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latin typeface="Helvetica Neue"/>
                <a:ea typeface="Helvetica Neue"/>
                <a:cs typeface="Helvetica Neue"/>
                <a:sym typeface="Helvetica Neue"/>
              </a:rPr>
              <a:t>In this exercise we are assuming that you are planning to submit data about your samples to the European Nucleotide Archive - ENA. </a:t>
            </a:r>
            <a:endParaRPr sz="1050">
              <a:solidFill>
                <a:srgbClr val="333333"/>
              </a:solidFill>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latin typeface="Helvetica Neue"/>
                <a:ea typeface="Helvetica Neue"/>
                <a:cs typeface="Helvetica Neue"/>
                <a:sym typeface="Helvetica Neue"/>
              </a:rPr>
              <a:t>The ENA has set of suggested metadata standards for different types of samples that they call </a:t>
            </a:r>
            <a:r>
              <a:rPr b="1" lang="en-GB" sz="1050">
                <a:solidFill>
                  <a:srgbClr val="333333"/>
                </a:solidFill>
                <a:latin typeface="Helvetica Neue"/>
                <a:ea typeface="Helvetica Neue"/>
                <a:cs typeface="Helvetica Neue"/>
                <a:sym typeface="Helvetica Neue"/>
              </a:rPr>
              <a:t>checklists</a:t>
            </a:r>
            <a:r>
              <a:rPr lang="en-GB" sz="1050">
                <a:solidFill>
                  <a:srgbClr val="333333"/>
                </a:solidFill>
                <a:latin typeface="Helvetica Neue"/>
                <a:ea typeface="Helvetica Neue"/>
                <a:cs typeface="Helvetica Neue"/>
                <a:sym typeface="Helvetica Neue"/>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d6759aef6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d6759aef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This - “the data about the data (or anything really)” - is what we call metadata.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However, it might not always be straightforward to draw a line between data and metadata. It depends on the particular research interest and focus of the person looking at the data and metadata. </a:t>
            </a:r>
            <a:br>
              <a:rPr lang="en-GB" sz="1050">
                <a:solidFill>
                  <a:srgbClr val="333333"/>
                </a:solidFill>
                <a:highlight>
                  <a:srgbClr val="FFFFFF"/>
                </a:highlight>
                <a:latin typeface="Helvetica Neue"/>
                <a:ea typeface="Helvetica Neue"/>
                <a:cs typeface="Helvetica Neue"/>
                <a:sym typeface="Helvetica Neue"/>
              </a:rPr>
            </a:b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“One </a:t>
            </a:r>
            <a:r>
              <a:rPr lang="en-GB" sz="1050">
                <a:solidFill>
                  <a:srgbClr val="333333"/>
                </a:solidFill>
                <a:highlight>
                  <a:srgbClr val="FFFFFF"/>
                </a:highlight>
                <a:latin typeface="Helvetica Neue"/>
                <a:ea typeface="Helvetica Neue"/>
                <a:cs typeface="Helvetica Neue"/>
                <a:sym typeface="Helvetica Neue"/>
              </a:rPr>
              <a:t>person's</a:t>
            </a:r>
            <a:r>
              <a:rPr lang="en-GB" sz="1050">
                <a:solidFill>
                  <a:srgbClr val="333333"/>
                </a:solidFill>
                <a:highlight>
                  <a:srgbClr val="FFFFFF"/>
                </a:highlight>
                <a:latin typeface="Helvetica Neue"/>
                <a:ea typeface="Helvetica Neue"/>
                <a:cs typeface="Helvetica Neue"/>
                <a:sym typeface="Helvetica Neue"/>
              </a:rPr>
              <a:t> metadata, is another </a:t>
            </a:r>
            <a:r>
              <a:rPr lang="en-GB" sz="1050">
                <a:solidFill>
                  <a:srgbClr val="333333"/>
                </a:solidFill>
                <a:highlight>
                  <a:srgbClr val="FFFFFF"/>
                </a:highlight>
                <a:latin typeface="Helvetica Neue"/>
                <a:ea typeface="Helvetica Neue"/>
                <a:cs typeface="Helvetica Neue"/>
                <a:sym typeface="Helvetica Neue"/>
              </a:rPr>
              <a:t>person's</a:t>
            </a:r>
            <a:r>
              <a:rPr lang="en-GB" sz="1050">
                <a:solidFill>
                  <a:srgbClr val="333333"/>
                </a:solidFill>
                <a:highlight>
                  <a:srgbClr val="FFFFFF"/>
                </a:highlight>
                <a:latin typeface="Helvetica Neue"/>
                <a:ea typeface="Helvetica Neue"/>
                <a:cs typeface="Helvetica Neue"/>
                <a:sym typeface="Helvetica Neue"/>
              </a:rPr>
              <a:t> data”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bd6759aef6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bd6759aef6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5275" lvl="0" marL="457200" rtl="0" algn="l">
              <a:lnSpc>
                <a:spcPct val="115000"/>
              </a:lnSpc>
              <a:spcBef>
                <a:spcPts val="0"/>
              </a:spcBef>
              <a:spcAft>
                <a:spcPts val="0"/>
              </a:spcAft>
              <a:buClr>
                <a:srgbClr val="333333"/>
              </a:buClr>
              <a:buSzPts val="1050"/>
              <a:buFont typeface="Helvetica Neue"/>
              <a:buAutoNum type="arabicPeriod"/>
            </a:pPr>
            <a:r>
              <a:rPr lang="en-GB" sz="1050">
                <a:solidFill>
                  <a:srgbClr val="333333"/>
                </a:solidFill>
                <a:latin typeface="Helvetica Neue"/>
                <a:ea typeface="Helvetica Neue"/>
                <a:cs typeface="Helvetica Neue"/>
                <a:sym typeface="Helvetica Neue"/>
              </a:rPr>
              <a:t>Go to </a:t>
            </a:r>
            <a:r>
              <a:rPr lang="en-GB" sz="1050">
                <a:solidFill>
                  <a:srgbClr val="204A6F"/>
                </a:solidFill>
                <a:uFill>
                  <a:noFill/>
                </a:uFill>
                <a:latin typeface="Helvetica Neue"/>
                <a:ea typeface="Helvetica Neue"/>
                <a:cs typeface="Helvetica Neue"/>
                <a:sym typeface="Helvetica Neue"/>
                <a:hlinkClick r:id="rId2">
                  <a:extLst>
                    <a:ext uri="{A12FA001-AC4F-418D-AE19-62706E023703}">
                      <ahyp:hlinkClr val="tx"/>
                    </a:ext>
                  </a:extLst>
                </a:hlinkClick>
              </a:rPr>
              <a:t>https://www.ebi.ac.uk/ena/browser/checklists</a:t>
            </a:r>
            <a:r>
              <a:rPr lang="en-GB" sz="1050">
                <a:solidFill>
                  <a:srgbClr val="333333"/>
                </a:solidFill>
                <a:latin typeface="Helvetica Neue"/>
                <a:ea typeface="Helvetica Neue"/>
                <a:cs typeface="Helvetica Neue"/>
                <a:sym typeface="Helvetica Neue"/>
              </a:rPr>
              <a:t> to see the available checklists</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AutoNum type="arabicPeriod"/>
            </a:pPr>
            <a:r>
              <a:rPr lang="en-GB" sz="1050">
                <a:solidFill>
                  <a:srgbClr val="333333"/>
                </a:solidFill>
                <a:latin typeface="Helvetica Neue"/>
                <a:ea typeface="Helvetica Neue"/>
                <a:cs typeface="Helvetica Neue"/>
                <a:sym typeface="Helvetica Neue"/>
              </a:rPr>
              <a:t>Scroll down the listing until you find the </a:t>
            </a:r>
            <a:r>
              <a:rPr i="1" lang="en-GB" sz="1050">
                <a:solidFill>
                  <a:srgbClr val="333333"/>
                </a:solidFill>
                <a:latin typeface="Helvetica Neue"/>
                <a:ea typeface="Helvetica Neue"/>
                <a:cs typeface="Helvetica Neue"/>
                <a:sym typeface="Helvetica Neue"/>
              </a:rPr>
              <a:t>ERC000011 ENA default sample checklist</a:t>
            </a:r>
            <a:endParaRPr i="1"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AutoNum type="arabicPeriod"/>
            </a:pPr>
            <a:r>
              <a:rPr lang="en-GB" sz="1050">
                <a:solidFill>
                  <a:srgbClr val="333333"/>
                </a:solidFill>
                <a:latin typeface="Helvetica Neue"/>
                <a:ea typeface="Helvetica Neue"/>
                <a:cs typeface="Helvetica Neue"/>
                <a:sym typeface="Helvetica Neue"/>
              </a:rPr>
              <a:t>The </a:t>
            </a:r>
            <a:r>
              <a:rPr i="1" lang="en-GB" sz="1050">
                <a:solidFill>
                  <a:srgbClr val="333333"/>
                </a:solidFill>
                <a:latin typeface="Helvetica Neue"/>
                <a:ea typeface="Helvetica Neue"/>
                <a:cs typeface="Helvetica Neue"/>
                <a:sym typeface="Helvetica Neue"/>
              </a:rPr>
              <a:t>ENA default sample checklist</a:t>
            </a:r>
            <a:r>
              <a:rPr lang="en-GB" sz="1050">
                <a:solidFill>
                  <a:srgbClr val="333333"/>
                </a:solidFill>
                <a:latin typeface="Helvetica Neue"/>
                <a:ea typeface="Helvetica Neue"/>
                <a:cs typeface="Helvetica Neue"/>
                <a:sym typeface="Helvetica Neue"/>
              </a:rPr>
              <a:t> lists the expected name and content for a number of metadata fields that can be submitted for samples. If you put your mouse pointer over the ? icon, you will get a description about of what type of information the different fields are supposed to contain.</a:t>
            </a:r>
            <a:endParaRPr sz="1050">
              <a:solidFill>
                <a:srgbClr val="333333"/>
              </a:solidFill>
              <a:latin typeface="Helvetica Neue"/>
              <a:ea typeface="Helvetica Neue"/>
              <a:cs typeface="Helvetica Neue"/>
              <a:sym typeface="Helvetica Neue"/>
            </a:endParaRPr>
          </a:p>
          <a:p>
            <a:pPr indent="0" lvl="0" marL="0" rtl="0" algn="l">
              <a:lnSpc>
                <a:spcPct val="115000"/>
              </a:lnSpc>
              <a:spcBef>
                <a:spcPts val="800"/>
              </a:spcBef>
              <a:spcAft>
                <a:spcPts val="0"/>
              </a:spcAft>
              <a:buNone/>
            </a:pPr>
            <a:r>
              <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800"/>
              </a:spcBef>
              <a:spcAft>
                <a:spcPts val="0"/>
              </a:spcAft>
              <a:buClr>
                <a:srgbClr val="333333"/>
              </a:buClr>
              <a:buSzPts val="1050"/>
              <a:buFont typeface="Helvetica Neue"/>
              <a:buAutoNum type="arabicPeriod"/>
            </a:pPr>
            <a:r>
              <a:rPr lang="en-GB" sz="1050">
                <a:solidFill>
                  <a:srgbClr val="333333"/>
                </a:solidFill>
                <a:latin typeface="Helvetica Neue"/>
                <a:ea typeface="Helvetica Neue"/>
                <a:cs typeface="Helvetica Neue"/>
                <a:sym typeface="Helvetica Neue"/>
              </a:rPr>
              <a:t>Open the </a:t>
            </a:r>
            <a:r>
              <a:rPr b="1" lang="en-GB" sz="1050">
                <a:solidFill>
                  <a:srgbClr val="333333"/>
                </a:solidFill>
                <a:latin typeface="Helvetica Neue"/>
                <a:ea typeface="Helvetica Neue"/>
                <a:cs typeface="Helvetica Neue"/>
                <a:sym typeface="Helvetica Neue"/>
              </a:rPr>
              <a:t>data dictionary file</a:t>
            </a:r>
            <a:r>
              <a:rPr lang="en-GB" sz="1050">
                <a:solidFill>
                  <a:srgbClr val="333333"/>
                </a:solidFill>
                <a:latin typeface="Helvetica Neue"/>
                <a:ea typeface="Helvetica Neue"/>
                <a:cs typeface="Helvetica Neue"/>
                <a:sym typeface="Helvetica Neue"/>
              </a:rPr>
              <a:t> that you started in the previous exercise.</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AutoNum type="arabicPeriod"/>
            </a:pPr>
            <a:r>
              <a:rPr lang="en-GB" sz="1050">
                <a:solidFill>
                  <a:srgbClr val="333333"/>
                </a:solidFill>
                <a:latin typeface="Helvetica Neue"/>
                <a:ea typeface="Helvetica Neue"/>
                <a:cs typeface="Helvetica Neue"/>
                <a:sym typeface="Helvetica Neue"/>
              </a:rPr>
              <a:t>Go through the data dictionary and find suitable field names in the </a:t>
            </a:r>
            <a:r>
              <a:rPr i="1" lang="en-GB" sz="1050">
                <a:solidFill>
                  <a:srgbClr val="333333"/>
                </a:solidFill>
                <a:latin typeface="Helvetica Neue"/>
                <a:ea typeface="Helvetica Neue"/>
                <a:cs typeface="Helvetica Neue"/>
                <a:sym typeface="Helvetica Neue"/>
              </a:rPr>
              <a:t>ENA default sample checklist</a:t>
            </a:r>
            <a:r>
              <a:rPr lang="en-GB" sz="1050">
                <a:solidFill>
                  <a:srgbClr val="333333"/>
                </a:solidFill>
                <a:latin typeface="Helvetica Neue"/>
                <a:ea typeface="Helvetica Neue"/>
                <a:cs typeface="Helvetica Neue"/>
                <a:sym typeface="Helvetica Neue"/>
              </a:rPr>
              <a:t> for those fields. Add them to the </a:t>
            </a:r>
            <a:r>
              <a:rPr b="1" lang="en-GB" sz="1050">
                <a:solidFill>
                  <a:srgbClr val="333333"/>
                </a:solidFill>
                <a:latin typeface="Helvetica Neue"/>
                <a:ea typeface="Helvetica Neue"/>
                <a:cs typeface="Helvetica Neue"/>
                <a:sym typeface="Helvetica Neue"/>
              </a:rPr>
              <a:t>ENA Variable name column</a:t>
            </a:r>
            <a:r>
              <a:rPr lang="en-GB" sz="1050">
                <a:solidFill>
                  <a:srgbClr val="333333"/>
                </a:solidFill>
                <a:latin typeface="Helvetica Neue"/>
                <a:ea typeface="Helvetica Neue"/>
                <a:cs typeface="Helvetica Neue"/>
                <a:sym typeface="Helvetica Neue"/>
              </a:rPr>
              <a:t> of your data dictionary file.</a:t>
            </a:r>
            <a:endParaRPr sz="1050">
              <a:solidFill>
                <a:srgbClr val="333333"/>
              </a:solidFill>
              <a:latin typeface="Helvetica Neue"/>
              <a:ea typeface="Helvetica Neue"/>
              <a:cs typeface="Helvetica Neue"/>
              <a:sym typeface="Helvetica Neue"/>
            </a:endParaRPr>
          </a:p>
          <a:p>
            <a:pPr indent="0" lvl="0" marL="0" rtl="0" algn="l">
              <a:spcBef>
                <a:spcPts val="80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bd6759aef6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bd6759aef6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latin typeface="Helvetica Neue"/>
                <a:ea typeface="Helvetica Neue"/>
                <a:cs typeface="Helvetica Neue"/>
                <a:sym typeface="Helvetica Neue"/>
              </a:rPr>
              <a:t>The data dictionary could now look something like this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c0147d8b5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c0147d8b5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050">
                <a:solidFill>
                  <a:srgbClr val="333333"/>
                </a:solidFill>
                <a:highlight>
                  <a:srgbClr val="FFFFFF"/>
                </a:highlight>
                <a:latin typeface="Helvetica Neue"/>
                <a:ea typeface="Helvetica Neue"/>
                <a:cs typeface="Helvetica Neue"/>
                <a:sym typeface="Helvetica Neue"/>
              </a:rPr>
              <a:t>05. Finding ontologies</a:t>
            </a:r>
            <a:endParaRPr b="1"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As you noticed in the previous excercise, the ENA checklist in most cases did not specify any particular standard to use when assigning values to the different fields.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However, if you can be more specific regarding how you describe the different metadata aspects for your data it will increase the FAIRness of your data.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For this you should use controlled vocabularies or ontologies.</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As we have said earlier, there are hundreds of metadata standards, controlled vocabularies and ontologies in the Life Sciences alone. So how do you find the ones that are appropriate for your data? Fortunately, there are tools and resources to help you with this.</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b="1" lang="en-GB" sz="1050">
                <a:solidFill>
                  <a:srgbClr val="333333"/>
                </a:solidFill>
                <a:highlight>
                  <a:srgbClr val="FFFFFF"/>
                </a:highlight>
                <a:latin typeface="Helvetica Neue"/>
                <a:ea typeface="Helvetica Neue"/>
                <a:cs typeface="Helvetica Neue"/>
                <a:sym typeface="Helvetica Neue"/>
              </a:rPr>
              <a:t>→ Next slide</a:t>
            </a:r>
            <a:endParaRPr b="1" sz="10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bd6759aef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bd6759aef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A few useful examples:</a:t>
            </a:r>
            <a:endParaRPr/>
          </a:p>
          <a:p>
            <a:pPr indent="0" lvl="0" marL="0" rtl="0" algn="l">
              <a:lnSpc>
                <a:spcPct val="115000"/>
              </a:lnSpc>
              <a:spcBef>
                <a:spcPts val="800"/>
              </a:spcBef>
              <a:spcAft>
                <a:spcPts val="0"/>
              </a:spcAft>
              <a:buClr>
                <a:schemeClr val="dk1"/>
              </a:buClr>
              <a:buSzPts val="1100"/>
              <a:buFont typeface="Arial"/>
              <a:buNone/>
            </a:pPr>
            <a:r>
              <a:rPr lang="en-GB" sz="1050">
                <a:solidFill>
                  <a:srgbClr val="204A6F"/>
                </a:solidFill>
                <a:highlight>
                  <a:srgbClr val="FFFFFF"/>
                </a:highlight>
                <a:uFill>
                  <a:noFill/>
                </a:uFill>
                <a:latin typeface="Helvetica Neue"/>
                <a:ea typeface="Helvetica Neue"/>
                <a:cs typeface="Helvetica Neue"/>
                <a:sym typeface="Helvetica Neue"/>
                <a:hlinkClick r:id="rId2">
                  <a:extLst>
                    <a:ext uri="{A12FA001-AC4F-418D-AE19-62706E023703}">
                      <ahyp:hlinkClr val="tx"/>
                    </a:ext>
                  </a:extLst>
                </a:hlinkClick>
              </a:rPr>
              <a:t>FAIRsharing.org</a:t>
            </a:r>
            <a:r>
              <a:rPr lang="en-GB" sz="1050">
                <a:solidFill>
                  <a:srgbClr val="333333"/>
                </a:solidFill>
                <a:highlight>
                  <a:srgbClr val="FFFFFF"/>
                </a:highlight>
                <a:latin typeface="Helvetica Neue"/>
                <a:ea typeface="Helvetica Neue"/>
                <a:cs typeface="Helvetica Neue"/>
                <a:sym typeface="Helvetica Neue"/>
              </a:rPr>
              <a:t> is a resource that aims at collecting and connecting existing standards, databases. </a:t>
            </a:r>
            <a:br>
              <a:rPr lang="en-GB" sz="1050">
                <a:solidFill>
                  <a:srgbClr val="333333"/>
                </a:solidFill>
                <a:highlight>
                  <a:srgbClr val="FFFFFF"/>
                </a:highlight>
                <a:latin typeface="Helvetica Neue"/>
                <a:ea typeface="Helvetica Neue"/>
                <a:cs typeface="Helvetica Neue"/>
                <a:sym typeface="Helvetica Neue"/>
              </a:rPr>
            </a:br>
            <a:r>
              <a:rPr lang="en-GB" sz="1050">
                <a:solidFill>
                  <a:srgbClr val="333333"/>
                </a:solidFill>
                <a:highlight>
                  <a:srgbClr val="FFFFFF"/>
                </a:highlight>
                <a:latin typeface="Helvetica Neue"/>
                <a:ea typeface="Helvetica Neue"/>
                <a:cs typeface="Helvetica Neue"/>
                <a:sym typeface="Helvetica Neue"/>
              </a:rPr>
              <a:t>Use it to find recommended standards for different research domains and databases.</a:t>
            </a:r>
            <a:endParaRPr sz="10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lang="en-GB" sz="1050">
                <a:solidFill>
                  <a:srgbClr val="333333"/>
                </a:solidFill>
                <a:highlight>
                  <a:srgbClr val="FFFFFF"/>
                </a:highlight>
                <a:latin typeface="Helvetica Neue"/>
                <a:ea typeface="Helvetica Neue"/>
                <a:cs typeface="Helvetica Neue"/>
                <a:sym typeface="Helvetica Neue"/>
              </a:rPr>
              <a:t>The </a:t>
            </a:r>
            <a:r>
              <a:rPr lang="en-GB" sz="1050">
                <a:solidFill>
                  <a:srgbClr val="204A6F"/>
                </a:solidFill>
                <a:highlight>
                  <a:srgbClr val="FFFFFF"/>
                </a:highlight>
                <a:uFill>
                  <a:noFill/>
                </a:uFill>
                <a:latin typeface="Helvetica Neue"/>
                <a:ea typeface="Helvetica Neue"/>
                <a:cs typeface="Helvetica Neue"/>
                <a:sym typeface="Helvetica Neue"/>
                <a:hlinkClick r:id="rId3">
                  <a:extLst>
                    <a:ext uri="{A12FA001-AC4F-418D-AE19-62706E023703}">
                      <ahyp:hlinkClr val="tx"/>
                    </a:ext>
                  </a:extLst>
                </a:hlinkClick>
              </a:rPr>
              <a:t>European Bioinformatics Institute (EMBL-EBI)</a:t>
            </a:r>
            <a:r>
              <a:rPr lang="en-GB" sz="1050">
                <a:solidFill>
                  <a:srgbClr val="333333"/>
                </a:solidFill>
                <a:highlight>
                  <a:srgbClr val="FFFFFF"/>
                </a:highlight>
                <a:latin typeface="Helvetica Neue"/>
                <a:ea typeface="Helvetica Neue"/>
                <a:cs typeface="Helvetica Neue"/>
                <a:sym typeface="Helvetica Neue"/>
              </a:rPr>
              <a:t> makes availble a </a:t>
            </a:r>
            <a:r>
              <a:rPr lang="en-GB" sz="1050">
                <a:solidFill>
                  <a:srgbClr val="204A6F"/>
                </a:solidFill>
                <a:highlight>
                  <a:srgbClr val="FFFFFF"/>
                </a:highlight>
                <a:uFill>
                  <a:noFill/>
                </a:uFill>
                <a:latin typeface="Helvetica Neue"/>
                <a:ea typeface="Helvetica Neue"/>
                <a:cs typeface="Helvetica Neue"/>
                <a:sym typeface="Helvetica Neue"/>
                <a:hlinkClick r:id="rId4">
                  <a:extLst>
                    <a:ext uri="{A12FA001-AC4F-418D-AE19-62706E023703}">
                      <ahyp:hlinkClr val="tx"/>
                    </a:ext>
                  </a:extLst>
                </a:hlinkClick>
              </a:rPr>
              <a:t>set of resources for ontologies</a:t>
            </a:r>
            <a:r>
              <a:rPr lang="en-GB" sz="1050">
                <a:solidFill>
                  <a:srgbClr val="333333"/>
                </a:solidFill>
                <a:highlight>
                  <a:srgbClr val="FFFFFF"/>
                </a:highlight>
                <a:latin typeface="Helvetica Neue"/>
                <a:ea typeface="Helvetica Neue"/>
                <a:cs typeface="Helvetica Neue"/>
                <a:sym typeface="Helvetica Neue"/>
              </a:rPr>
              <a:t>, e.g.:</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800"/>
              </a:spcBef>
              <a:spcAft>
                <a:spcPts val="0"/>
              </a:spcAft>
              <a:buClr>
                <a:srgbClr val="333333"/>
              </a:buClr>
              <a:buSzPts val="1050"/>
              <a:buFont typeface="Helvetica Neue"/>
              <a:buChar char="●"/>
            </a:pPr>
            <a:r>
              <a:rPr lang="en-GB" sz="1050">
                <a:solidFill>
                  <a:srgbClr val="204A6F"/>
                </a:solidFill>
                <a:highlight>
                  <a:srgbClr val="FFFFFF"/>
                </a:highlight>
                <a:uFill>
                  <a:noFill/>
                </a:uFill>
                <a:latin typeface="Helvetica Neue"/>
                <a:ea typeface="Helvetica Neue"/>
                <a:cs typeface="Helvetica Neue"/>
                <a:sym typeface="Helvetica Neue"/>
                <a:hlinkClick r:id="rId5">
                  <a:extLst>
                    <a:ext uri="{A12FA001-AC4F-418D-AE19-62706E023703}">
                      <ahyp:hlinkClr val="tx"/>
                    </a:ext>
                  </a:extLst>
                </a:hlinkClick>
              </a:rPr>
              <a:t>Zooma</a:t>
            </a:r>
            <a:endParaRPr sz="1050">
              <a:solidFill>
                <a:srgbClr val="204A6F"/>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204A6F"/>
                </a:solidFill>
                <a:highlight>
                  <a:srgbClr val="FFFFFF"/>
                </a:highlight>
                <a:uFill>
                  <a:noFill/>
                </a:uFill>
                <a:latin typeface="Helvetica Neue"/>
                <a:ea typeface="Helvetica Neue"/>
                <a:cs typeface="Helvetica Neue"/>
                <a:sym typeface="Helvetica Neue"/>
                <a:hlinkClick r:id="rId6">
                  <a:extLst>
                    <a:ext uri="{A12FA001-AC4F-418D-AE19-62706E023703}">
                      <ahyp:hlinkClr val="tx"/>
                    </a:ext>
                  </a:extLst>
                </a:hlinkClick>
              </a:rPr>
              <a:t>OLS</a:t>
            </a:r>
            <a:endParaRPr sz="1050">
              <a:solidFill>
                <a:srgbClr val="204A6F"/>
              </a:solidFill>
              <a:highlight>
                <a:srgbClr val="FFFFFF"/>
              </a:highlight>
              <a:latin typeface="Helvetica Neue"/>
              <a:ea typeface="Helvetica Neue"/>
              <a:cs typeface="Helvetica Neue"/>
              <a:sym typeface="Helvetica Neue"/>
            </a:endParaRPr>
          </a:p>
          <a:p>
            <a:pPr indent="0" lvl="0" marL="0" rtl="0" algn="l">
              <a:spcBef>
                <a:spcPts val="800"/>
              </a:spcBef>
              <a:spcAft>
                <a:spcPts val="0"/>
              </a:spcAft>
              <a:buNone/>
            </a:pPr>
            <a:r>
              <a:rPr lang="en-GB"/>
              <a:t>Let’s have a look at these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 Next slide</a:t>
            </a:r>
            <a:endParaRPr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c0147d8b54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c0147d8b54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50800" marR="50800" rtl="0" algn="l">
              <a:lnSpc>
                <a:spcPct val="115000"/>
              </a:lnSpc>
              <a:spcBef>
                <a:spcPts val="400"/>
              </a:spcBef>
              <a:spcAft>
                <a:spcPts val="0"/>
              </a:spcAft>
              <a:buNone/>
            </a:pPr>
            <a:r>
              <a:rPr b="1" lang="en-GB" sz="1050">
                <a:solidFill>
                  <a:srgbClr val="333333"/>
                </a:solidFill>
                <a:latin typeface="Helvetica Neue"/>
                <a:ea typeface="Helvetica Neue"/>
                <a:cs typeface="Helvetica Neue"/>
                <a:sym typeface="Helvetica Neue"/>
              </a:rPr>
              <a:t>NB! Practice the demo</a:t>
            </a:r>
            <a:endParaRPr b="1" sz="1050">
              <a:solidFill>
                <a:srgbClr val="333333"/>
              </a:solidFill>
              <a:latin typeface="Helvetica Neue"/>
              <a:ea typeface="Helvetica Neue"/>
              <a:cs typeface="Helvetica Neue"/>
              <a:sym typeface="Helvetica Neue"/>
            </a:endParaRPr>
          </a:p>
          <a:p>
            <a:pPr indent="0" lvl="0" marL="50800" marR="50800" rtl="0" algn="l">
              <a:lnSpc>
                <a:spcPct val="115000"/>
              </a:lnSpc>
              <a:spcBef>
                <a:spcPts val="400"/>
              </a:spcBef>
              <a:spcAft>
                <a:spcPts val="0"/>
              </a:spcAft>
              <a:buNone/>
            </a:pPr>
            <a:r>
              <a:t/>
            </a:r>
            <a:endParaRPr sz="1050">
              <a:solidFill>
                <a:srgbClr val="333333"/>
              </a:solidFill>
              <a:latin typeface="Helvetica Neue"/>
              <a:ea typeface="Helvetica Neue"/>
              <a:cs typeface="Helvetica Neue"/>
              <a:sym typeface="Helvetica Neue"/>
            </a:endParaRPr>
          </a:p>
          <a:p>
            <a:pPr indent="0" lvl="0" marL="50800" marR="50800" rtl="0" algn="l">
              <a:lnSpc>
                <a:spcPct val="115000"/>
              </a:lnSpc>
              <a:spcBef>
                <a:spcPts val="400"/>
              </a:spcBef>
              <a:spcAft>
                <a:spcPts val="0"/>
              </a:spcAft>
              <a:buNone/>
            </a:pPr>
            <a:r>
              <a:rPr lang="en-GB" sz="1050">
                <a:solidFill>
                  <a:srgbClr val="333333"/>
                </a:solidFill>
                <a:latin typeface="Helvetica Neue"/>
                <a:ea typeface="Helvetica Neue"/>
                <a:cs typeface="Helvetica Neue"/>
                <a:sym typeface="Helvetica Neue"/>
              </a:rPr>
              <a:t>FAIRsharing.org is a resource to find standards, databases and data policies</a:t>
            </a:r>
            <a:endParaRPr sz="1050">
              <a:solidFill>
                <a:srgbClr val="333333"/>
              </a:solidFill>
              <a:latin typeface="Helvetica Neue"/>
              <a:ea typeface="Helvetica Neue"/>
              <a:cs typeface="Helvetica Neue"/>
              <a:sym typeface="Helvetica Neue"/>
            </a:endParaRPr>
          </a:p>
          <a:p>
            <a:pPr indent="0" lvl="0" marL="50800" marR="50800" rtl="0" algn="l">
              <a:lnSpc>
                <a:spcPct val="115000"/>
              </a:lnSpc>
              <a:spcBef>
                <a:spcPts val="400"/>
              </a:spcBef>
              <a:spcAft>
                <a:spcPts val="0"/>
              </a:spcAft>
              <a:buNone/>
            </a:pPr>
            <a:r>
              <a:t/>
            </a:r>
            <a:endParaRPr sz="1050">
              <a:solidFill>
                <a:srgbClr val="333333"/>
              </a:solidFill>
              <a:latin typeface="Helvetica Neue"/>
              <a:ea typeface="Helvetica Neue"/>
              <a:cs typeface="Helvetica Neue"/>
              <a:sym typeface="Helvetica Neue"/>
            </a:endParaRPr>
          </a:p>
          <a:p>
            <a:pPr indent="-295275" lvl="0" marL="457200" marR="50800" rtl="0" algn="l">
              <a:lnSpc>
                <a:spcPct val="115000"/>
              </a:lnSpc>
              <a:spcBef>
                <a:spcPts val="40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Click the search field</a:t>
            </a:r>
            <a:endParaRPr sz="1050">
              <a:solidFill>
                <a:srgbClr val="333333"/>
              </a:solidFill>
              <a:latin typeface="Helvetica Neue"/>
              <a:ea typeface="Helvetica Neue"/>
              <a:cs typeface="Helvetica Neue"/>
              <a:sym typeface="Helvetica Neue"/>
            </a:endParaRPr>
          </a:p>
          <a:p>
            <a:pPr indent="-295275" lvl="0" marL="457200" marR="508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Type </a:t>
            </a:r>
            <a:r>
              <a:rPr i="1" lang="en-GB" sz="1050">
                <a:solidFill>
                  <a:srgbClr val="333333"/>
                </a:solidFill>
                <a:latin typeface="Helvetica Neue"/>
                <a:ea typeface="Helvetica Neue"/>
                <a:cs typeface="Helvetica Neue"/>
                <a:sym typeface="Helvetica Neue"/>
              </a:rPr>
              <a:t>human</a:t>
            </a:r>
            <a:r>
              <a:rPr lang="en-GB" sz="1050">
                <a:solidFill>
                  <a:srgbClr val="333333"/>
                </a:solidFill>
                <a:latin typeface="Helvetica Neue"/>
                <a:ea typeface="Helvetica Neue"/>
                <a:cs typeface="Helvetica Neue"/>
                <a:sym typeface="Helvetica Neue"/>
              </a:rPr>
              <a:t> and hit return</a:t>
            </a:r>
            <a:endParaRPr sz="1050">
              <a:solidFill>
                <a:srgbClr val="333333"/>
              </a:solidFill>
              <a:latin typeface="Helvetica Neue"/>
              <a:ea typeface="Helvetica Neue"/>
              <a:cs typeface="Helvetica Neue"/>
              <a:sym typeface="Helvetica Neue"/>
            </a:endParaRPr>
          </a:p>
          <a:p>
            <a:pPr indent="-295275" lvl="0" marL="457200" marR="508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Show list of results</a:t>
            </a:r>
            <a:endParaRPr sz="1050">
              <a:solidFill>
                <a:srgbClr val="333333"/>
              </a:solidFill>
              <a:latin typeface="Helvetica Neue"/>
              <a:ea typeface="Helvetica Neue"/>
              <a:cs typeface="Helvetica Neue"/>
              <a:sym typeface="Helvetica Neue"/>
            </a:endParaRPr>
          </a:p>
          <a:p>
            <a:pPr indent="-295275" lvl="1" marL="914400" marR="508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Type, subject, domain, …</a:t>
            </a:r>
            <a:endParaRPr sz="1050">
              <a:solidFill>
                <a:srgbClr val="333333"/>
              </a:solidFill>
              <a:latin typeface="Helvetica Neue"/>
              <a:ea typeface="Helvetica Neue"/>
              <a:cs typeface="Helvetica Neue"/>
              <a:sym typeface="Helvetica Neue"/>
            </a:endParaRPr>
          </a:p>
          <a:p>
            <a:pPr indent="-295275" lvl="1" marL="914400" marR="508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Point out that it’s not only ontologies, but e.g. databases as well</a:t>
            </a:r>
            <a:endParaRPr sz="1050">
              <a:solidFill>
                <a:srgbClr val="333333"/>
              </a:solidFill>
              <a:latin typeface="Helvetica Neue"/>
              <a:ea typeface="Helvetica Neue"/>
              <a:cs typeface="Helvetica Neue"/>
              <a:sym typeface="Helvetica Neue"/>
            </a:endParaRPr>
          </a:p>
          <a:p>
            <a:pPr indent="-295275" lvl="0" marL="457200" marR="508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Click on Human Phenotype Ontology as an example.</a:t>
            </a:r>
            <a:endParaRPr sz="1050">
              <a:solidFill>
                <a:srgbClr val="333333"/>
              </a:solidFill>
              <a:latin typeface="Helvetica Neue"/>
              <a:ea typeface="Helvetica Neue"/>
              <a:cs typeface="Helvetica Neue"/>
              <a:sym typeface="Helvetica Neue"/>
            </a:endParaRPr>
          </a:p>
          <a:p>
            <a:pPr indent="-295275" lvl="0" marL="457200" marR="508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Show that there is a lot of info for this standard</a:t>
            </a:r>
            <a:endParaRPr sz="1050">
              <a:solidFill>
                <a:srgbClr val="333333"/>
              </a:solidFill>
              <a:latin typeface="Helvetica Neue"/>
              <a:ea typeface="Helvetica Neue"/>
              <a:cs typeface="Helvetica Neue"/>
              <a:sym typeface="Helvetica Neue"/>
            </a:endParaRPr>
          </a:p>
          <a:p>
            <a:pPr indent="-295275" lvl="0" marL="457200" marR="508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Scroll down to the Additional information section at the bottom of the page</a:t>
            </a:r>
            <a:endParaRPr sz="1050">
              <a:solidFill>
                <a:srgbClr val="333333"/>
              </a:solidFill>
              <a:latin typeface="Helvetica Neue"/>
              <a:ea typeface="Helvetica Neue"/>
              <a:cs typeface="Helvetica Neue"/>
              <a:sym typeface="Helvetica Neue"/>
            </a:endParaRPr>
          </a:p>
          <a:p>
            <a:pPr indent="-295275" lvl="1" marL="914400" marR="508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Click View in OBO Foundry</a:t>
            </a:r>
            <a:endParaRPr sz="1050">
              <a:solidFill>
                <a:srgbClr val="333333"/>
              </a:solidFill>
              <a:latin typeface="Helvetica Neue"/>
              <a:ea typeface="Helvetica Neue"/>
              <a:cs typeface="Helvetica Neue"/>
              <a:sym typeface="Helvetica Neue"/>
            </a:endParaRPr>
          </a:p>
          <a:p>
            <a:pPr indent="-295275" lvl="1" marL="914400" marR="508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Point out different ways of viewing - select OLS</a:t>
            </a:r>
            <a:endParaRPr sz="1050">
              <a:solidFill>
                <a:srgbClr val="333333"/>
              </a:solidFill>
              <a:latin typeface="Helvetica Neue"/>
              <a:ea typeface="Helvetica Neue"/>
              <a:cs typeface="Helvetica Neue"/>
              <a:sym typeface="Helvetica Neue"/>
            </a:endParaRPr>
          </a:p>
          <a:p>
            <a:pPr indent="-295275" lvl="1" marL="914400" marR="50800" rtl="0" algn="l">
              <a:lnSpc>
                <a:spcPct val="115000"/>
              </a:lnSpc>
              <a:spcBef>
                <a:spcPts val="0"/>
              </a:spcBef>
              <a:spcAft>
                <a:spcPts val="0"/>
              </a:spcAft>
              <a:buClr>
                <a:srgbClr val="333333"/>
              </a:buClr>
              <a:buSzPts val="1050"/>
              <a:buFont typeface="Helvetica Neue"/>
              <a:buChar char="○"/>
            </a:pPr>
            <a:r>
              <a:t/>
            </a:r>
            <a:endParaRPr sz="1050">
              <a:solidFill>
                <a:srgbClr val="333333"/>
              </a:solidFill>
              <a:latin typeface="Helvetica Neue"/>
              <a:ea typeface="Helvetica Neue"/>
              <a:cs typeface="Helvetica Neue"/>
              <a:sym typeface="Helvetica Neue"/>
            </a:endParaRPr>
          </a:p>
          <a:p>
            <a:pPr indent="0" lvl="0" marL="50800" marR="50800" rtl="0" algn="l">
              <a:lnSpc>
                <a:spcPct val="115000"/>
              </a:lnSpc>
              <a:spcBef>
                <a:spcPts val="400"/>
              </a:spcBef>
              <a:spcAft>
                <a:spcPts val="0"/>
              </a:spcAft>
              <a:buNone/>
            </a:pPr>
            <a:r>
              <a:t/>
            </a:r>
            <a:endParaRPr sz="1050">
              <a:solidFill>
                <a:srgbClr val="333333"/>
              </a:solidFill>
              <a:latin typeface="Helvetica Neue"/>
              <a:ea typeface="Helvetica Neue"/>
              <a:cs typeface="Helvetica Neue"/>
              <a:sym typeface="Helvetica Neue"/>
            </a:endParaRPr>
          </a:p>
          <a:p>
            <a:pPr indent="0" lvl="0" marL="50800" marR="50800" rtl="0" algn="l">
              <a:lnSpc>
                <a:spcPct val="115000"/>
              </a:lnSpc>
              <a:spcBef>
                <a:spcPts val="400"/>
              </a:spcBef>
              <a:spcAft>
                <a:spcPts val="400"/>
              </a:spcAft>
              <a:buClr>
                <a:schemeClr val="dk1"/>
              </a:buClr>
              <a:buSzPts val="1100"/>
              <a:buFont typeface="Arial"/>
              <a:buNone/>
            </a:pPr>
            <a:r>
              <a:t/>
            </a:r>
            <a:endParaRPr sz="1050">
              <a:solidFill>
                <a:srgbClr val="333333"/>
              </a:solidFill>
              <a:latin typeface="Helvetica Neue"/>
              <a:ea typeface="Helvetica Neue"/>
              <a:cs typeface="Helvetica Neue"/>
              <a:sym typeface="Helvetica Neue"/>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c0147d8b54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c0147d8b54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OLS is a resource for browsing and searching ontologies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Demo:</a:t>
            </a:r>
            <a:endParaRPr>
              <a:solidFill>
                <a:schemeClr val="dk1"/>
              </a:solidFill>
            </a:endParaRPr>
          </a:p>
          <a:p>
            <a:pPr indent="-298450" lvl="0" marL="457200" rtl="0" algn="l">
              <a:spcBef>
                <a:spcPts val="0"/>
              </a:spcBef>
              <a:spcAft>
                <a:spcPts val="0"/>
              </a:spcAft>
              <a:buSzPts val="1100"/>
              <a:buChar char="●"/>
            </a:pPr>
            <a:r>
              <a:rPr lang="en-GB"/>
              <a:t>Go to OLS</a:t>
            </a:r>
            <a:endParaRPr/>
          </a:p>
          <a:p>
            <a:pPr indent="-298450" lvl="0" marL="457200" rtl="0" algn="l">
              <a:spcBef>
                <a:spcPts val="0"/>
              </a:spcBef>
              <a:spcAft>
                <a:spcPts val="0"/>
              </a:spcAft>
              <a:buSzPts val="1100"/>
              <a:buChar char="●"/>
            </a:pPr>
            <a:r>
              <a:rPr lang="en-GB"/>
              <a:t>Enter diabetes in search field</a:t>
            </a:r>
            <a:endParaRPr/>
          </a:p>
          <a:p>
            <a:pPr indent="-298450" lvl="1" marL="914400" rtl="0" algn="l">
              <a:spcBef>
                <a:spcPts val="0"/>
              </a:spcBef>
              <a:spcAft>
                <a:spcPts val="0"/>
              </a:spcAft>
              <a:buSzPts val="1100"/>
              <a:buChar char="○"/>
            </a:pPr>
            <a:r>
              <a:rPr lang="en-GB"/>
              <a:t>Note that suggestions pop up</a:t>
            </a:r>
            <a:endParaRPr/>
          </a:p>
          <a:p>
            <a:pPr indent="-298450" lvl="0" marL="457200" rtl="0" algn="l">
              <a:spcBef>
                <a:spcPts val="0"/>
              </a:spcBef>
              <a:spcAft>
                <a:spcPts val="0"/>
              </a:spcAft>
              <a:buSzPts val="1100"/>
              <a:buChar char="●"/>
            </a:pPr>
            <a:r>
              <a:rPr lang="en-GB"/>
              <a:t>Hit return</a:t>
            </a:r>
            <a:endParaRPr/>
          </a:p>
          <a:p>
            <a:pPr indent="-298450" lvl="0" marL="457200" rtl="0" algn="l">
              <a:spcBef>
                <a:spcPts val="0"/>
              </a:spcBef>
              <a:spcAft>
                <a:spcPts val="0"/>
              </a:spcAft>
              <a:buSzPts val="1100"/>
              <a:buChar char="●"/>
            </a:pPr>
            <a:r>
              <a:rPr lang="en-GB"/>
              <a:t>Show result list</a:t>
            </a:r>
            <a:endParaRPr/>
          </a:p>
          <a:p>
            <a:pPr indent="-298450" lvl="1" marL="914400" rtl="0" algn="l">
              <a:spcBef>
                <a:spcPts val="0"/>
              </a:spcBef>
              <a:spcAft>
                <a:spcPts val="0"/>
              </a:spcAft>
              <a:buSzPts val="1100"/>
              <a:buChar char="○"/>
            </a:pPr>
            <a:r>
              <a:rPr lang="en-GB"/>
              <a:t>Filtering option</a:t>
            </a:r>
            <a:endParaRPr/>
          </a:p>
          <a:p>
            <a:pPr indent="-298450" lvl="1" marL="914400" rtl="0" algn="l">
              <a:spcBef>
                <a:spcPts val="0"/>
              </a:spcBef>
              <a:spcAft>
                <a:spcPts val="0"/>
              </a:spcAft>
              <a:buSzPts val="1100"/>
              <a:buChar char="○"/>
            </a:pPr>
            <a:r>
              <a:rPr lang="en-GB"/>
              <a:t>Different results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c0147d8b54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c0147d8b54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Zooma is a tool that </a:t>
            </a:r>
            <a:r>
              <a:rPr lang="en-GB"/>
              <a:t>maps free text to ontology terms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Demo:</a:t>
            </a:r>
            <a:endParaRPr/>
          </a:p>
          <a:p>
            <a:pPr indent="-298450" lvl="0" marL="457200" rtl="0" algn="l">
              <a:spcBef>
                <a:spcPts val="0"/>
              </a:spcBef>
              <a:spcAft>
                <a:spcPts val="0"/>
              </a:spcAft>
              <a:buSzPts val="1100"/>
              <a:buChar char="●"/>
            </a:pPr>
            <a:r>
              <a:rPr lang="en-GB"/>
              <a:t>Go to Zooma</a:t>
            </a:r>
            <a:endParaRPr/>
          </a:p>
          <a:p>
            <a:pPr indent="-298450" lvl="0" marL="457200" rtl="0" algn="l">
              <a:spcBef>
                <a:spcPts val="0"/>
              </a:spcBef>
              <a:spcAft>
                <a:spcPts val="0"/>
              </a:spcAft>
              <a:buSzPts val="1100"/>
              <a:buChar char="●"/>
            </a:pPr>
            <a:r>
              <a:rPr lang="en-GB"/>
              <a:t>Click </a:t>
            </a:r>
            <a:r>
              <a:rPr i="1" lang="en-GB"/>
              <a:t>show me some examples</a:t>
            </a:r>
            <a:endParaRPr i="1"/>
          </a:p>
          <a:p>
            <a:pPr indent="-298450" lvl="0" marL="457200" rtl="0" algn="l">
              <a:spcBef>
                <a:spcPts val="0"/>
              </a:spcBef>
              <a:spcAft>
                <a:spcPts val="0"/>
              </a:spcAft>
              <a:buSzPts val="1100"/>
              <a:buChar char="●"/>
            </a:pPr>
            <a:r>
              <a:rPr lang="en-GB"/>
              <a:t>Point out that you can add a term and a type</a:t>
            </a:r>
            <a:endParaRPr/>
          </a:p>
          <a:p>
            <a:pPr indent="-298450" lvl="1" marL="914400" rtl="0" algn="l">
              <a:spcBef>
                <a:spcPts val="0"/>
              </a:spcBef>
              <a:spcAft>
                <a:spcPts val="0"/>
              </a:spcAft>
              <a:buSzPts val="1100"/>
              <a:buChar char="○"/>
            </a:pPr>
            <a:r>
              <a:rPr lang="en-GB"/>
              <a:t>Separated by tab - note that you cannot type a tab in the browser window. Text has to be written elsewhere and copy-pasted for this to work…</a:t>
            </a:r>
            <a:endParaRPr/>
          </a:p>
          <a:p>
            <a:pPr indent="-298450" lvl="0" marL="457200" rtl="0" algn="l">
              <a:spcBef>
                <a:spcPts val="0"/>
              </a:spcBef>
              <a:spcAft>
                <a:spcPts val="0"/>
              </a:spcAft>
              <a:buSzPts val="1100"/>
              <a:buChar char="●"/>
            </a:pPr>
            <a:r>
              <a:rPr lang="en-GB"/>
              <a:t>Show that you can limit sources to look in</a:t>
            </a:r>
            <a:endParaRPr/>
          </a:p>
          <a:p>
            <a:pPr indent="-298450" lvl="0" marL="457200" rtl="0" algn="l">
              <a:spcBef>
                <a:spcPts val="0"/>
              </a:spcBef>
              <a:spcAft>
                <a:spcPts val="0"/>
              </a:spcAft>
              <a:buSzPts val="1100"/>
              <a:buChar char="●"/>
            </a:pPr>
            <a:r>
              <a:rPr lang="en-GB"/>
              <a:t>Click annotate</a:t>
            </a:r>
            <a:endParaRPr/>
          </a:p>
          <a:p>
            <a:pPr indent="-298450" lvl="0" marL="457200" rtl="0" algn="l">
              <a:spcBef>
                <a:spcPts val="0"/>
              </a:spcBef>
              <a:spcAft>
                <a:spcPts val="0"/>
              </a:spcAft>
              <a:buSzPts val="1100"/>
              <a:buChar char="●"/>
            </a:pPr>
            <a:r>
              <a:rPr lang="en-GB"/>
              <a:t>Show the result</a:t>
            </a:r>
            <a:endParaRPr/>
          </a:p>
          <a:p>
            <a:pPr indent="-298450" lvl="1" marL="914400" rtl="0" algn="l">
              <a:spcBef>
                <a:spcPts val="0"/>
              </a:spcBef>
              <a:spcAft>
                <a:spcPts val="0"/>
              </a:spcAft>
              <a:buSzPts val="1100"/>
              <a:buChar char="○"/>
            </a:pPr>
            <a:r>
              <a:rPr lang="en-GB"/>
              <a:t>Term, Confidence, source, and ontology ID (but there is no link…)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bd6759aef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bd6759aef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GB"/>
              <a:t>→ Next slide</a:t>
            </a:r>
            <a:endParaRPr b="1"/>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c0147d8b54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c0147d8b54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50800" marR="50800" rtl="0" algn="l">
              <a:lnSpc>
                <a:spcPct val="115000"/>
              </a:lnSpc>
              <a:spcBef>
                <a:spcPts val="400"/>
              </a:spcBef>
              <a:spcAft>
                <a:spcPts val="0"/>
              </a:spcAft>
              <a:buNone/>
            </a:pPr>
            <a:r>
              <a:rPr b="1" lang="en-GB" sz="1050">
                <a:solidFill>
                  <a:srgbClr val="333333"/>
                </a:solidFill>
                <a:latin typeface="Helvetica Neue"/>
                <a:ea typeface="Helvetica Neue"/>
                <a:cs typeface="Helvetica Neue"/>
                <a:sym typeface="Helvetica Neue"/>
              </a:rPr>
              <a:t>NB! Practice the </a:t>
            </a:r>
            <a:r>
              <a:rPr b="1" lang="en-GB" sz="1050">
                <a:solidFill>
                  <a:srgbClr val="333333"/>
                </a:solidFill>
                <a:latin typeface="Helvetica Neue"/>
                <a:ea typeface="Helvetica Neue"/>
                <a:cs typeface="Helvetica Neue"/>
                <a:sym typeface="Helvetica Neue"/>
              </a:rPr>
              <a:t>repeat</a:t>
            </a:r>
            <a:r>
              <a:rPr b="1" lang="en-GB" sz="1050">
                <a:solidFill>
                  <a:srgbClr val="333333"/>
                </a:solidFill>
                <a:latin typeface="Helvetica Neue"/>
                <a:ea typeface="Helvetica Neue"/>
                <a:cs typeface="Helvetica Neue"/>
                <a:sym typeface="Helvetica Neue"/>
              </a:rPr>
              <a:t> run-through of the </a:t>
            </a:r>
            <a:r>
              <a:rPr b="1" lang="en-GB" sz="1050">
                <a:solidFill>
                  <a:srgbClr val="333333"/>
                </a:solidFill>
                <a:latin typeface="Helvetica Neue"/>
                <a:ea typeface="Helvetica Neue"/>
                <a:cs typeface="Helvetica Neue"/>
                <a:sym typeface="Helvetica Neue"/>
              </a:rPr>
              <a:t>exercise</a:t>
            </a:r>
            <a:r>
              <a:rPr b="1" lang="en-GB" sz="1050">
                <a:solidFill>
                  <a:srgbClr val="333333"/>
                </a:solidFill>
                <a:latin typeface="Helvetica Neue"/>
                <a:ea typeface="Helvetica Neue"/>
                <a:cs typeface="Helvetica Neue"/>
                <a:sym typeface="Helvetica Neue"/>
              </a:rPr>
              <a:t> </a:t>
            </a:r>
            <a:endParaRPr b="1" sz="1050">
              <a:solidFill>
                <a:srgbClr val="333333"/>
              </a:solidFill>
              <a:latin typeface="Helvetica Neue"/>
              <a:ea typeface="Helvetica Neue"/>
              <a:cs typeface="Helvetica Neue"/>
              <a:sym typeface="Helvetica Neue"/>
            </a:endParaRPr>
          </a:p>
          <a:p>
            <a:pPr indent="0" lvl="0" marL="50800" marR="50800" rtl="0" algn="l">
              <a:lnSpc>
                <a:spcPct val="115000"/>
              </a:lnSpc>
              <a:spcBef>
                <a:spcPts val="400"/>
              </a:spcBef>
              <a:spcAft>
                <a:spcPts val="0"/>
              </a:spcAft>
              <a:buNone/>
            </a:pPr>
            <a:r>
              <a:t/>
            </a:r>
            <a:endParaRPr sz="1050">
              <a:solidFill>
                <a:srgbClr val="333333"/>
              </a:solidFill>
              <a:latin typeface="Helvetica Neue"/>
              <a:ea typeface="Helvetica Neue"/>
              <a:cs typeface="Helvetica Neue"/>
              <a:sym typeface="Helvetica Neue"/>
            </a:endParaRPr>
          </a:p>
          <a:p>
            <a:pPr indent="0" lvl="0" marL="50800" marR="50800" rtl="0" algn="l">
              <a:lnSpc>
                <a:spcPct val="115000"/>
              </a:lnSpc>
              <a:spcBef>
                <a:spcPts val="400"/>
              </a:spcBef>
              <a:spcAft>
                <a:spcPts val="0"/>
              </a:spcAft>
              <a:buClr>
                <a:schemeClr val="dk1"/>
              </a:buClr>
              <a:buSzPts val="1100"/>
              <a:buFont typeface="Arial"/>
              <a:buNone/>
            </a:pPr>
            <a:r>
              <a:rPr lang="en-GB" sz="1050">
                <a:solidFill>
                  <a:srgbClr val="333333"/>
                </a:solidFill>
                <a:latin typeface="Helvetica Neue"/>
                <a:ea typeface="Helvetica Neue"/>
                <a:cs typeface="Helvetica Neue"/>
                <a:sym typeface="Helvetica Neue"/>
              </a:rPr>
              <a:t>To be more specific about the terms used for some of the fields, try to find a suitable ontology and the terms to use for the values that will be in your data file (</a:t>
            </a:r>
            <a:r>
              <a:rPr lang="en-GB" sz="1050">
                <a:solidFill>
                  <a:srgbClr val="204A6F"/>
                </a:solidFill>
                <a:uFill>
                  <a:noFill/>
                </a:uFill>
                <a:latin typeface="Helvetica Neue"/>
                <a:ea typeface="Helvetica Neue"/>
                <a:cs typeface="Helvetica Neue"/>
                <a:sym typeface="Helvetica Neue"/>
                <a:hlinkClick r:id="rId2">
                  <a:extLst>
                    <a:ext uri="{A12FA001-AC4F-418D-AE19-62706E023703}">
                      <ahyp:hlinkClr val="tx"/>
                    </a:ext>
                  </a:extLst>
                </a:hlinkClick>
              </a:rPr>
              <a:t>samples_metadata_lesson.csv</a:t>
            </a:r>
            <a:r>
              <a:rPr lang="en-GB" sz="1050">
                <a:solidFill>
                  <a:srgbClr val="333333"/>
                </a:solidFill>
                <a:latin typeface="Helvetica Neue"/>
                <a:ea typeface="Helvetica Neue"/>
                <a:cs typeface="Helvetica Neue"/>
                <a:sym typeface="Helvetica Neue"/>
              </a:rPr>
              <a:t>), for these fields:</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400"/>
              </a:spcBef>
              <a:spcAft>
                <a:spcPts val="0"/>
              </a:spcAft>
              <a:buClr>
                <a:srgbClr val="333333"/>
              </a:buClr>
              <a:buSzPts val="1050"/>
              <a:buFont typeface="Helvetica Neue"/>
              <a:buChar char="●"/>
            </a:pPr>
            <a:r>
              <a:rPr b="1" lang="en-GB" sz="1050">
                <a:solidFill>
                  <a:srgbClr val="333333"/>
                </a:solidFill>
                <a:latin typeface="Helvetica Neue"/>
                <a:ea typeface="Helvetica Neue"/>
                <a:cs typeface="Helvetica Neue"/>
                <a:sym typeface="Helvetica Neue"/>
              </a:rPr>
              <a:t>illness symptoms,</a:t>
            </a:r>
            <a:r>
              <a:rPr lang="en-GB" sz="1050">
                <a:solidFill>
                  <a:srgbClr val="333333"/>
                </a:solidFill>
                <a:latin typeface="Helvetica Neue"/>
                <a:ea typeface="Helvetica Neue"/>
                <a:cs typeface="Helvetica Neue"/>
                <a:sym typeface="Helvetica Neue"/>
              </a:rPr>
              <a:t> using OLS</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b="1" lang="en-GB" sz="1050">
                <a:solidFill>
                  <a:srgbClr val="333333"/>
                </a:solidFill>
                <a:latin typeface="Helvetica Neue"/>
                <a:ea typeface="Helvetica Neue"/>
                <a:cs typeface="Helvetica Neue"/>
                <a:sym typeface="Helvetica Neue"/>
              </a:rPr>
              <a:t>isolation source host-associated, </a:t>
            </a:r>
            <a:r>
              <a:rPr lang="en-GB" sz="1050">
                <a:solidFill>
                  <a:srgbClr val="333333"/>
                </a:solidFill>
                <a:latin typeface="Helvetica Neue"/>
                <a:ea typeface="Helvetica Neue"/>
                <a:cs typeface="Helvetica Neue"/>
                <a:sym typeface="Helvetica Neue"/>
              </a:rPr>
              <a:t>using FAIRsharing.org</a:t>
            </a:r>
            <a:endParaRPr sz="1050">
              <a:solidFill>
                <a:srgbClr val="333333"/>
              </a:solidFill>
              <a:latin typeface="Helvetica Neue"/>
              <a:ea typeface="Helvetica Neue"/>
              <a:cs typeface="Helvetica Neue"/>
              <a:sym typeface="Helvetica Neue"/>
            </a:endParaRPr>
          </a:p>
          <a:p>
            <a:pPr indent="0" lvl="0" marL="50800" marR="50800" rtl="0" algn="l">
              <a:lnSpc>
                <a:spcPct val="115000"/>
              </a:lnSpc>
              <a:spcBef>
                <a:spcPts val="800"/>
              </a:spcBef>
              <a:spcAft>
                <a:spcPts val="0"/>
              </a:spcAft>
              <a:buClr>
                <a:schemeClr val="dk1"/>
              </a:buClr>
              <a:buSzPts val="1100"/>
              <a:buFont typeface="Arial"/>
              <a:buNone/>
            </a:pPr>
            <a:r>
              <a:rPr lang="en-GB" sz="1050">
                <a:solidFill>
                  <a:srgbClr val="333333"/>
                </a:solidFill>
                <a:latin typeface="Helvetica Neue"/>
                <a:ea typeface="Helvetica Neue"/>
                <a:cs typeface="Helvetica Neue"/>
                <a:sym typeface="Helvetica Neue"/>
              </a:rPr>
              <a:t>Add the name of the ontology and the terms you have selected to the </a:t>
            </a:r>
            <a:r>
              <a:rPr b="1" lang="en-GB" sz="1050">
                <a:solidFill>
                  <a:srgbClr val="333333"/>
                </a:solidFill>
                <a:latin typeface="Helvetica Neue"/>
                <a:ea typeface="Helvetica Neue"/>
                <a:cs typeface="Helvetica Neue"/>
                <a:sym typeface="Helvetica Neue"/>
              </a:rPr>
              <a:t>data dictionary</a:t>
            </a:r>
            <a:r>
              <a:rPr lang="en-GB" sz="1050">
                <a:solidFill>
                  <a:srgbClr val="333333"/>
                </a:solidFill>
                <a:latin typeface="Helvetica Neue"/>
                <a:ea typeface="Helvetica Neue"/>
                <a:cs typeface="Helvetica Neue"/>
                <a:sym typeface="Helvetica Neue"/>
              </a:rPr>
              <a:t>.</a:t>
            </a:r>
            <a:endParaRPr sz="1050">
              <a:solidFill>
                <a:srgbClr val="333333"/>
              </a:solidFill>
              <a:latin typeface="Helvetica Neue"/>
              <a:ea typeface="Helvetica Neue"/>
              <a:cs typeface="Helvetica Neue"/>
              <a:sym typeface="Helvetica Neue"/>
            </a:endParaRPr>
          </a:p>
          <a:p>
            <a:pPr indent="0" lvl="0" marL="50800" marR="50800" rtl="0" algn="l">
              <a:lnSpc>
                <a:spcPct val="115000"/>
              </a:lnSpc>
              <a:spcBef>
                <a:spcPts val="400"/>
              </a:spcBef>
              <a:spcAft>
                <a:spcPts val="0"/>
              </a:spcAft>
              <a:buClr>
                <a:schemeClr val="dk1"/>
              </a:buClr>
              <a:buSzPts val="1100"/>
              <a:buFont typeface="Arial"/>
              <a:buNone/>
            </a:pPr>
            <a:r>
              <a:rPr lang="en-GB" sz="1050">
                <a:solidFill>
                  <a:srgbClr val="333333"/>
                </a:solidFill>
                <a:latin typeface="Helvetica Neue"/>
                <a:ea typeface="Helvetica Neue"/>
                <a:cs typeface="Helvetica Neue"/>
                <a:sym typeface="Helvetica Neue"/>
              </a:rPr>
              <a:t>You don’t have to stick to the tools specified. Try the different ones if you want to. As you will probably notice, there is no perfect way that always finds what you want. It will almost always involve a fair bit of trial and error.</a:t>
            </a:r>
            <a:endParaRPr sz="1050">
              <a:solidFill>
                <a:srgbClr val="333333"/>
              </a:solidFill>
              <a:latin typeface="Helvetica Neue"/>
              <a:ea typeface="Helvetica Neue"/>
              <a:cs typeface="Helvetica Neue"/>
              <a:sym typeface="Helvetica Neue"/>
            </a:endParaRPr>
          </a:p>
          <a:p>
            <a:pPr indent="0" lvl="0" marL="0" rtl="0" algn="l">
              <a:spcBef>
                <a:spcPts val="400"/>
              </a:spcBef>
              <a:spcAft>
                <a:spcPts val="0"/>
              </a:spcAft>
              <a:buNone/>
            </a:pPr>
            <a:r>
              <a:t/>
            </a:r>
            <a:endParaRPr/>
          </a:p>
          <a:p>
            <a:pPr indent="0" lvl="0" marL="0" rtl="0" algn="l">
              <a:spcBef>
                <a:spcPts val="0"/>
              </a:spcBef>
              <a:spcAft>
                <a:spcPts val="0"/>
              </a:spcAft>
              <a:buNone/>
            </a:pPr>
            <a:r>
              <a:rPr lang="en-GB"/>
              <a:t>Afterwards go through the different lookups</a:t>
            </a:r>
            <a:endParaRPr/>
          </a:p>
          <a:p>
            <a:pPr indent="0" lvl="0" marL="0" rtl="0" algn="l">
              <a:spcBef>
                <a:spcPts val="0"/>
              </a:spcBef>
              <a:spcAft>
                <a:spcPts val="0"/>
              </a:spcAft>
              <a:buNone/>
            </a:pPr>
            <a:r>
              <a:t/>
            </a:r>
            <a:endParaRPr/>
          </a:p>
          <a:p>
            <a:pPr indent="-304800" lvl="0" marL="698500" rtl="0" algn="l">
              <a:lnSpc>
                <a:spcPct val="115000"/>
              </a:lnSpc>
              <a:spcBef>
                <a:spcPts val="0"/>
              </a:spcBef>
              <a:spcAft>
                <a:spcPts val="0"/>
              </a:spcAft>
              <a:buClr>
                <a:srgbClr val="2D3B45"/>
              </a:buClr>
              <a:buSzPts val="1200"/>
              <a:buFont typeface="Lato"/>
              <a:buChar char="●"/>
            </a:pPr>
            <a:r>
              <a:rPr lang="en-GB" sz="1200">
                <a:solidFill>
                  <a:srgbClr val="2D3B45"/>
                </a:solidFill>
                <a:latin typeface="Lato"/>
                <a:ea typeface="Lato"/>
                <a:cs typeface="Lato"/>
                <a:sym typeface="Lato"/>
              </a:rPr>
              <a:t>For each field you will have to look into the data file to see what values are there now</a:t>
            </a:r>
            <a:endParaRPr sz="1200">
              <a:solidFill>
                <a:srgbClr val="2D3B45"/>
              </a:solidFill>
              <a:latin typeface="Lato"/>
              <a:ea typeface="Lato"/>
              <a:cs typeface="Lato"/>
              <a:sym typeface="Lato"/>
            </a:endParaRPr>
          </a:p>
          <a:p>
            <a:pPr indent="-304800" lvl="0" marL="698500" rtl="0" algn="l">
              <a:lnSpc>
                <a:spcPct val="115000"/>
              </a:lnSpc>
              <a:spcBef>
                <a:spcPts val="0"/>
              </a:spcBef>
              <a:spcAft>
                <a:spcPts val="0"/>
              </a:spcAft>
              <a:buClr>
                <a:srgbClr val="2D3B45"/>
              </a:buClr>
              <a:buSzPts val="1200"/>
              <a:buFont typeface="Lato"/>
              <a:buChar char="●"/>
            </a:pPr>
            <a:r>
              <a:rPr lang="en-GB" sz="1200">
                <a:solidFill>
                  <a:srgbClr val="2D3B45"/>
                </a:solidFill>
                <a:latin typeface="Lato"/>
                <a:ea typeface="Lato"/>
                <a:cs typeface="Lato"/>
                <a:sym typeface="Lato"/>
              </a:rPr>
              <a:t>Then try to find an ontology and the appropriate terms in that ontology</a:t>
            </a:r>
            <a:endParaRPr sz="1200">
              <a:solidFill>
                <a:srgbClr val="2D3B45"/>
              </a:solidFill>
              <a:latin typeface="Lato"/>
              <a:ea typeface="Lato"/>
              <a:cs typeface="Lato"/>
              <a:sym typeface="Lato"/>
            </a:endParaRPr>
          </a:p>
          <a:p>
            <a:pPr indent="-304800" lvl="0" marL="698500" rtl="0" algn="l">
              <a:lnSpc>
                <a:spcPct val="115000"/>
              </a:lnSpc>
              <a:spcBef>
                <a:spcPts val="0"/>
              </a:spcBef>
              <a:spcAft>
                <a:spcPts val="0"/>
              </a:spcAft>
              <a:buClr>
                <a:srgbClr val="2D3B45"/>
              </a:buClr>
              <a:buSzPts val="1200"/>
              <a:buFont typeface="Lato"/>
              <a:buChar char="●"/>
            </a:pPr>
            <a:r>
              <a:rPr lang="en-GB" sz="1200">
                <a:solidFill>
                  <a:srgbClr val="2D3B45"/>
                </a:solidFill>
                <a:latin typeface="Lato"/>
                <a:ea typeface="Lato"/>
                <a:cs typeface="Lato"/>
                <a:sym typeface="Lato"/>
              </a:rPr>
              <a:t>Add the name of the ontology and the terms you have choosen to the allowed values columns</a:t>
            </a:r>
            <a:endParaRPr sz="1200">
              <a:solidFill>
                <a:srgbClr val="2D3B45"/>
              </a:solidFill>
              <a:latin typeface="Lato"/>
              <a:ea typeface="Lato"/>
              <a:cs typeface="Lato"/>
              <a:sym typeface="Lato"/>
            </a:endParaRPr>
          </a:p>
          <a:p>
            <a:pPr indent="0" lvl="0" marL="50800" marR="50800" rtl="0" algn="l">
              <a:lnSpc>
                <a:spcPct val="115000"/>
              </a:lnSpc>
              <a:spcBef>
                <a:spcPts val="1000"/>
              </a:spcBef>
              <a:spcAft>
                <a:spcPts val="0"/>
              </a:spcAft>
              <a:buClr>
                <a:schemeClr val="dk1"/>
              </a:buClr>
              <a:buSzPts val="1100"/>
              <a:buFont typeface="Arial"/>
              <a:buNone/>
            </a:pPr>
            <a:r>
              <a:rPr b="1" lang="en-GB" sz="1200">
                <a:solidFill>
                  <a:srgbClr val="2D3B45"/>
                </a:solidFill>
                <a:latin typeface="Lato"/>
                <a:ea typeface="Lato"/>
                <a:cs typeface="Lato"/>
                <a:sym typeface="Lato"/>
              </a:rPr>
              <a:t>illness symptoms</a:t>
            </a:r>
            <a:endParaRPr b="1" sz="1200">
              <a:solidFill>
                <a:srgbClr val="2D3B45"/>
              </a:solidFill>
              <a:latin typeface="Lato"/>
              <a:ea typeface="Lato"/>
              <a:cs typeface="Lato"/>
              <a:sym typeface="Lato"/>
            </a:endParaRPr>
          </a:p>
          <a:p>
            <a:pPr indent="-304800" lvl="0" marL="698500" rtl="0" algn="l">
              <a:lnSpc>
                <a:spcPct val="115000"/>
              </a:lnSpc>
              <a:spcBef>
                <a:spcPts val="400"/>
              </a:spcBef>
              <a:spcAft>
                <a:spcPts val="0"/>
              </a:spcAft>
              <a:buClr>
                <a:srgbClr val="2D3B45"/>
              </a:buClr>
              <a:buSzPts val="1200"/>
              <a:buFont typeface="Lato"/>
              <a:buChar char="●"/>
            </a:pPr>
            <a:r>
              <a:rPr lang="en-GB" sz="1200">
                <a:solidFill>
                  <a:srgbClr val="2D3B45"/>
                </a:solidFill>
                <a:latin typeface="Lato"/>
                <a:ea typeface="Lato"/>
                <a:cs typeface="Lato"/>
                <a:sym typeface="Lato"/>
              </a:rPr>
              <a:t>Go to OLS, search for one of the symptoms in the </a:t>
            </a:r>
            <a:r>
              <a:rPr lang="en-GB" sz="1200">
                <a:solidFill>
                  <a:srgbClr val="24292E"/>
                </a:solidFill>
                <a:highlight>
                  <a:srgbClr val="E7E7E7"/>
                </a:highlight>
                <a:latin typeface="Consolas"/>
                <a:ea typeface="Consolas"/>
                <a:cs typeface="Consolas"/>
                <a:sym typeface="Consolas"/>
              </a:rPr>
              <a:t>samples_metadata_lesson.csv</a:t>
            </a:r>
            <a:r>
              <a:rPr lang="en-GB" sz="1200">
                <a:solidFill>
                  <a:srgbClr val="2D3B45"/>
                </a:solidFill>
                <a:latin typeface="Lato"/>
                <a:ea typeface="Lato"/>
                <a:cs typeface="Lato"/>
                <a:sym typeface="Lato"/>
              </a:rPr>
              <a:t> file, e.g. </a:t>
            </a:r>
            <a:r>
              <a:rPr i="1" lang="en-GB" sz="1200">
                <a:solidFill>
                  <a:srgbClr val="2D3B45"/>
                </a:solidFill>
                <a:latin typeface="Lato"/>
                <a:ea typeface="Lato"/>
                <a:cs typeface="Lato"/>
                <a:sym typeface="Lato"/>
              </a:rPr>
              <a:t>fever</a:t>
            </a:r>
            <a:endParaRPr i="1" sz="1200">
              <a:solidFill>
                <a:srgbClr val="2D3B45"/>
              </a:solidFill>
              <a:latin typeface="Lato"/>
              <a:ea typeface="Lato"/>
              <a:cs typeface="Lato"/>
              <a:sym typeface="Lato"/>
            </a:endParaRPr>
          </a:p>
          <a:p>
            <a:pPr indent="-304800" lvl="0" marL="698500" rtl="0" algn="l">
              <a:lnSpc>
                <a:spcPct val="115000"/>
              </a:lnSpc>
              <a:spcBef>
                <a:spcPts val="0"/>
              </a:spcBef>
              <a:spcAft>
                <a:spcPts val="0"/>
              </a:spcAft>
              <a:buClr>
                <a:srgbClr val="2D3B45"/>
              </a:buClr>
              <a:buSzPts val="1200"/>
              <a:buFont typeface="Lato"/>
              <a:buChar char="●"/>
            </a:pPr>
            <a:r>
              <a:rPr lang="en-GB" sz="1200">
                <a:solidFill>
                  <a:srgbClr val="2D3B45"/>
                </a:solidFill>
                <a:latin typeface="Lato"/>
                <a:ea typeface="Lato"/>
                <a:cs typeface="Lato"/>
                <a:sym typeface="Lato"/>
              </a:rPr>
              <a:t>Choose one of the search results that seems appropriate, e.g. from the </a:t>
            </a:r>
            <a:r>
              <a:rPr i="1" lang="en-GB" sz="1200">
                <a:solidFill>
                  <a:srgbClr val="2D3B45"/>
                </a:solidFill>
                <a:latin typeface="Lato"/>
                <a:ea typeface="Lato"/>
                <a:cs typeface="Lato"/>
                <a:sym typeface="Lato"/>
              </a:rPr>
              <a:t>NCI Thesaurus OBO Edition - </a:t>
            </a:r>
            <a:r>
              <a:rPr b="1" i="1" lang="en-GB" sz="1200">
                <a:solidFill>
                  <a:srgbClr val="2D3B45"/>
                </a:solidFill>
                <a:latin typeface="Lato"/>
                <a:ea typeface="Lato"/>
                <a:cs typeface="Lato"/>
                <a:sym typeface="Lato"/>
              </a:rPr>
              <a:t>NCIT</a:t>
            </a:r>
            <a:endParaRPr b="1" i="1" sz="1200">
              <a:solidFill>
                <a:srgbClr val="2D3B45"/>
              </a:solidFill>
              <a:latin typeface="Lato"/>
              <a:ea typeface="Lato"/>
              <a:cs typeface="Lato"/>
              <a:sym typeface="Lato"/>
            </a:endParaRPr>
          </a:p>
          <a:p>
            <a:pPr indent="-304800" lvl="0" marL="698500" rtl="0" algn="l">
              <a:lnSpc>
                <a:spcPct val="115000"/>
              </a:lnSpc>
              <a:spcBef>
                <a:spcPts val="0"/>
              </a:spcBef>
              <a:spcAft>
                <a:spcPts val="0"/>
              </a:spcAft>
              <a:buClr>
                <a:srgbClr val="2D3B45"/>
              </a:buClr>
              <a:buSzPts val="1200"/>
              <a:buFont typeface="Lato"/>
              <a:buChar char="●"/>
            </a:pPr>
            <a:r>
              <a:rPr lang="en-GB" sz="1200">
                <a:solidFill>
                  <a:srgbClr val="2D3B45"/>
                </a:solidFill>
                <a:latin typeface="Lato"/>
                <a:ea typeface="Lato"/>
                <a:cs typeface="Lato"/>
                <a:sym typeface="Lato"/>
              </a:rPr>
              <a:t>The term for </a:t>
            </a:r>
            <a:r>
              <a:rPr i="1" lang="en-GB" sz="1200">
                <a:solidFill>
                  <a:srgbClr val="2D3B45"/>
                </a:solidFill>
                <a:latin typeface="Lato"/>
                <a:ea typeface="Lato"/>
                <a:cs typeface="Lato"/>
                <a:sym typeface="Lato"/>
              </a:rPr>
              <a:t>fever</a:t>
            </a:r>
            <a:r>
              <a:rPr lang="en-GB" sz="1200">
                <a:solidFill>
                  <a:srgbClr val="2D3B45"/>
                </a:solidFill>
                <a:latin typeface="Lato"/>
                <a:ea typeface="Lato"/>
                <a:cs typeface="Lato"/>
                <a:sym typeface="Lato"/>
              </a:rPr>
              <a:t> in NCIT is </a:t>
            </a:r>
            <a:r>
              <a:rPr b="1" lang="en-GB" sz="1200">
                <a:solidFill>
                  <a:srgbClr val="2D3B45"/>
                </a:solidFill>
                <a:latin typeface="Lato"/>
                <a:ea typeface="Lato"/>
                <a:cs typeface="Lato"/>
                <a:sym typeface="Lato"/>
              </a:rPr>
              <a:t>Fever</a:t>
            </a:r>
            <a:r>
              <a:rPr lang="en-GB" sz="1200">
                <a:solidFill>
                  <a:srgbClr val="2D3B45"/>
                </a:solidFill>
                <a:latin typeface="Lato"/>
                <a:ea typeface="Lato"/>
                <a:cs typeface="Lato"/>
                <a:sym typeface="Lato"/>
              </a:rPr>
              <a:t>. Also note that it has an identifier </a:t>
            </a:r>
            <a:r>
              <a:rPr i="1" lang="en-GB" sz="1200">
                <a:solidFill>
                  <a:srgbClr val="2D3B45"/>
                </a:solidFill>
                <a:latin typeface="Lato"/>
                <a:ea typeface="Lato"/>
                <a:cs typeface="Lato"/>
                <a:sym typeface="Lato"/>
              </a:rPr>
              <a:t>NCIT:C3038</a:t>
            </a:r>
            <a:endParaRPr i="1" sz="1200">
              <a:solidFill>
                <a:srgbClr val="2D3B45"/>
              </a:solidFill>
              <a:latin typeface="Lato"/>
              <a:ea typeface="Lato"/>
              <a:cs typeface="Lato"/>
              <a:sym typeface="Lato"/>
            </a:endParaRPr>
          </a:p>
          <a:p>
            <a:pPr indent="-304800" lvl="0" marL="698500" rtl="0" algn="l">
              <a:lnSpc>
                <a:spcPct val="115000"/>
              </a:lnSpc>
              <a:spcBef>
                <a:spcPts val="0"/>
              </a:spcBef>
              <a:spcAft>
                <a:spcPts val="0"/>
              </a:spcAft>
              <a:buClr>
                <a:srgbClr val="2D3B45"/>
              </a:buClr>
              <a:buSzPts val="1200"/>
              <a:buFont typeface="Lato"/>
              <a:buChar char="●"/>
            </a:pPr>
            <a:r>
              <a:rPr lang="en-GB" sz="1200">
                <a:solidFill>
                  <a:srgbClr val="2D3B45"/>
                </a:solidFill>
                <a:latin typeface="Lato"/>
                <a:ea typeface="Lato"/>
                <a:cs typeface="Lato"/>
                <a:sym typeface="Lato"/>
              </a:rPr>
              <a:t>Find terms for the other symptoms in NCIT, by either browsing the tree (click on the Show siblings button in the ontology tree to expand the contents of the tree), or by searching</a:t>
            </a:r>
            <a:endParaRPr sz="1200">
              <a:solidFill>
                <a:srgbClr val="2D3B45"/>
              </a:solidFill>
              <a:latin typeface="Lato"/>
              <a:ea typeface="Lato"/>
              <a:cs typeface="Lato"/>
              <a:sym typeface="Lato"/>
            </a:endParaRPr>
          </a:p>
          <a:p>
            <a:pPr indent="-304800" lvl="0" marL="698500" rtl="0" algn="l">
              <a:lnSpc>
                <a:spcPct val="115000"/>
              </a:lnSpc>
              <a:spcBef>
                <a:spcPts val="0"/>
              </a:spcBef>
              <a:spcAft>
                <a:spcPts val="0"/>
              </a:spcAft>
              <a:buClr>
                <a:srgbClr val="2D3B45"/>
              </a:buClr>
              <a:buSzPts val="1200"/>
              <a:buFont typeface="Lato"/>
              <a:buChar char="●"/>
            </a:pPr>
            <a:r>
              <a:rPr lang="en-GB" sz="1200">
                <a:solidFill>
                  <a:srgbClr val="2D3B45"/>
                </a:solidFill>
                <a:latin typeface="Lato"/>
                <a:ea typeface="Lato"/>
                <a:cs typeface="Lato"/>
                <a:sym typeface="Lato"/>
              </a:rPr>
              <a:t>See below for the NCIT terms for the symptoms</a:t>
            </a:r>
            <a:endParaRPr sz="1200">
              <a:solidFill>
                <a:srgbClr val="2D3B45"/>
              </a:solidFill>
              <a:latin typeface="Lato"/>
              <a:ea typeface="Lato"/>
              <a:cs typeface="Lato"/>
              <a:sym typeface="Lato"/>
            </a:endParaRPr>
          </a:p>
          <a:p>
            <a:pPr indent="0" lvl="0" marL="50800" marR="50800" rtl="0" algn="l">
              <a:lnSpc>
                <a:spcPct val="115000"/>
              </a:lnSpc>
              <a:spcBef>
                <a:spcPts val="1000"/>
              </a:spcBef>
              <a:spcAft>
                <a:spcPts val="0"/>
              </a:spcAft>
              <a:buClr>
                <a:schemeClr val="dk1"/>
              </a:buClr>
              <a:buSzPts val="1100"/>
              <a:buFont typeface="Arial"/>
              <a:buNone/>
            </a:pPr>
            <a:r>
              <a:rPr b="1" lang="en-GB" sz="1200">
                <a:solidFill>
                  <a:srgbClr val="2D3B45"/>
                </a:solidFill>
                <a:latin typeface="Lato"/>
                <a:ea typeface="Lato"/>
                <a:cs typeface="Lato"/>
                <a:sym typeface="Lato"/>
              </a:rPr>
              <a:t>isolation source host-associated</a:t>
            </a:r>
            <a:endParaRPr b="1" sz="1200">
              <a:solidFill>
                <a:srgbClr val="2D3B45"/>
              </a:solidFill>
              <a:latin typeface="Lato"/>
              <a:ea typeface="Lato"/>
              <a:cs typeface="Lato"/>
              <a:sym typeface="Lato"/>
            </a:endParaRPr>
          </a:p>
          <a:p>
            <a:pPr indent="-304800" lvl="0" marL="698500" rtl="0" algn="l">
              <a:lnSpc>
                <a:spcPct val="115000"/>
              </a:lnSpc>
              <a:spcBef>
                <a:spcPts val="400"/>
              </a:spcBef>
              <a:spcAft>
                <a:spcPts val="0"/>
              </a:spcAft>
              <a:buClr>
                <a:srgbClr val="2D3B45"/>
              </a:buClr>
              <a:buSzPts val="1200"/>
              <a:buFont typeface="Lato"/>
              <a:buChar char="●"/>
            </a:pPr>
            <a:r>
              <a:rPr lang="en-GB" sz="1200">
                <a:solidFill>
                  <a:srgbClr val="2D3B45"/>
                </a:solidFill>
                <a:latin typeface="Lato"/>
                <a:ea typeface="Lato"/>
                <a:cs typeface="Lato"/>
                <a:sym typeface="Lato"/>
              </a:rPr>
              <a:t>Go to FAIRsharing.org</a:t>
            </a:r>
            <a:endParaRPr sz="1200">
              <a:solidFill>
                <a:srgbClr val="2D3B45"/>
              </a:solidFill>
              <a:latin typeface="Lato"/>
              <a:ea typeface="Lato"/>
              <a:cs typeface="Lato"/>
              <a:sym typeface="Lato"/>
            </a:endParaRPr>
          </a:p>
          <a:p>
            <a:pPr indent="-304800" lvl="0" marL="698500" rtl="0" algn="l">
              <a:lnSpc>
                <a:spcPct val="115000"/>
              </a:lnSpc>
              <a:spcBef>
                <a:spcPts val="0"/>
              </a:spcBef>
              <a:spcAft>
                <a:spcPts val="0"/>
              </a:spcAft>
              <a:buClr>
                <a:srgbClr val="2D3B45"/>
              </a:buClr>
              <a:buSzPts val="1200"/>
              <a:buFont typeface="Lato"/>
              <a:buChar char="●"/>
            </a:pPr>
            <a:r>
              <a:rPr lang="en-GB" sz="1200">
                <a:solidFill>
                  <a:srgbClr val="2D3B45"/>
                </a:solidFill>
                <a:latin typeface="Lato"/>
                <a:ea typeface="Lato"/>
                <a:cs typeface="Lato"/>
                <a:sym typeface="Lato"/>
              </a:rPr>
              <a:t>Go to “Standards”</a:t>
            </a:r>
            <a:endParaRPr sz="1200">
              <a:solidFill>
                <a:srgbClr val="2D3B45"/>
              </a:solidFill>
              <a:latin typeface="Lato"/>
              <a:ea typeface="Lato"/>
              <a:cs typeface="Lato"/>
              <a:sym typeface="Lato"/>
            </a:endParaRPr>
          </a:p>
          <a:p>
            <a:pPr indent="-304800" lvl="0" marL="698500" rtl="0" algn="l">
              <a:lnSpc>
                <a:spcPct val="115000"/>
              </a:lnSpc>
              <a:spcBef>
                <a:spcPts val="0"/>
              </a:spcBef>
              <a:spcAft>
                <a:spcPts val="0"/>
              </a:spcAft>
              <a:buClr>
                <a:srgbClr val="2D3B45"/>
              </a:buClr>
              <a:buSzPts val="1200"/>
              <a:buFont typeface="Lato"/>
              <a:buChar char="●"/>
            </a:pPr>
            <a:r>
              <a:rPr lang="en-GB" sz="1200">
                <a:solidFill>
                  <a:srgbClr val="2D3B45"/>
                </a:solidFill>
                <a:latin typeface="Lato"/>
                <a:ea typeface="Lato"/>
                <a:cs typeface="Lato"/>
                <a:sym typeface="Lato"/>
              </a:rPr>
              <a:t>Search for “anatomy”</a:t>
            </a:r>
            <a:endParaRPr sz="1200">
              <a:solidFill>
                <a:srgbClr val="2D3B45"/>
              </a:solidFill>
              <a:latin typeface="Lato"/>
              <a:ea typeface="Lato"/>
              <a:cs typeface="Lato"/>
              <a:sym typeface="Lato"/>
            </a:endParaRPr>
          </a:p>
          <a:p>
            <a:pPr indent="-304800" lvl="0" marL="698500" rtl="0" algn="l">
              <a:lnSpc>
                <a:spcPct val="115000"/>
              </a:lnSpc>
              <a:spcBef>
                <a:spcPts val="0"/>
              </a:spcBef>
              <a:spcAft>
                <a:spcPts val="0"/>
              </a:spcAft>
              <a:buClr>
                <a:srgbClr val="2D3B45"/>
              </a:buClr>
              <a:buSzPts val="1200"/>
              <a:buFont typeface="Lato"/>
              <a:buChar char="●"/>
            </a:pPr>
            <a:r>
              <a:rPr lang="en-GB" sz="1200">
                <a:solidFill>
                  <a:srgbClr val="2D3B45"/>
                </a:solidFill>
                <a:latin typeface="Lato"/>
                <a:ea typeface="Lato"/>
                <a:cs typeface="Lato"/>
                <a:sym typeface="Lato"/>
              </a:rPr>
              <a:t>Find a suitable ontology, e.g. </a:t>
            </a:r>
            <a:r>
              <a:rPr i="1" lang="en-GB" sz="1200">
                <a:solidFill>
                  <a:srgbClr val="2D3B45"/>
                </a:solidFill>
                <a:latin typeface="Lato"/>
                <a:ea typeface="Lato"/>
                <a:cs typeface="Lato"/>
                <a:sym typeface="Lato"/>
              </a:rPr>
              <a:t>Foundational Model of Anatomy - </a:t>
            </a:r>
            <a:r>
              <a:rPr b="1" i="1" lang="en-GB" sz="1200">
                <a:solidFill>
                  <a:srgbClr val="2D3B45"/>
                </a:solidFill>
                <a:latin typeface="Lato"/>
                <a:ea typeface="Lato"/>
                <a:cs typeface="Lato"/>
                <a:sym typeface="Lato"/>
              </a:rPr>
              <a:t>FMA</a:t>
            </a:r>
            <a:r>
              <a:rPr lang="en-GB" sz="1200">
                <a:solidFill>
                  <a:srgbClr val="2D3B45"/>
                </a:solidFill>
                <a:latin typeface="Lato"/>
                <a:ea typeface="Lato"/>
                <a:cs typeface="Lato"/>
                <a:sym typeface="Lato"/>
              </a:rPr>
              <a:t>, and go to the information page</a:t>
            </a:r>
            <a:endParaRPr sz="1200">
              <a:solidFill>
                <a:srgbClr val="2D3B45"/>
              </a:solidFill>
              <a:latin typeface="Lato"/>
              <a:ea typeface="Lato"/>
              <a:cs typeface="Lato"/>
              <a:sym typeface="Lato"/>
            </a:endParaRPr>
          </a:p>
          <a:p>
            <a:pPr indent="-304800" lvl="0" marL="698500" rtl="0" algn="l">
              <a:lnSpc>
                <a:spcPct val="115000"/>
              </a:lnSpc>
              <a:spcBef>
                <a:spcPts val="0"/>
              </a:spcBef>
              <a:spcAft>
                <a:spcPts val="0"/>
              </a:spcAft>
              <a:buClr>
                <a:srgbClr val="2D3B45"/>
              </a:buClr>
              <a:buSzPts val="1200"/>
              <a:buFont typeface="Lato"/>
              <a:buChar char="●"/>
            </a:pPr>
            <a:r>
              <a:rPr lang="en-GB" sz="1200">
                <a:solidFill>
                  <a:srgbClr val="2D3B45"/>
                </a:solidFill>
                <a:latin typeface="Lato"/>
                <a:ea typeface="Lato"/>
                <a:cs typeface="Lato"/>
                <a:sym typeface="Lato"/>
              </a:rPr>
              <a:t>Look at the “FMA Ontology Display”. Click </a:t>
            </a:r>
            <a:r>
              <a:rPr i="1" lang="en-GB" sz="1200">
                <a:solidFill>
                  <a:srgbClr val="2D3B45"/>
                </a:solidFill>
                <a:latin typeface="Lato"/>
                <a:ea typeface="Lato"/>
                <a:cs typeface="Lato"/>
                <a:sym typeface="Lato"/>
              </a:rPr>
              <a:t>View in BioPortal</a:t>
            </a:r>
            <a:endParaRPr i="1" sz="1200">
              <a:solidFill>
                <a:srgbClr val="2D3B45"/>
              </a:solidFill>
              <a:latin typeface="Lato"/>
              <a:ea typeface="Lato"/>
              <a:cs typeface="Lato"/>
              <a:sym typeface="Lato"/>
            </a:endParaRPr>
          </a:p>
          <a:p>
            <a:pPr indent="-304800" lvl="0" marL="698500" rtl="0" algn="l">
              <a:lnSpc>
                <a:spcPct val="115000"/>
              </a:lnSpc>
              <a:spcBef>
                <a:spcPts val="0"/>
              </a:spcBef>
              <a:spcAft>
                <a:spcPts val="0"/>
              </a:spcAft>
              <a:buClr>
                <a:srgbClr val="2D3B45"/>
              </a:buClr>
              <a:buSzPts val="1200"/>
              <a:buFont typeface="Lato"/>
              <a:buChar char="●"/>
            </a:pPr>
            <a:r>
              <a:rPr lang="en-GB" sz="1200">
                <a:solidFill>
                  <a:srgbClr val="2D3B45"/>
                </a:solidFill>
                <a:latin typeface="Lato"/>
                <a:ea typeface="Lato"/>
                <a:cs typeface="Lato"/>
                <a:sym typeface="Lato"/>
              </a:rPr>
              <a:t>Select the classes tab. Look through the tree of terms, or search for a term in the “Jump to” field</a:t>
            </a:r>
            <a:endParaRPr sz="1200">
              <a:solidFill>
                <a:srgbClr val="2D3B45"/>
              </a:solidFill>
              <a:latin typeface="Lato"/>
              <a:ea typeface="Lato"/>
              <a:cs typeface="Lato"/>
              <a:sym typeface="Lato"/>
            </a:endParaRPr>
          </a:p>
          <a:p>
            <a:pPr indent="-304800" lvl="0" marL="698500" rtl="0" algn="l">
              <a:lnSpc>
                <a:spcPct val="115000"/>
              </a:lnSpc>
              <a:spcBef>
                <a:spcPts val="0"/>
              </a:spcBef>
              <a:spcAft>
                <a:spcPts val="0"/>
              </a:spcAft>
              <a:buClr>
                <a:srgbClr val="2D3B45"/>
              </a:buClr>
              <a:buSzPts val="1200"/>
              <a:buFont typeface="Lato"/>
              <a:buChar char="●"/>
            </a:pPr>
            <a:r>
              <a:rPr lang="en-GB" sz="1200">
                <a:solidFill>
                  <a:srgbClr val="2D3B45"/>
                </a:solidFill>
                <a:latin typeface="Lato"/>
                <a:ea typeface="Lato"/>
                <a:cs typeface="Lato"/>
                <a:sym typeface="Lato"/>
              </a:rPr>
              <a:t>So </a:t>
            </a:r>
            <a:r>
              <a:rPr b="1" lang="en-GB" sz="1200">
                <a:solidFill>
                  <a:srgbClr val="2D3B45"/>
                </a:solidFill>
                <a:latin typeface="Lato"/>
                <a:ea typeface="Lato"/>
                <a:cs typeface="Lato"/>
                <a:sym typeface="Lato"/>
              </a:rPr>
              <a:t>FMA</a:t>
            </a:r>
            <a:r>
              <a:rPr lang="en-GB" sz="1200">
                <a:solidFill>
                  <a:srgbClr val="2D3B45"/>
                </a:solidFill>
                <a:latin typeface="Lato"/>
                <a:ea typeface="Lato"/>
                <a:cs typeface="Lato"/>
                <a:sym typeface="Lato"/>
              </a:rPr>
              <a:t> would be a suitable ontology. See below for the FMA terms for the tissues</a:t>
            </a:r>
            <a:endParaRPr sz="1200">
              <a:solidFill>
                <a:srgbClr val="2D3B45"/>
              </a:solidFill>
              <a:latin typeface="Lato"/>
              <a:ea typeface="Lato"/>
              <a:cs typeface="Lato"/>
              <a:sym typeface="Lato"/>
            </a:endParaRPr>
          </a:p>
          <a:p>
            <a:pPr indent="0" lvl="0" marL="0" rtl="0" algn="l">
              <a:spcBef>
                <a:spcPts val="1000"/>
              </a:spcBef>
              <a:spcAft>
                <a:spcPts val="0"/>
              </a:spcAft>
              <a:buNone/>
            </a:pPr>
            <a:r>
              <a:t/>
            </a:r>
            <a:endParaRPr sz="1050">
              <a:solidFill>
                <a:srgbClr val="333333"/>
              </a:solidFill>
              <a:latin typeface="Helvetica Neue"/>
              <a:ea typeface="Helvetica Neue"/>
              <a:cs typeface="Helvetica Neue"/>
              <a:sym typeface="Helvetica Neue"/>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c0147d8b54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c0147d8b54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latin typeface="Helvetica Neue"/>
                <a:ea typeface="Helvetica Neue"/>
                <a:cs typeface="Helvetica Neue"/>
                <a:sym typeface="Helvetica Neue"/>
              </a:rPr>
              <a:t>The data dictionary could now look something like this: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d6759aef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d6759aef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Some of this information might describe the particulars of a whole study. Some of it will describe detailed particulars of the different components of a study or experiment. Such as, for example:</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i="1" lang="en-GB" sz="1050">
                <a:solidFill>
                  <a:srgbClr val="333333"/>
                </a:solidFill>
                <a:highlight>
                  <a:srgbClr val="FFFFFF"/>
                </a:highlight>
                <a:latin typeface="Helvetica Neue"/>
                <a:ea typeface="Helvetica Neue"/>
                <a:cs typeface="Helvetica Neue"/>
                <a:sym typeface="Helvetica Neue"/>
              </a:rPr>
              <a:t>See slide</a:t>
            </a:r>
            <a:endParaRPr i="1" sz="10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bd6759aef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bd6759aef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See slide</a:t>
            </a:r>
            <a:endParaRPr i="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f4c8541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f4c8541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Metadata touches all of the stages of the data lifecycle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f4c8541c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0f4c8541c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Metadata is central to the FAIR principles. Your data can not be FAIR without good metadata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d6759aef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bd6759aef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50800" marR="50800" rtl="0" algn="l">
              <a:lnSpc>
                <a:spcPct val="115000"/>
              </a:lnSpc>
              <a:spcBef>
                <a:spcPts val="400"/>
              </a:spcBef>
              <a:spcAft>
                <a:spcPts val="0"/>
              </a:spcAft>
              <a:buClr>
                <a:schemeClr val="dk1"/>
              </a:buClr>
              <a:buSzPts val="1100"/>
              <a:buFont typeface="Arial"/>
              <a:buNone/>
            </a:pPr>
            <a:r>
              <a:rPr lang="en-GB" sz="1050">
                <a:solidFill>
                  <a:srgbClr val="333333"/>
                </a:solidFill>
                <a:latin typeface="Helvetica Neue"/>
                <a:ea typeface="Helvetica Neue"/>
                <a:cs typeface="Helvetica Neue"/>
                <a:sym typeface="Helvetica Neue"/>
              </a:rPr>
              <a:t>If you have not done so already, create a folder on your computer for the course</a:t>
            </a:r>
            <a:endParaRPr sz="1050">
              <a:solidFill>
                <a:srgbClr val="333333"/>
              </a:solidFill>
              <a:latin typeface="Helvetica Neue"/>
              <a:ea typeface="Helvetica Neue"/>
              <a:cs typeface="Helvetica Neue"/>
              <a:sym typeface="Helvetica Neue"/>
            </a:endParaRPr>
          </a:p>
          <a:p>
            <a:pPr indent="0" lvl="0" marL="50800" marR="50800" rtl="0" algn="l">
              <a:lnSpc>
                <a:spcPct val="115000"/>
              </a:lnSpc>
              <a:spcBef>
                <a:spcPts val="400"/>
              </a:spcBef>
              <a:spcAft>
                <a:spcPts val="0"/>
              </a:spcAft>
              <a:buClr>
                <a:schemeClr val="dk1"/>
              </a:buClr>
              <a:buSzPts val="1100"/>
              <a:buFont typeface="Arial"/>
              <a:buNone/>
            </a:pPr>
            <a:r>
              <a:rPr lang="en-GB" sz="1050">
                <a:solidFill>
                  <a:srgbClr val="333333"/>
                </a:solidFill>
                <a:latin typeface="Helvetica Neue"/>
                <a:ea typeface="Helvetica Neue"/>
                <a:cs typeface="Helvetica Neue"/>
                <a:sym typeface="Helvetica Neue"/>
              </a:rPr>
              <a:t>Download the example datafile </a:t>
            </a:r>
            <a:r>
              <a:rPr lang="en-GB" sz="1050">
                <a:solidFill>
                  <a:srgbClr val="204A6F"/>
                </a:solidFill>
                <a:uFill>
                  <a:noFill/>
                </a:uFill>
                <a:latin typeface="Helvetica Neue"/>
                <a:ea typeface="Helvetica Neue"/>
                <a:cs typeface="Helvetica Neue"/>
                <a:sym typeface="Helvetica Neue"/>
                <a:hlinkClick r:id="rId2">
                  <a:extLst>
                    <a:ext uri="{A12FA001-AC4F-418D-AE19-62706E023703}">
                      <ahyp:hlinkClr val="tx"/>
                    </a:ext>
                  </a:extLst>
                </a:hlinkClick>
              </a:rPr>
              <a:t>samples_metadata_lesson.csv</a:t>
            </a:r>
            <a:r>
              <a:rPr lang="en-GB" sz="1050">
                <a:solidFill>
                  <a:srgbClr val="333333"/>
                </a:solidFill>
                <a:latin typeface="Helvetica Neue"/>
                <a:ea typeface="Helvetica Neue"/>
                <a:cs typeface="Helvetica Neue"/>
                <a:sym typeface="Helvetica Neue"/>
              </a:rPr>
              <a:t>, and save it the folder for the course on your computer.</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40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This is a so called CSV (Comma Separated Values) file. A CSV file is a text file that contains tabular data, where the content for different columns is separated by commas (,) and often enclosed by quotes (‘ or “).</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CSV files can be opened by text editor programs, as well as by spreadsheet programs such as e.g. Microsoft Excel, LibreOffice Calc, or Google Spreadsheet. Viewing the content of a CSV file will in many cases be easier in a spreadsheet program than in a text editor.</a:t>
            </a:r>
            <a:endParaRPr sz="1050">
              <a:solidFill>
                <a:srgbClr val="333333"/>
              </a:solidFill>
              <a:latin typeface="Helvetica Neue"/>
              <a:ea typeface="Helvetica Neue"/>
              <a:cs typeface="Helvetica Neue"/>
              <a:sym typeface="Helvetica Neue"/>
            </a:endParaRPr>
          </a:p>
          <a:p>
            <a:pPr indent="0" lvl="0" marL="50800" marR="50800" rtl="0" algn="l">
              <a:lnSpc>
                <a:spcPct val="115000"/>
              </a:lnSpc>
              <a:spcBef>
                <a:spcPts val="800"/>
              </a:spcBef>
              <a:spcAft>
                <a:spcPts val="0"/>
              </a:spcAft>
              <a:buClr>
                <a:schemeClr val="dk1"/>
              </a:buClr>
              <a:buSzPts val="1100"/>
              <a:buFont typeface="Arial"/>
              <a:buNone/>
            </a:pPr>
            <a:r>
              <a:rPr lang="en-GB" sz="1050">
                <a:solidFill>
                  <a:srgbClr val="333333"/>
                </a:solidFill>
                <a:latin typeface="Helvetica Neue"/>
                <a:ea typeface="Helvetica Neue"/>
                <a:cs typeface="Helvetica Neue"/>
                <a:sym typeface="Helvetica Neue"/>
              </a:rPr>
              <a:t>Open the samples_metadata_lesson.csv file in a program of choice.</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40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The first line of the file contains the headers for the different columns. The rest of the lines contain information about a number of samples from a study.</a:t>
            </a:r>
            <a:endParaRPr sz="1050">
              <a:solidFill>
                <a:srgbClr val="333333"/>
              </a:solidFill>
              <a:latin typeface="Helvetica Neue"/>
              <a:ea typeface="Helvetica Neue"/>
              <a:cs typeface="Helvetica Neue"/>
              <a:sym typeface="Helvetica Neue"/>
            </a:endParaRPr>
          </a:p>
          <a:p>
            <a:pPr indent="0" lvl="0" marL="50800" marR="50800" rtl="0" algn="l">
              <a:lnSpc>
                <a:spcPct val="115000"/>
              </a:lnSpc>
              <a:spcBef>
                <a:spcPts val="800"/>
              </a:spcBef>
              <a:spcAft>
                <a:spcPts val="0"/>
              </a:spcAft>
              <a:buClr>
                <a:schemeClr val="dk1"/>
              </a:buClr>
              <a:buSzPts val="1100"/>
              <a:buFont typeface="Arial"/>
              <a:buNone/>
            </a:pPr>
            <a:r>
              <a:rPr lang="en-GB" sz="1050">
                <a:solidFill>
                  <a:srgbClr val="333333"/>
                </a:solidFill>
                <a:latin typeface="Helvetica Neue"/>
                <a:ea typeface="Helvetica Neue"/>
                <a:cs typeface="Helvetica Neue"/>
                <a:sym typeface="Helvetica Neue"/>
              </a:rPr>
              <a:t>Look at the content of the file and discuss with your neighbour</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40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What are some of the problems you see with the descriptions of the samples?</a:t>
            </a:r>
            <a:endParaRPr sz="1050">
              <a:solidFill>
                <a:srgbClr val="333333"/>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d6759aef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d6759aef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bd6759aef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bd6759aef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To be properly useful, the metadata should be understandable over time - for you and others.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And to follow the FAIR principles, others means computer programs as well as humans.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You also need to be consistent when describing metadata, e.g. do not mix different date formats, or use synonyms for the same phenomena.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p:cSld name="Rubrikbild">
    <p:spTree>
      <p:nvGrpSpPr>
        <p:cNvPr id="59" name="Shape 59"/>
        <p:cNvGrpSpPr/>
        <p:nvPr/>
      </p:nvGrpSpPr>
      <p:grpSpPr>
        <a:xfrm>
          <a:off x="0" y="0"/>
          <a:ext cx="0" cy="0"/>
          <a:chOff x="0" y="0"/>
          <a:chExt cx="0" cy="0"/>
        </a:xfrm>
      </p:grpSpPr>
      <p:sp>
        <p:nvSpPr>
          <p:cNvPr id="60" name="Google Shape;60;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Google Shape;61;p14"/>
          <p:cNvSpPr txBox="1"/>
          <p:nvPr>
            <p:ph type="title"/>
          </p:nvPr>
        </p:nvSpPr>
        <p:spPr>
          <a:xfrm>
            <a:off x="2063148" y="198762"/>
            <a:ext cx="3492600" cy="5952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chemeClr val="dk1"/>
              </a:buClr>
              <a:buSzPts val="1500"/>
              <a:buFont typeface="Arial"/>
              <a:buNone/>
              <a:defRPr b="1" i="0" sz="15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2" name="Google Shape;62;p14"/>
          <p:cNvSpPr txBox="1"/>
          <p:nvPr>
            <p:ph idx="1" type="body"/>
          </p:nvPr>
        </p:nvSpPr>
        <p:spPr>
          <a:xfrm>
            <a:off x="307974" y="1337107"/>
            <a:ext cx="8038800" cy="918000"/>
          </a:xfrm>
          <a:prstGeom prst="rect">
            <a:avLst/>
          </a:prstGeom>
          <a:noFill/>
          <a:ln>
            <a:noFill/>
          </a:ln>
        </p:spPr>
        <p:txBody>
          <a:bodyPr anchorCtr="0" anchor="t" bIns="0" lIns="0" spcFirstLastPara="1" rIns="0" wrap="square" tIns="0">
            <a:noAutofit/>
          </a:bodyPr>
          <a:lstStyle>
            <a:lvl1pPr indent="-228600" lvl="0" marL="4572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228600" lvl="1" marL="9144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2pPr>
            <a:lvl3pPr indent="-228600" lvl="2" marL="13716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3pPr>
            <a:lvl4pPr indent="-228600" lvl="3" marL="18288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Google Shape;63;p14"/>
          <p:cNvSpPr txBox="1"/>
          <p:nvPr>
            <p:ph idx="2" type="body"/>
          </p:nvPr>
        </p:nvSpPr>
        <p:spPr>
          <a:xfrm>
            <a:off x="307975" y="2462846"/>
            <a:ext cx="8039100" cy="1782300"/>
          </a:xfrm>
          <a:prstGeom prst="rect">
            <a:avLst/>
          </a:prstGeom>
          <a:noFill/>
          <a:ln>
            <a:noFill/>
          </a:ln>
        </p:spPr>
        <p:txBody>
          <a:bodyPr anchorCtr="0" anchor="t" bIns="0" lIns="0" spcFirstLastPara="1" rIns="0" wrap="square" tIns="0">
            <a:noAutofit/>
          </a:bodyPr>
          <a:lstStyle>
            <a:lvl1pPr indent="-355600" lvl="0" marL="457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ubrikbild">
  <p:cSld name="1_Rubrikbild">
    <p:spTree>
      <p:nvGrpSpPr>
        <p:cNvPr id="64" name="Shape 64"/>
        <p:cNvGrpSpPr/>
        <p:nvPr/>
      </p:nvGrpSpPr>
      <p:grpSpPr>
        <a:xfrm>
          <a:off x="0" y="0"/>
          <a:ext cx="0" cy="0"/>
          <a:chOff x="0" y="0"/>
          <a:chExt cx="0" cy="0"/>
        </a:xfrm>
      </p:grpSpPr>
      <p:sp>
        <p:nvSpPr>
          <p:cNvPr id="65" name="Google Shape;65;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15"/>
          <p:cNvSpPr txBox="1"/>
          <p:nvPr>
            <p:ph idx="1" type="body"/>
          </p:nvPr>
        </p:nvSpPr>
        <p:spPr>
          <a:xfrm>
            <a:off x="307974" y="1409473"/>
            <a:ext cx="4541700" cy="14238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universitet_logotyper_liggande.png" id="67" name="Google Shape;67;p15"/>
          <p:cNvPicPr preferRelativeResize="0"/>
          <p:nvPr/>
        </p:nvPicPr>
        <p:blipFill rotWithShape="1">
          <a:blip r:embed="rId2">
            <a:alphaModFix/>
          </a:blip>
          <a:srcRect b="0" l="0" r="0" t="0"/>
          <a:stretch/>
        </p:blipFill>
        <p:spPr>
          <a:xfrm>
            <a:off x="2200370" y="407989"/>
            <a:ext cx="2416584" cy="46218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p:cSld name="Rubrikbild">
    <p:spTree>
      <p:nvGrpSpPr>
        <p:cNvPr id="75" name="Shape 75"/>
        <p:cNvGrpSpPr/>
        <p:nvPr/>
      </p:nvGrpSpPr>
      <p:grpSpPr>
        <a:xfrm>
          <a:off x="0" y="0"/>
          <a:ext cx="0" cy="0"/>
          <a:chOff x="0" y="0"/>
          <a:chExt cx="0" cy="0"/>
        </a:xfrm>
      </p:grpSpPr>
      <p:sp>
        <p:nvSpPr>
          <p:cNvPr id="76" name="Google Shape;76;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17"/>
          <p:cNvSpPr txBox="1"/>
          <p:nvPr>
            <p:ph type="title"/>
          </p:nvPr>
        </p:nvSpPr>
        <p:spPr>
          <a:xfrm>
            <a:off x="1502592" y="155463"/>
            <a:ext cx="5453700" cy="4290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8" name="Google Shape;78;p17"/>
          <p:cNvSpPr txBox="1"/>
          <p:nvPr>
            <p:ph idx="1" type="body"/>
          </p:nvPr>
        </p:nvSpPr>
        <p:spPr>
          <a:xfrm>
            <a:off x="307886" y="880403"/>
            <a:ext cx="8544000" cy="3714300"/>
          </a:xfrm>
          <a:prstGeom prst="rect">
            <a:avLst/>
          </a:prstGeom>
          <a:noFill/>
          <a:ln>
            <a:noFill/>
          </a:ln>
        </p:spPr>
        <p:txBody>
          <a:bodyPr anchorCtr="0" anchor="t" bIns="0" lIns="0" spcFirstLastPara="1" rIns="0" wrap="square" tIns="0">
            <a:noAutofit/>
          </a:bodyPr>
          <a:lstStyle>
            <a:lvl1pPr indent="-355600" lvl="0" marL="457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79" name="Shape 79"/>
        <p:cNvGrpSpPr/>
        <p:nvPr/>
      </p:nvGrpSpPr>
      <p:grpSpPr>
        <a:xfrm>
          <a:off x="0" y="0"/>
          <a:ext cx="0" cy="0"/>
          <a:chOff x="0" y="0"/>
          <a:chExt cx="0" cy="0"/>
        </a:xfrm>
      </p:grpSpPr>
      <p:sp>
        <p:nvSpPr>
          <p:cNvPr id="80" name="Google Shape;80;p18"/>
          <p:cNvSpPr txBox="1"/>
          <p:nvPr>
            <p:ph type="title"/>
          </p:nvPr>
        </p:nvSpPr>
        <p:spPr>
          <a:xfrm>
            <a:off x="1521980" y="155463"/>
            <a:ext cx="5437500" cy="4764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1" name="Google Shape;81;p18"/>
          <p:cNvSpPr txBox="1"/>
          <p:nvPr>
            <p:ph idx="1" type="body"/>
          </p:nvPr>
        </p:nvSpPr>
        <p:spPr>
          <a:xfrm>
            <a:off x="307886" y="880403"/>
            <a:ext cx="8544000" cy="3714300"/>
          </a:xfrm>
          <a:prstGeom prst="rect">
            <a:avLst/>
          </a:prstGeom>
          <a:noFill/>
          <a:ln>
            <a:noFill/>
          </a:ln>
        </p:spPr>
        <p:txBody>
          <a:bodyPr anchorCtr="0" anchor="t" bIns="0" lIns="0" spcFirstLastPara="1" rIns="0" wrap="square" tIns="0">
            <a:noAutofit/>
          </a:bodyPr>
          <a:lstStyle>
            <a:lvl1pPr indent="-355600" lvl="0" marL="457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2" name="Google Shape;82;p1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innehållsdelar" type="twoObj">
  <p:cSld name="TWO_OBJECTS">
    <p:spTree>
      <p:nvGrpSpPr>
        <p:cNvPr id="83" name="Shape 83"/>
        <p:cNvGrpSpPr/>
        <p:nvPr/>
      </p:nvGrpSpPr>
      <p:grpSpPr>
        <a:xfrm>
          <a:off x="0" y="0"/>
          <a:ext cx="0" cy="0"/>
          <a:chOff x="0" y="0"/>
          <a:chExt cx="0" cy="0"/>
        </a:xfrm>
      </p:grpSpPr>
      <p:sp>
        <p:nvSpPr>
          <p:cNvPr id="84" name="Google Shape;84;p19"/>
          <p:cNvSpPr txBox="1"/>
          <p:nvPr>
            <p:ph type="title"/>
          </p:nvPr>
        </p:nvSpPr>
        <p:spPr>
          <a:xfrm>
            <a:off x="1587500" y="155463"/>
            <a:ext cx="5334000" cy="4290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5" name="Google Shape;85;p19"/>
          <p:cNvSpPr txBox="1"/>
          <p:nvPr>
            <p:ph idx="1" type="body"/>
          </p:nvPr>
        </p:nvSpPr>
        <p:spPr>
          <a:xfrm>
            <a:off x="341748" y="923701"/>
            <a:ext cx="4038600" cy="3670800"/>
          </a:xfrm>
          <a:prstGeom prst="rect">
            <a:avLst/>
          </a:prstGeom>
          <a:noFill/>
          <a:ln>
            <a:noFill/>
          </a:ln>
        </p:spPr>
        <p:txBody>
          <a:bodyPr anchorCtr="0" anchor="t" bIns="0" lIns="0" spcFirstLastPara="1" rIns="0" wrap="square" tIns="0">
            <a:noAutofit/>
          </a:bodyPr>
          <a:lstStyle>
            <a:lvl1pPr indent="-355600" lvl="0" marL="457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6" name="Google Shape;86;p19"/>
          <p:cNvSpPr txBox="1"/>
          <p:nvPr>
            <p:ph idx="2" type="body"/>
          </p:nvPr>
        </p:nvSpPr>
        <p:spPr>
          <a:xfrm>
            <a:off x="4773273" y="923701"/>
            <a:ext cx="4038600" cy="3670800"/>
          </a:xfrm>
          <a:prstGeom prst="rect">
            <a:avLst/>
          </a:prstGeom>
          <a:noFill/>
          <a:ln>
            <a:noFill/>
          </a:ln>
        </p:spPr>
        <p:txBody>
          <a:bodyPr anchorCtr="0" anchor="t" bIns="0" lIns="0" spcFirstLastPara="1" rIns="0" wrap="square" tIns="0">
            <a:noAutofit/>
          </a:bodyPr>
          <a:lstStyle>
            <a:lvl1pPr indent="-355600" lvl="0" marL="457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7" name="Google Shape;87;p1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88" name="Shape 88"/>
        <p:cNvGrpSpPr/>
        <p:nvPr/>
      </p:nvGrpSpPr>
      <p:grpSpPr>
        <a:xfrm>
          <a:off x="0" y="0"/>
          <a:ext cx="0" cy="0"/>
          <a:chOff x="0" y="0"/>
          <a:chExt cx="0" cy="0"/>
        </a:xfrm>
      </p:grpSpPr>
      <p:sp>
        <p:nvSpPr>
          <p:cNvPr id="89" name="Google Shape;89;p20"/>
          <p:cNvSpPr txBox="1"/>
          <p:nvPr>
            <p:ph type="title"/>
          </p:nvPr>
        </p:nvSpPr>
        <p:spPr>
          <a:xfrm>
            <a:off x="1587500" y="155463"/>
            <a:ext cx="5334000" cy="4290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0" name="Google Shape;90;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descr="pattern_start.png" id="51" name="Google Shape;51;p13"/>
          <p:cNvPicPr preferRelativeResize="0"/>
          <p:nvPr/>
        </p:nvPicPr>
        <p:blipFill rotWithShape="1">
          <a:blip r:embed="rId1">
            <a:alphaModFix/>
          </a:blip>
          <a:srcRect b="0" l="0" r="0" t="0"/>
          <a:stretch/>
        </p:blipFill>
        <p:spPr>
          <a:xfrm>
            <a:off x="0" y="1888400"/>
            <a:ext cx="8851875" cy="3255100"/>
          </a:xfrm>
          <a:prstGeom prst="rect">
            <a:avLst/>
          </a:prstGeom>
          <a:noFill/>
          <a:ln>
            <a:noFill/>
          </a:ln>
        </p:spPr>
      </p:pic>
      <p:sp>
        <p:nvSpPr>
          <p:cNvPr id="52" name="Google Shape;52;p13"/>
          <p:cNvSpPr txBox="1"/>
          <p:nvPr>
            <p:ph type="title"/>
          </p:nvPr>
        </p:nvSpPr>
        <p:spPr>
          <a:xfrm>
            <a:off x="307885" y="1338755"/>
            <a:ext cx="8091600" cy="9033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3" name="Google Shape;53;p13"/>
          <p:cNvSpPr txBox="1"/>
          <p:nvPr>
            <p:ph idx="1" type="body"/>
          </p:nvPr>
        </p:nvSpPr>
        <p:spPr>
          <a:xfrm>
            <a:off x="307886" y="1937413"/>
            <a:ext cx="8091600" cy="2242800"/>
          </a:xfrm>
          <a:prstGeom prst="rect">
            <a:avLst/>
          </a:prstGeom>
          <a:noFill/>
          <a:ln>
            <a:noFill/>
          </a:ln>
        </p:spPr>
        <p:txBody>
          <a:bodyPr anchorCtr="0" anchor="t" bIns="0" lIns="0" spcFirstLastPara="1" rIns="0" wrap="square" tIns="0">
            <a:noAutofit/>
          </a:bodyPr>
          <a:lstStyle>
            <a:lvl1pPr indent="-355600" lvl="0" marL="457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cxnSp>
        <p:nvCxnSpPr>
          <p:cNvPr id="55" name="Google Shape;55;p13"/>
          <p:cNvCxnSpPr/>
          <p:nvPr/>
        </p:nvCxnSpPr>
        <p:spPr>
          <a:xfrm>
            <a:off x="307886" y="1237189"/>
            <a:ext cx="8544000" cy="1200"/>
          </a:xfrm>
          <a:prstGeom prst="straightConnector1">
            <a:avLst/>
          </a:prstGeom>
          <a:noFill/>
          <a:ln cap="flat" cmpd="sng" w="12700">
            <a:solidFill>
              <a:schemeClr val="dk1"/>
            </a:solidFill>
            <a:prstDash val="solid"/>
            <a:round/>
            <a:headEnd len="sm" w="sm" type="none"/>
            <a:tailEnd len="sm" w="sm" type="none"/>
          </a:ln>
        </p:spPr>
      </p:cxnSp>
      <p:sp>
        <p:nvSpPr>
          <p:cNvPr id="56" name="Google Shape;56;p13"/>
          <p:cNvSpPr txBox="1"/>
          <p:nvPr/>
        </p:nvSpPr>
        <p:spPr>
          <a:xfrm>
            <a:off x="5695907" y="310306"/>
            <a:ext cx="27036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57" name="Google Shape;57;p13"/>
          <p:cNvPicPr preferRelativeResize="0"/>
          <p:nvPr/>
        </p:nvPicPr>
        <p:blipFill rotWithShape="1">
          <a:blip r:embed="rId2">
            <a:alphaModFix/>
          </a:blip>
          <a:srcRect b="0" l="0" r="0" t="0"/>
          <a:stretch/>
        </p:blipFill>
        <p:spPr>
          <a:xfrm>
            <a:off x="307887" y="334208"/>
            <a:ext cx="1224809" cy="633874"/>
          </a:xfrm>
          <a:prstGeom prst="rect">
            <a:avLst/>
          </a:prstGeom>
          <a:noFill/>
          <a:ln>
            <a:noFill/>
          </a:ln>
        </p:spPr>
      </p:pic>
      <p:pic>
        <p:nvPicPr>
          <p:cNvPr id="58" name="Google Shape;58;p13"/>
          <p:cNvPicPr preferRelativeResize="0"/>
          <p:nvPr/>
        </p:nvPicPr>
        <p:blipFill rotWithShape="1">
          <a:blip r:embed="rId3">
            <a:alphaModFix/>
          </a:blip>
          <a:srcRect b="0" l="0" r="0" t="0"/>
          <a:stretch/>
        </p:blipFill>
        <p:spPr>
          <a:xfrm>
            <a:off x="5667567" y="184228"/>
            <a:ext cx="3184929" cy="69203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4"/>
    <p:sldLayoutId id="214748366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16"/>
          <p:cNvSpPr txBox="1"/>
          <p:nvPr>
            <p:ph type="title"/>
          </p:nvPr>
        </p:nvSpPr>
        <p:spPr>
          <a:xfrm>
            <a:off x="1587500" y="155463"/>
            <a:ext cx="5334000" cy="4290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0" name="Google Shape;70;p16"/>
          <p:cNvSpPr txBox="1"/>
          <p:nvPr>
            <p:ph idx="1" type="body"/>
          </p:nvPr>
        </p:nvSpPr>
        <p:spPr>
          <a:xfrm>
            <a:off x="307886" y="880403"/>
            <a:ext cx="8544000" cy="3714300"/>
          </a:xfrm>
          <a:prstGeom prst="rect">
            <a:avLst/>
          </a:prstGeom>
          <a:noFill/>
          <a:ln>
            <a:noFill/>
          </a:ln>
        </p:spPr>
        <p:txBody>
          <a:bodyPr anchorCtr="0" anchor="t" bIns="0" lIns="0" spcFirstLastPara="1" rIns="0" wrap="square" tIns="0">
            <a:noAutofit/>
          </a:bodyPr>
          <a:lstStyle>
            <a:lvl1pPr indent="-355600" lvl="0" marL="457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 name="Google Shape;71;p1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cxnSp>
        <p:nvCxnSpPr>
          <p:cNvPr id="72" name="Google Shape;72;p16"/>
          <p:cNvCxnSpPr/>
          <p:nvPr/>
        </p:nvCxnSpPr>
        <p:spPr>
          <a:xfrm>
            <a:off x="307886" y="730588"/>
            <a:ext cx="8544000" cy="1200"/>
          </a:xfrm>
          <a:prstGeom prst="straightConnector1">
            <a:avLst/>
          </a:prstGeom>
          <a:noFill/>
          <a:ln cap="flat" cmpd="sng" w="12700">
            <a:solidFill>
              <a:schemeClr val="dk1"/>
            </a:solidFill>
            <a:prstDash val="solid"/>
            <a:round/>
            <a:headEnd len="sm" w="sm" type="none"/>
            <a:tailEnd len="sm" w="sm" type="none"/>
          </a:ln>
        </p:spPr>
      </p:cxnSp>
      <p:pic>
        <p:nvPicPr>
          <p:cNvPr id="73" name="Google Shape;73;p16"/>
          <p:cNvPicPr preferRelativeResize="0"/>
          <p:nvPr/>
        </p:nvPicPr>
        <p:blipFill rotWithShape="1">
          <a:blip r:embed="rId1">
            <a:alphaModFix/>
          </a:blip>
          <a:srcRect b="0" l="0" r="0" t="0"/>
          <a:stretch/>
        </p:blipFill>
        <p:spPr>
          <a:xfrm>
            <a:off x="238883" y="141015"/>
            <a:ext cx="860535" cy="445352"/>
          </a:xfrm>
          <a:prstGeom prst="rect">
            <a:avLst/>
          </a:prstGeom>
          <a:noFill/>
          <a:ln>
            <a:noFill/>
          </a:ln>
        </p:spPr>
      </p:pic>
      <p:pic>
        <p:nvPicPr>
          <p:cNvPr id="74" name="Google Shape;74;p16"/>
          <p:cNvPicPr preferRelativeResize="0"/>
          <p:nvPr/>
        </p:nvPicPr>
        <p:blipFill rotWithShape="1">
          <a:blip r:embed="rId2">
            <a:alphaModFix/>
          </a:blip>
          <a:srcRect b="0" l="0" r="0" t="0"/>
          <a:stretch/>
        </p:blipFill>
        <p:spPr>
          <a:xfrm>
            <a:off x="6872903" y="147291"/>
            <a:ext cx="2049648" cy="4453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s://nbisweden.github.io/module-metadata-dm-practices/index.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hyperlink" Target="https://www.ebi.ac.uk/ols/ontologies/hp/terms?iri=http%3A%2F%2Fpurl.obolibrary.org%2Fobo%2FHP_0001658" TargetMode="External"/><Relationship Id="rId4" Type="http://schemas.openxmlformats.org/officeDocument/2006/relationships/image" Target="../media/image10.png"/><Relationship Id="rId5" Type="http://schemas.openxmlformats.org/officeDocument/2006/relationships/hyperlink" Target="https://www.ebi.ac.uk/ols/ontologies/hp/terms?iri=http%3A%2F%2Fpurl.obolibrary.org%2Fobo%2FHP_000165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hyperlink" Target="https://www.ebi.ac.uk/ols/ontologies/bto/terms?iri=http%3A%2F%2Fpurl.obolibrary.org%2Fobo%2FBTO_0000564" TargetMode="External"/><Relationship Id="rId4" Type="http://schemas.openxmlformats.org/officeDocument/2006/relationships/image" Target="../media/image16.png"/><Relationship Id="rId5" Type="http://schemas.openxmlformats.org/officeDocument/2006/relationships/hyperlink" Target="https://www.ebi.ac.uk/ols/ontologies/bto/terms?iri=http%3A%2F%2Fpurl.obolibrary.org%2Fobo%2FBTO_000056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hyperlink" Target="https://xkcd.com/927/" TargetMode="External"/><Relationship Id="rId5" Type="http://schemas.openxmlformats.org/officeDocument/2006/relationships/hyperlink" Target="https://creativecommons.org/licenses/by-nc/2.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hyperlink" Target="https://www.dublincore.org/specifications/dublin-core/dces/" TargetMode="External"/><Relationship Id="rId4" Type="http://schemas.openxmlformats.org/officeDocument/2006/relationships/image" Target="../media/image13.png"/><Relationship Id="rId5" Type="http://schemas.openxmlformats.org/officeDocument/2006/relationships/hyperlink" Target="https://creativecommons.org/licenses/by/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hyperlink" Target="https://www.ebi.ac.uk/ena/browser/view/ERC000033"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hyperlink" Target="https://fairsharing.org/summary-statistics/" TargetMode="External"/><Relationship Id="rId6" Type="http://schemas.openxmlformats.org/officeDocument/2006/relationships/hyperlink" Target="https://creativecommons.org/licenses/by-sa/4.0/legalcod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hyperlink" Target="https://nbisweden.github.io/module-metadata-dm-practices/files/samples_metadata_lesson.csv" TargetMode="External"/><Relationship Id="rId6" Type="http://schemas.openxmlformats.org/officeDocument/2006/relationships/hyperlink" Target="https://nbisweden.github.io/module-metadata-dm-practices/files/samples_metadata_lesson.csv"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hyperlink" Target="https://www.ebi.ac.uk/ena/browser/checklist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hyperlink" Target="https://www.ebi.ac.uk/ena/browser/view/ERC000033"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24.png"/><Relationship Id="rId4" Type="http://schemas.openxmlformats.org/officeDocument/2006/relationships/hyperlink" Target="https://www.ebi.ac.uk/ena/browser/view/ERC00003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hyperlink" Target="https://fairsharing.org/" TargetMode="External"/><Relationship Id="rId4" Type="http://schemas.openxmlformats.org/officeDocument/2006/relationships/hyperlink" Target="https://www.ebi.ac.uk/spot/ontology/" TargetMode="External"/><Relationship Id="rId11" Type="http://schemas.openxmlformats.org/officeDocument/2006/relationships/hyperlink" Target="https://creativecommons.org/licenses/by-sa/4.0/legalcode" TargetMode="External"/><Relationship Id="rId10" Type="http://schemas.openxmlformats.org/officeDocument/2006/relationships/hyperlink" Target="https://fairsharing.org/" TargetMode="External"/><Relationship Id="rId12" Type="http://schemas.openxmlformats.org/officeDocument/2006/relationships/hyperlink" Target="https://www.ebi.ac.uk/spot/ontology/" TargetMode="External"/><Relationship Id="rId9" Type="http://schemas.openxmlformats.org/officeDocument/2006/relationships/image" Target="../media/image20.png"/><Relationship Id="rId5" Type="http://schemas.openxmlformats.org/officeDocument/2006/relationships/hyperlink" Target="https://www.ebi.ac.uk/ols/" TargetMode="External"/><Relationship Id="rId6" Type="http://schemas.openxmlformats.org/officeDocument/2006/relationships/hyperlink" Target="https://www.ebi.ac.uk/spot/zooma/" TargetMode="External"/><Relationship Id="rId7" Type="http://schemas.openxmlformats.org/officeDocument/2006/relationships/image" Target="../media/image19.png"/><Relationship Id="rId8"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hyperlink" Target="https://fairsharing.org/" TargetMode="External"/><Relationship Id="rId4" Type="http://schemas.openxmlformats.org/officeDocument/2006/relationships/hyperlink" Target="https://creativecommons.org/licenses/by-sa/4.0/legalcode" TargetMode="External"/><Relationship Id="rId5"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hyperlink" Target="https://www.ebi.ac.uk/ols" TargetMode="External"/><Relationship Id="rId4" Type="http://schemas.openxmlformats.org/officeDocument/2006/relationships/image" Target="../media/image21.png"/><Relationship Id="rId5" Type="http://schemas.openxmlformats.org/officeDocument/2006/relationships/hyperlink" Target="https://www.ebi.ac.uk/ol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hyperlink" Target="https://www.ebi.ac.uk/spot/zooma/" TargetMode="External"/><Relationship Id="rId4" Type="http://schemas.openxmlformats.org/officeDocument/2006/relationships/image" Target="../media/image23.png"/><Relationship Id="rId5" Type="http://schemas.openxmlformats.org/officeDocument/2006/relationships/hyperlink" Target="https://www.ebi.ac.uk/training/online/courses/cellular-microscopy-phenotype-ontology-quick-tour/annotating-data-with-cmpo/" TargetMode="External"/><Relationship Id="rId6" Type="http://schemas.openxmlformats.org/officeDocument/2006/relationships/hyperlink" Target="https://creativecommons.org/licenses/by/4.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hyperlink" Target="https://rdmkit.elixir-europe.org/images/data_life_cycle.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dx.doi.org/10.1038/sdata.2016.1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hyperlink" Target="https://nbisweden.github.io/module-metadata-dm-practices/files/samples_metadata_lesson.csv"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1"/>
          <p:cNvSpPr txBox="1"/>
          <p:nvPr>
            <p:ph type="title"/>
          </p:nvPr>
        </p:nvSpPr>
        <p:spPr>
          <a:xfrm>
            <a:off x="2063148" y="198762"/>
            <a:ext cx="3492600" cy="59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dk1"/>
              </a:buClr>
              <a:buSzPts val="1500"/>
              <a:buFont typeface="Arial"/>
              <a:buNone/>
            </a:pPr>
            <a:r>
              <a:t/>
            </a:r>
            <a:endParaRPr b="1" i="0" sz="1500" u="none" cap="none" strike="noStrike">
              <a:solidFill>
                <a:schemeClr val="dk1"/>
              </a:solidFill>
              <a:latin typeface="Arial"/>
              <a:ea typeface="Arial"/>
              <a:cs typeface="Arial"/>
              <a:sym typeface="Arial"/>
            </a:endParaRPr>
          </a:p>
        </p:txBody>
      </p:sp>
      <p:sp>
        <p:nvSpPr>
          <p:cNvPr id="96" name="Google Shape;96;p21"/>
          <p:cNvSpPr txBox="1"/>
          <p:nvPr>
            <p:ph idx="1" type="body"/>
          </p:nvPr>
        </p:nvSpPr>
        <p:spPr>
          <a:xfrm>
            <a:off x="307974" y="1337107"/>
            <a:ext cx="8038800" cy="918000"/>
          </a:xfrm>
          <a:prstGeom prst="rect">
            <a:avLst/>
          </a:prstGeom>
          <a:noFill/>
          <a:ln>
            <a:noFill/>
          </a:ln>
        </p:spPr>
        <p:txBody>
          <a:bodyPr anchorCtr="0" anchor="t" bIns="0" lIns="0" spcFirstLastPara="1" rIns="0" wrap="square" tIns="0">
            <a:noAutofit/>
          </a:bodyPr>
          <a:lstStyle/>
          <a:p>
            <a:pPr indent="0" lvl="0" marL="0" marR="0" rtl="0" algn="l">
              <a:spcBef>
                <a:spcPts val="640"/>
              </a:spcBef>
              <a:spcAft>
                <a:spcPts val="0"/>
              </a:spcAft>
              <a:buClr>
                <a:schemeClr val="dk1"/>
              </a:buClr>
              <a:buSzPts val="3200"/>
              <a:buFont typeface="Arial"/>
              <a:buNone/>
            </a:pPr>
            <a:r>
              <a:rPr lang="en-GB"/>
              <a:t>Metadata</a:t>
            </a:r>
            <a:endParaRPr/>
          </a:p>
        </p:txBody>
      </p:sp>
      <p:pic>
        <p:nvPicPr>
          <p:cNvPr id="97" name="Google Shape;97;p21"/>
          <p:cNvPicPr preferRelativeResize="0"/>
          <p:nvPr/>
        </p:nvPicPr>
        <p:blipFill rotWithShape="1">
          <a:blip r:embed="rId3">
            <a:alphaModFix/>
          </a:blip>
          <a:srcRect b="0" l="0" r="0" t="0"/>
          <a:stretch/>
        </p:blipFill>
        <p:spPr>
          <a:xfrm>
            <a:off x="7087475" y="4485697"/>
            <a:ext cx="1710789" cy="597418"/>
          </a:xfrm>
          <a:prstGeom prst="rect">
            <a:avLst/>
          </a:prstGeom>
          <a:noFill/>
          <a:ln>
            <a:noFill/>
          </a:ln>
        </p:spPr>
      </p:pic>
      <p:sp>
        <p:nvSpPr>
          <p:cNvPr id="98" name="Google Shape;98;p21"/>
          <p:cNvSpPr txBox="1"/>
          <p:nvPr/>
        </p:nvSpPr>
        <p:spPr>
          <a:xfrm>
            <a:off x="307975" y="2571745"/>
            <a:ext cx="8039100" cy="2376600"/>
          </a:xfrm>
          <a:prstGeom prst="rect">
            <a:avLst/>
          </a:prstGeom>
          <a:noFill/>
          <a:ln>
            <a:noFill/>
          </a:ln>
        </p:spPr>
        <p:txBody>
          <a:bodyPr anchorCtr="0" anchor="t" bIns="0" lIns="0" spcFirstLastPara="1" rIns="0" wrap="square" tIns="0">
            <a:noAutofit/>
          </a:bodyPr>
          <a:lstStyle/>
          <a:p>
            <a:pPr indent="0" lvl="0" marL="0" rtl="0" algn="l">
              <a:spcBef>
                <a:spcPts val="400"/>
              </a:spcBef>
              <a:spcAft>
                <a:spcPts val="0"/>
              </a:spcAft>
              <a:buNone/>
            </a:pPr>
            <a:r>
              <a:rPr i="1" lang="en-GB" sz="2000">
                <a:latin typeface="Source Sans Pro"/>
                <a:ea typeface="Source Sans Pro"/>
                <a:cs typeface="Source Sans Pro"/>
                <a:sym typeface="Source Sans Pro"/>
              </a:rPr>
              <a:t>Introduction to Data Management Practices course</a:t>
            </a:r>
            <a:endParaRPr i="1" sz="2000">
              <a:solidFill>
                <a:srgbClr val="000000"/>
              </a:solidFill>
              <a:latin typeface="Source Sans Pro"/>
              <a:ea typeface="Source Sans Pro"/>
              <a:cs typeface="Source Sans Pro"/>
              <a:sym typeface="Source Sans Pro"/>
            </a:endParaRPr>
          </a:p>
          <a:p>
            <a:pPr indent="0" lvl="0" marL="0" rtl="0" algn="l">
              <a:spcBef>
                <a:spcPts val="400"/>
              </a:spcBef>
              <a:spcAft>
                <a:spcPts val="0"/>
              </a:spcAft>
              <a:buNone/>
            </a:pPr>
            <a:r>
              <a:rPr lang="en-GB" sz="2000">
                <a:latin typeface="Source Sans Pro"/>
                <a:ea typeface="Source Sans Pro"/>
                <a:cs typeface="Source Sans Pro"/>
                <a:sym typeface="Source Sans Pro"/>
              </a:rPr>
              <a:t>NBIS DM Team</a:t>
            </a:r>
            <a:endParaRPr sz="2000">
              <a:latin typeface="Source Sans Pro"/>
              <a:ea typeface="Source Sans Pro"/>
              <a:cs typeface="Source Sans Pro"/>
              <a:sym typeface="Source Sans Pro"/>
            </a:endParaRPr>
          </a:p>
          <a:p>
            <a:pPr indent="0" lvl="0" marL="0" rtl="0" algn="l">
              <a:spcBef>
                <a:spcPts val="400"/>
              </a:spcBef>
              <a:spcAft>
                <a:spcPts val="0"/>
              </a:spcAft>
              <a:buNone/>
            </a:pPr>
            <a:r>
              <a:rPr lang="en-GB" sz="2000">
                <a:latin typeface="Source Sans Pro"/>
                <a:ea typeface="Source Sans Pro"/>
                <a:cs typeface="Source Sans Pro"/>
                <a:sym typeface="Source Sans Pro"/>
              </a:rPr>
              <a:t>data@nbis.se</a:t>
            </a:r>
            <a:endParaRPr sz="2000">
              <a:latin typeface="Source Sans Pro"/>
              <a:ea typeface="Source Sans Pro"/>
              <a:cs typeface="Source Sans Pro"/>
              <a:sym typeface="Source Sans Pro"/>
            </a:endParaRPr>
          </a:p>
        </p:txBody>
      </p:sp>
      <p:sp>
        <p:nvSpPr>
          <p:cNvPr id="99" name="Google Shape;99;p21"/>
          <p:cNvSpPr txBox="1"/>
          <p:nvPr/>
        </p:nvSpPr>
        <p:spPr>
          <a:xfrm>
            <a:off x="96700" y="4727925"/>
            <a:ext cx="6035700" cy="3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u="sng">
                <a:solidFill>
                  <a:schemeClr val="hlink"/>
                </a:solidFill>
                <a:hlinkClick r:id="rId4"/>
              </a:rPr>
              <a:t>https://nbisweden.github.io/module-metadata-dm-practices/index.html</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How much metadata?</a:t>
            </a:r>
            <a:endParaRPr/>
          </a:p>
        </p:txBody>
      </p:sp>
      <p:sp>
        <p:nvSpPr>
          <p:cNvPr id="177" name="Google Shape;177;p30"/>
          <p:cNvSpPr txBox="1"/>
          <p:nvPr>
            <p:ph idx="1" type="body"/>
          </p:nvPr>
        </p:nvSpPr>
        <p:spPr>
          <a:xfrm>
            <a:off x="307875" y="824275"/>
            <a:ext cx="8544000" cy="3770400"/>
          </a:xfrm>
          <a:prstGeom prst="rect">
            <a:avLst/>
          </a:prstGeom>
        </p:spPr>
        <p:txBody>
          <a:bodyPr anchorCtr="0" anchor="t" bIns="0" lIns="0" spcFirstLastPara="1" rIns="0" wrap="square" tIns="0">
            <a:noAutofit/>
          </a:bodyPr>
          <a:lstStyle/>
          <a:p>
            <a:pPr indent="-368300" lvl="0" marL="457200" rtl="0" algn="l">
              <a:spcBef>
                <a:spcPts val="400"/>
              </a:spcBef>
              <a:spcAft>
                <a:spcPts val="0"/>
              </a:spcAft>
              <a:buSzPts val="2200"/>
              <a:buChar char="•"/>
            </a:pPr>
            <a:r>
              <a:rPr lang="en-GB" sz="2200"/>
              <a:t>What is necessary for you to do your particular analysis</a:t>
            </a:r>
            <a:endParaRPr sz="2200"/>
          </a:p>
          <a:p>
            <a:pPr indent="-368300" lvl="0" marL="457200" rtl="0" algn="l">
              <a:spcBef>
                <a:spcPts val="1000"/>
              </a:spcBef>
              <a:spcAft>
                <a:spcPts val="0"/>
              </a:spcAft>
              <a:buSzPts val="2200"/>
              <a:buChar char="•"/>
            </a:pPr>
            <a:r>
              <a:rPr lang="en-GB" sz="2200"/>
              <a:t>What is necessary for someone to understand the data</a:t>
            </a:r>
            <a:endParaRPr sz="2200"/>
          </a:p>
          <a:p>
            <a:pPr indent="-368300" lvl="0" marL="457200" rtl="0" algn="l">
              <a:spcBef>
                <a:spcPts val="1000"/>
              </a:spcBef>
              <a:spcAft>
                <a:spcPts val="0"/>
              </a:spcAft>
              <a:buSzPts val="2200"/>
              <a:buChar char="•"/>
            </a:pPr>
            <a:r>
              <a:rPr lang="en-GB" sz="2200"/>
              <a:t>All the metadata you have</a:t>
            </a:r>
            <a:endParaRPr sz="2200"/>
          </a:p>
          <a:p>
            <a:pPr indent="0" lvl="0" marL="0" rtl="0" algn="l">
              <a:spcBef>
                <a:spcPts val="1000"/>
              </a:spcBef>
              <a:spcAft>
                <a:spcPts val="0"/>
              </a:spcAft>
              <a:buNone/>
            </a:pPr>
            <a:r>
              <a:t/>
            </a:r>
            <a:endParaRPr sz="2200"/>
          </a:p>
          <a:p>
            <a:pPr indent="-368300" lvl="0" marL="457200" rtl="0" algn="l">
              <a:spcBef>
                <a:spcPts val="1000"/>
              </a:spcBef>
              <a:spcAft>
                <a:spcPts val="0"/>
              </a:spcAft>
              <a:buSzPts val="2200"/>
              <a:buChar char="•"/>
            </a:pPr>
            <a:r>
              <a:rPr i="1" lang="en-GB" sz="2200"/>
              <a:t>“How can I make this dataset as useful as possible for others?”</a:t>
            </a:r>
            <a:endParaRPr i="1" sz="2200"/>
          </a:p>
          <a:p>
            <a:pPr indent="0" lvl="0" marL="0" rtl="0" algn="l">
              <a:spcBef>
                <a:spcPts val="1000"/>
              </a:spcBef>
              <a:spcAft>
                <a:spcPts val="0"/>
              </a:spcAft>
              <a:buNone/>
            </a:pPr>
            <a:r>
              <a:t/>
            </a:r>
            <a:endParaRPr sz="2200"/>
          </a:p>
          <a:p>
            <a:pPr indent="0" lvl="0" marL="0" rtl="0" algn="l">
              <a:spcBef>
                <a:spcPts val="400"/>
              </a:spcBef>
              <a:spcAft>
                <a:spcPts val="0"/>
              </a:spcAft>
              <a:buNone/>
            </a:pPr>
            <a:r>
              <a:t/>
            </a:r>
            <a:endParaRPr i="1"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Terms</a:t>
            </a:r>
            <a:endParaRPr/>
          </a:p>
        </p:txBody>
      </p:sp>
      <p:sp>
        <p:nvSpPr>
          <p:cNvPr id="183" name="Google Shape;183;p31"/>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0" lvl="0" marL="0" rtl="0" algn="ctr">
              <a:spcBef>
                <a:spcPts val="400"/>
              </a:spcBef>
              <a:spcAft>
                <a:spcPts val="0"/>
              </a:spcAft>
              <a:buNone/>
            </a:pPr>
            <a:r>
              <a:rPr i="1" lang="en-GB"/>
              <a:t>“A biologist would rather share a toothbrush with </a:t>
            </a:r>
            <a:endParaRPr i="1"/>
          </a:p>
          <a:p>
            <a:pPr indent="0" lvl="0" marL="0" rtl="0" algn="ctr">
              <a:spcBef>
                <a:spcPts val="400"/>
              </a:spcBef>
              <a:spcAft>
                <a:spcPts val="0"/>
              </a:spcAft>
              <a:buNone/>
            </a:pPr>
            <a:r>
              <a:rPr i="1" lang="en-GB"/>
              <a:t>another biologist than share a gene name”</a:t>
            </a:r>
            <a:endParaRPr i="1"/>
          </a:p>
          <a:p>
            <a:pPr indent="0" lvl="0" marL="0" rtl="0" algn="l">
              <a:spcBef>
                <a:spcPts val="400"/>
              </a:spcBef>
              <a:spcAft>
                <a:spcPts val="0"/>
              </a:spcAft>
              <a:buNone/>
            </a:pPr>
            <a:r>
              <a:t/>
            </a:r>
            <a:endParaRPr/>
          </a:p>
          <a:p>
            <a:pPr indent="-355600" lvl="0" marL="457200" rtl="0" algn="l">
              <a:spcBef>
                <a:spcPts val="400"/>
              </a:spcBef>
              <a:spcAft>
                <a:spcPts val="0"/>
              </a:spcAft>
              <a:buSzPts val="2000"/>
              <a:buChar char="•"/>
            </a:pPr>
            <a:r>
              <a:rPr lang="en-GB"/>
              <a:t>Consistency and stringency</a:t>
            </a:r>
            <a:endParaRPr/>
          </a:p>
          <a:p>
            <a:pPr indent="0" lvl="0" marL="0" rtl="0" algn="l">
              <a:spcBef>
                <a:spcPts val="400"/>
              </a:spcBef>
              <a:spcAft>
                <a:spcPts val="0"/>
              </a:spcAft>
              <a:buNone/>
            </a:pPr>
            <a:r>
              <a:t/>
            </a:r>
            <a:endParaRPr/>
          </a:p>
          <a:p>
            <a:pPr indent="-355600" lvl="0" marL="457200" rtl="0" algn="l">
              <a:spcBef>
                <a:spcPts val="400"/>
              </a:spcBef>
              <a:spcAft>
                <a:spcPts val="0"/>
              </a:spcAft>
              <a:buSzPts val="2000"/>
              <a:buChar char="•"/>
            </a:pPr>
            <a:r>
              <a:rPr b="1" lang="en-GB"/>
              <a:t>Controlled vocabularies</a:t>
            </a:r>
            <a:endParaRPr b="1"/>
          </a:p>
          <a:p>
            <a:pPr indent="-355600" lvl="0" marL="457200" rtl="0" algn="l">
              <a:spcBef>
                <a:spcPts val="0"/>
              </a:spcBef>
              <a:spcAft>
                <a:spcPts val="0"/>
              </a:spcAft>
              <a:buSzPts val="2000"/>
              <a:buChar char="•"/>
            </a:pPr>
            <a:r>
              <a:rPr b="1" lang="en-GB"/>
              <a:t>Ontologies</a:t>
            </a:r>
            <a:endParaRPr b="1"/>
          </a:p>
          <a:p>
            <a:pPr indent="-355600" lvl="0" marL="457200" rtl="0" algn="l">
              <a:spcBef>
                <a:spcPts val="0"/>
              </a:spcBef>
              <a:spcAft>
                <a:spcPts val="0"/>
              </a:spcAft>
              <a:buSzPts val="2000"/>
              <a:buChar char="•"/>
            </a:pPr>
            <a:r>
              <a:rPr lang="en-GB"/>
              <a:t>Thesauruses (Thesauri)</a:t>
            </a:r>
            <a:endParaRPr/>
          </a:p>
          <a:p>
            <a:pPr indent="-355600" lvl="0" marL="457200" rtl="0" algn="l">
              <a:spcBef>
                <a:spcPts val="0"/>
              </a:spcBef>
              <a:spcAft>
                <a:spcPts val="0"/>
              </a:spcAft>
              <a:buSzPts val="2000"/>
              <a:buChar char="•"/>
            </a:pPr>
            <a:r>
              <a:rPr lang="en-GB"/>
              <a:t>Taxonomies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a:p>
        </p:txBody>
      </p:sp>
      <p:sp>
        <p:nvSpPr>
          <p:cNvPr id="189" name="Google Shape;189;p32"/>
          <p:cNvSpPr txBox="1"/>
          <p:nvPr>
            <p:ph idx="1" type="body"/>
          </p:nvPr>
        </p:nvSpPr>
        <p:spPr>
          <a:xfrm>
            <a:off x="307886" y="880403"/>
            <a:ext cx="8544000" cy="3714300"/>
          </a:xfrm>
          <a:prstGeom prst="rect">
            <a:avLst/>
          </a:prstGeom>
        </p:spPr>
        <p:txBody>
          <a:bodyPr anchorCtr="0" anchor="ctr" bIns="0" lIns="0" spcFirstLastPara="1" rIns="0" wrap="square" tIns="0">
            <a:noAutofit/>
          </a:bodyPr>
          <a:lstStyle/>
          <a:p>
            <a:pPr indent="0" lvl="0" marL="0" rtl="0" algn="ctr">
              <a:spcBef>
                <a:spcPts val="400"/>
              </a:spcBef>
              <a:spcAft>
                <a:spcPts val="0"/>
              </a:spcAft>
              <a:buNone/>
            </a:pPr>
            <a:r>
              <a:rPr b="1" lang="en-GB" sz="3000"/>
              <a:t>How many different medical conditions do you think this list of terms describes?</a:t>
            </a:r>
            <a:endParaRPr b="1" sz="3000"/>
          </a:p>
          <a:p>
            <a:pPr indent="0" lvl="0" marL="0" rtl="0" algn="ctr">
              <a:spcBef>
                <a:spcPts val="400"/>
              </a:spcBef>
              <a:spcAft>
                <a:spcPts val="0"/>
              </a:spcAft>
              <a:buNone/>
            </a:pPr>
            <a:r>
              <a:t/>
            </a:r>
            <a:endParaRPr i="1" sz="2300"/>
          </a:p>
          <a:p>
            <a:pPr indent="0" lvl="0" marL="0" rtl="0" algn="ctr">
              <a:spcBef>
                <a:spcPts val="400"/>
              </a:spcBef>
              <a:spcAft>
                <a:spcPts val="0"/>
              </a:spcAft>
              <a:buNone/>
            </a:pPr>
            <a:r>
              <a:rPr i="1" lang="en-GB" sz="2300"/>
              <a:t>Bloodstream Infection, Circulatory Failure, Toxic Shock Syndrome, Pyemia, Circulatory Collapse, Blood Poisoning, Endotoxin Shock, Pyohemia, Hypovolemic Shock, Septicemia, Sepsis-associated hypotension, Pyaemia</a:t>
            </a:r>
            <a:endParaRPr b="1"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1587500" y="155463"/>
            <a:ext cx="5334000" cy="429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Solution</a:t>
            </a:r>
            <a:endParaRPr/>
          </a:p>
        </p:txBody>
      </p:sp>
      <p:graphicFrame>
        <p:nvGraphicFramePr>
          <p:cNvPr id="195" name="Google Shape;195;p33"/>
          <p:cNvGraphicFramePr/>
          <p:nvPr/>
        </p:nvGraphicFramePr>
        <p:xfrm>
          <a:off x="952500" y="1238250"/>
          <a:ext cx="3000000" cy="3000000"/>
        </p:xfrm>
        <a:graphic>
          <a:graphicData uri="http://schemas.openxmlformats.org/drawingml/2006/table">
            <a:tbl>
              <a:tblPr>
                <a:noFill/>
                <a:tableStyleId>{B7BF1202-5BC3-40FB-9C01-317C94CC5DEA}</a:tableStyleId>
              </a:tblPr>
              <a:tblGrid>
                <a:gridCol w="2413000"/>
                <a:gridCol w="2413000"/>
                <a:gridCol w="2413000"/>
              </a:tblGrid>
              <a:tr h="381000">
                <a:tc>
                  <a:txBody>
                    <a:bodyPr/>
                    <a:lstStyle/>
                    <a:p>
                      <a:pPr indent="0" lvl="0" marL="0" rtl="0" algn="l">
                        <a:lnSpc>
                          <a:spcPct val="130000"/>
                        </a:lnSpc>
                        <a:spcBef>
                          <a:spcPts val="0"/>
                        </a:spcBef>
                        <a:spcAft>
                          <a:spcPts val="0"/>
                        </a:spcAft>
                        <a:buNone/>
                      </a:pPr>
                      <a:r>
                        <a:rPr b="1" lang="en-GB">
                          <a:solidFill>
                            <a:srgbClr val="2D3B45"/>
                          </a:solidFill>
                          <a:latin typeface="Lato"/>
                          <a:ea typeface="Lato"/>
                          <a:cs typeface="Lato"/>
                          <a:sym typeface="Lato"/>
                        </a:rPr>
                        <a:t>Sepsis</a:t>
                      </a:r>
                      <a:endParaRPr b="1">
                        <a:solidFill>
                          <a:srgbClr val="2D3B45"/>
                        </a:solidFill>
                        <a:latin typeface="Lato"/>
                        <a:ea typeface="Lato"/>
                        <a:cs typeface="Lato"/>
                        <a:sym typeface="Lato"/>
                      </a:endParaRPr>
                    </a:p>
                  </a:txBody>
                  <a:tcPr marT="66675" marB="33350" marR="66675" marL="66675">
                    <a:lnB cap="flat" cmpd="sng" w="9525">
                      <a:solidFill>
                        <a:srgbClr val="A5AFB5"/>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b="1" lang="en-GB">
                          <a:solidFill>
                            <a:srgbClr val="2D3B45"/>
                          </a:solidFill>
                          <a:latin typeface="Lato"/>
                          <a:ea typeface="Lato"/>
                          <a:cs typeface="Lato"/>
                          <a:sym typeface="Lato"/>
                        </a:rPr>
                        <a:t>Shock</a:t>
                      </a:r>
                      <a:endParaRPr b="1">
                        <a:solidFill>
                          <a:srgbClr val="2D3B45"/>
                        </a:solidFill>
                        <a:latin typeface="Lato"/>
                        <a:ea typeface="Lato"/>
                        <a:cs typeface="Lato"/>
                        <a:sym typeface="Lato"/>
                      </a:endParaRPr>
                    </a:p>
                  </a:txBody>
                  <a:tcPr marT="66675" marB="33350" marR="66675" marL="66675">
                    <a:lnB cap="flat" cmpd="sng" w="9525">
                      <a:solidFill>
                        <a:srgbClr val="A5AFB5"/>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b="1" lang="en-GB">
                          <a:solidFill>
                            <a:srgbClr val="2D3B45"/>
                          </a:solidFill>
                          <a:latin typeface="Lato"/>
                          <a:ea typeface="Lato"/>
                          <a:cs typeface="Lato"/>
                          <a:sym typeface="Lato"/>
                        </a:rPr>
                        <a:t>Septic shock</a:t>
                      </a:r>
                      <a:endParaRPr b="1">
                        <a:solidFill>
                          <a:srgbClr val="2D3B45"/>
                        </a:solidFill>
                        <a:latin typeface="Lato"/>
                        <a:ea typeface="Lato"/>
                        <a:cs typeface="Lato"/>
                        <a:sym typeface="Lato"/>
                      </a:endParaRPr>
                    </a:p>
                  </a:txBody>
                  <a:tcPr marT="66675" marB="33350" marR="66675" marL="66675">
                    <a:lnB cap="flat" cmpd="sng" w="9525">
                      <a:solidFill>
                        <a:srgbClr val="A5AFB5"/>
                      </a:solidFill>
                      <a:prstDash val="solid"/>
                      <a:round/>
                      <a:headEnd len="sm" w="sm" type="none"/>
                      <a:tailEnd len="sm" w="sm" type="none"/>
                    </a:lnB>
                  </a:tcPr>
                </a:tc>
              </a:tr>
              <a:tr h="381000">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Blood Poisoning</a:t>
                      </a:r>
                      <a:endParaRPr>
                        <a:solidFill>
                          <a:srgbClr val="2D3B45"/>
                        </a:solidFill>
                        <a:latin typeface="Lato"/>
                        <a:ea typeface="Lato"/>
                        <a:cs typeface="Lato"/>
                        <a:sym typeface="Lato"/>
                      </a:endParaRPr>
                    </a:p>
                  </a:txBody>
                  <a:tcPr marT="19050" marB="19050" marR="19050" marL="19050">
                    <a:lnT cap="flat" cmpd="sng" w="9525">
                      <a:solidFill>
                        <a:srgbClr val="A5AFB5"/>
                      </a:solidFill>
                      <a:prstDash val="solid"/>
                      <a:round/>
                      <a:headEnd len="sm" w="sm" type="none"/>
                      <a:tailEnd len="sm" w="sm" type="none"/>
                    </a:lnT>
                    <a:lnB cap="flat" cmpd="sng" w="9525">
                      <a:solidFill>
                        <a:srgbClr val="C7CDD1"/>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Circulatory Collapse</a:t>
                      </a:r>
                      <a:endParaRPr>
                        <a:solidFill>
                          <a:srgbClr val="2D3B45"/>
                        </a:solidFill>
                        <a:latin typeface="Lato"/>
                        <a:ea typeface="Lato"/>
                        <a:cs typeface="Lato"/>
                        <a:sym typeface="Lato"/>
                      </a:endParaRPr>
                    </a:p>
                  </a:txBody>
                  <a:tcPr marT="19050" marB="19050" marR="19050" marL="19050">
                    <a:lnT cap="flat" cmpd="sng" w="9525">
                      <a:solidFill>
                        <a:srgbClr val="A5AFB5"/>
                      </a:solidFill>
                      <a:prstDash val="solid"/>
                      <a:round/>
                      <a:headEnd len="sm" w="sm" type="none"/>
                      <a:tailEnd len="sm" w="sm" type="none"/>
                    </a:lnT>
                    <a:lnB cap="flat" cmpd="sng" w="9525">
                      <a:solidFill>
                        <a:srgbClr val="C7CDD1"/>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Endotoxin Shock</a:t>
                      </a:r>
                      <a:endParaRPr>
                        <a:solidFill>
                          <a:srgbClr val="2D3B45"/>
                        </a:solidFill>
                        <a:latin typeface="Lato"/>
                        <a:ea typeface="Lato"/>
                        <a:cs typeface="Lato"/>
                        <a:sym typeface="Lato"/>
                      </a:endParaRPr>
                    </a:p>
                  </a:txBody>
                  <a:tcPr marT="19050" marB="19050" marR="19050" marL="19050">
                    <a:lnT cap="flat" cmpd="sng" w="9525">
                      <a:solidFill>
                        <a:srgbClr val="A5AFB5"/>
                      </a:solidFill>
                      <a:prstDash val="solid"/>
                      <a:round/>
                      <a:headEnd len="sm" w="sm" type="none"/>
                      <a:tailEnd len="sm" w="sm" type="none"/>
                    </a:lnT>
                    <a:lnB cap="flat" cmpd="sng" w="9525">
                      <a:solidFill>
                        <a:srgbClr val="C7CDD1"/>
                      </a:solidFill>
                      <a:prstDash val="solid"/>
                      <a:round/>
                      <a:headEnd len="sm" w="sm" type="none"/>
                      <a:tailEnd len="sm" w="sm" type="none"/>
                    </a:lnB>
                  </a:tcPr>
                </a:tc>
              </a:tr>
              <a:tr h="381000">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Bloodstream Infection</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Circulatory Failure</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Sepsis-associated hypotension</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r>
              <a:tr h="381000">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Pyaemia</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Hypovolemic Shock</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Toxic Shock Syndrome</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r>
              <a:tr h="381000">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Pyemia</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 </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 </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r>
              <a:tr h="381000">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Pyohemia</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 </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 </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r>
              <a:tr h="381000">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Septicemia</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 </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c>
                  <a:txBody>
                    <a:bodyPr/>
                    <a:lstStyle/>
                    <a:p>
                      <a:pPr indent="0" lvl="0" marL="0" rtl="0" algn="l">
                        <a:lnSpc>
                          <a:spcPct val="130000"/>
                        </a:lnSpc>
                        <a:spcBef>
                          <a:spcPts val="0"/>
                        </a:spcBef>
                        <a:spcAft>
                          <a:spcPts val="0"/>
                        </a:spcAft>
                        <a:buNone/>
                      </a:pPr>
                      <a:r>
                        <a:rPr lang="en-GB">
                          <a:solidFill>
                            <a:srgbClr val="2D3B45"/>
                          </a:solidFill>
                          <a:latin typeface="Lato"/>
                          <a:ea typeface="Lato"/>
                          <a:cs typeface="Lato"/>
                          <a:sym typeface="Lato"/>
                        </a:rPr>
                        <a:t> </a:t>
                      </a:r>
                      <a:endParaRPr>
                        <a:solidFill>
                          <a:srgbClr val="2D3B45"/>
                        </a:solidFill>
                        <a:latin typeface="Lato"/>
                        <a:ea typeface="Lato"/>
                        <a:cs typeface="Lato"/>
                        <a:sym typeface="Lato"/>
                      </a:endParaRPr>
                    </a:p>
                  </a:txBody>
                  <a:tcPr marT="19050" marB="19050" marR="19050" marL="19050">
                    <a:lnT cap="flat" cmpd="sng" w="9525">
                      <a:solidFill>
                        <a:srgbClr val="C7CDD1"/>
                      </a:solidFill>
                      <a:prstDash val="solid"/>
                      <a:round/>
                      <a:headEnd len="sm" w="sm" type="none"/>
                      <a:tailEnd len="sm" w="sm" type="none"/>
                    </a:lnT>
                    <a:lnB cap="flat" cmpd="sng" w="9525">
                      <a:solidFill>
                        <a:srgbClr val="C7CDD1"/>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Controlled vocabulary</a:t>
            </a:r>
            <a:endParaRPr/>
          </a:p>
        </p:txBody>
      </p:sp>
      <p:sp>
        <p:nvSpPr>
          <p:cNvPr id="201" name="Google Shape;201;p34"/>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355600" lvl="0" marL="457200" rtl="0" algn="l">
              <a:spcBef>
                <a:spcPts val="400"/>
              </a:spcBef>
              <a:spcAft>
                <a:spcPts val="0"/>
              </a:spcAft>
              <a:buSzPts val="2000"/>
              <a:buChar char="•"/>
            </a:pPr>
            <a:r>
              <a:rPr lang="en-GB"/>
              <a:t>List of terms to describe some domain of knowledge</a:t>
            </a:r>
            <a:endParaRPr/>
          </a:p>
          <a:p>
            <a:pPr indent="-355600" lvl="0" marL="457200" rtl="0" algn="l">
              <a:spcBef>
                <a:spcPts val="0"/>
              </a:spcBef>
              <a:spcAft>
                <a:spcPts val="0"/>
              </a:spcAft>
              <a:buSzPts val="2000"/>
              <a:buChar char="•"/>
            </a:pPr>
            <a:r>
              <a:rPr lang="en-GB"/>
              <a:t>Only one term per phenomenon</a:t>
            </a:r>
            <a:endParaRPr/>
          </a:p>
          <a:p>
            <a:pPr indent="-355600" lvl="0" marL="457200" rtl="0" algn="l">
              <a:spcBef>
                <a:spcPts val="0"/>
              </a:spcBef>
              <a:spcAft>
                <a:spcPts val="0"/>
              </a:spcAft>
              <a:buSzPts val="2000"/>
              <a:buChar char="•"/>
            </a:pPr>
            <a:r>
              <a:rPr lang="en-GB"/>
              <a:t>Term definition</a:t>
            </a:r>
            <a:endParaRPr/>
          </a:p>
          <a:p>
            <a:pPr indent="-355600" lvl="0" marL="457200" rtl="0" algn="l">
              <a:spcBef>
                <a:spcPts val="0"/>
              </a:spcBef>
              <a:spcAft>
                <a:spcPts val="0"/>
              </a:spcAft>
              <a:buSzPts val="2000"/>
              <a:buChar char="•"/>
            </a:pPr>
            <a:r>
              <a:rPr lang="en-GB"/>
              <a:t>List synonyms</a:t>
            </a:r>
            <a:endParaRPr/>
          </a:p>
          <a:p>
            <a:pPr indent="-355600" lvl="0" marL="457200" rtl="0" algn="l">
              <a:spcBef>
                <a:spcPts val="0"/>
              </a:spcBef>
              <a:spcAft>
                <a:spcPts val="0"/>
              </a:spcAft>
              <a:buSzPts val="2000"/>
              <a:buChar char="•"/>
            </a:pPr>
            <a:r>
              <a:rPr lang="en-GB"/>
              <a:t>Each term has a unique identifier</a:t>
            </a:r>
            <a:endParaRPr/>
          </a:p>
          <a:p>
            <a:pPr indent="0" lvl="0" marL="0" rtl="0" algn="l">
              <a:spcBef>
                <a:spcPts val="400"/>
              </a:spcBef>
              <a:spcAft>
                <a:spcPts val="0"/>
              </a:spcAft>
              <a:buNone/>
            </a:pPr>
            <a:r>
              <a:t/>
            </a:r>
            <a:endParaRPr/>
          </a:p>
          <a:p>
            <a:pPr indent="0" lvl="0" marL="4140000" rtl="0" algn="l">
              <a:spcBef>
                <a:spcPts val="400"/>
              </a:spcBef>
              <a:spcAft>
                <a:spcPts val="0"/>
              </a:spcAft>
              <a:buNone/>
            </a:pPr>
            <a:r>
              <a:rPr b="1" lang="en-GB" sz="1600"/>
              <a:t>Medical Subject Headings - MeSH</a:t>
            </a:r>
            <a:endParaRPr b="1" sz="1600"/>
          </a:p>
          <a:p>
            <a:pPr indent="0" lvl="0" marL="4140000" rtl="0" algn="l">
              <a:spcBef>
                <a:spcPts val="400"/>
              </a:spcBef>
              <a:spcAft>
                <a:spcPts val="0"/>
              </a:spcAft>
              <a:buNone/>
            </a:pPr>
            <a:r>
              <a:rPr b="1" lang="en-GB" sz="1400"/>
              <a:t>Sepsis</a:t>
            </a:r>
            <a:endParaRPr b="1" sz="1400"/>
          </a:p>
          <a:p>
            <a:pPr indent="0" lvl="0" marL="4140000" rtl="0" algn="l">
              <a:spcBef>
                <a:spcPts val="400"/>
              </a:spcBef>
              <a:spcAft>
                <a:spcPts val="0"/>
              </a:spcAft>
              <a:buNone/>
            </a:pPr>
            <a:r>
              <a:rPr i="1" lang="en-GB" sz="1400"/>
              <a:t>Definition</a:t>
            </a:r>
            <a:r>
              <a:rPr lang="en-GB" sz="1400"/>
              <a:t>: </a:t>
            </a:r>
            <a:r>
              <a:rPr lang="en-GB" sz="1400"/>
              <a:t>Systemic inflammatory response syndrome with a proven or suspected infectious etiology.</a:t>
            </a:r>
            <a:endParaRPr sz="1400"/>
          </a:p>
          <a:p>
            <a:pPr indent="0" lvl="0" marL="4140000" rtl="0" algn="l">
              <a:spcBef>
                <a:spcPts val="400"/>
              </a:spcBef>
              <a:spcAft>
                <a:spcPts val="0"/>
              </a:spcAft>
              <a:buNone/>
            </a:pPr>
            <a:r>
              <a:rPr i="1" lang="en-GB" sz="1400"/>
              <a:t>Synonyms</a:t>
            </a:r>
            <a:r>
              <a:rPr lang="en-GB" sz="1400"/>
              <a:t>: </a:t>
            </a:r>
            <a:r>
              <a:rPr lang="en-GB" sz="1400"/>
              <a:t> Blood Poisoning, Bloodstream Infection, Pyaemia, Pyemia</a:t>
            </a:r>
            <a:r>
              <a:rPr lang="en-GB" sz="1400"/>
              <a:t>, …</a:t>
            </a:r>
            <a:endParaRPr sz="1400"/>
          </a:p>
          <a:p>
            <a:pPr indent="0" lvl="0" marL="4140000" rtl="0" algn="l">
              <a:spcBef>
                <a:spcPts val="400"/>
              </a:spcBef>
              <a:spcAft>
                <a:spcPts val="0"/>
              </a:spcAft>
              <a:buNone/>
            </a:pPr>
            <a:r>
              <a:rPr i="1" lang="en-GB" sz="1400"/>
              <a:t>MeSH Unique ID</a:t>
            </a:r>
            <a:r>
              <a:rPr lang="en-GB" sz="1400"/>
              <a:t>: </a:t>
            </a:r>
            <a:r>
              <a:rPr lang="en-GB" sz="1400"/>
              <a:t>D018805</a:t>
            </a:r>
            <a:endParaRPr sz="1400"/>
          </a:p>
          <a:p>
            <a:pPr indent="0" lvl="0" marL="0" rtl="0" algn="l">
              <a:spcBef>
                <a:spcPts val="4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Ontology</a:t>
            </a:r>
            <a:endParaRPr/>
          </a:p>
        </p:txBody>
      </p:sp>
      <p:sp>
        <p:nvSpPr>
          <p:cNvPr id="207" name="Google Shape;207;p35"/>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355600" lvl="0" marL="457200" rtl="0" algn="l">
              <a:spcBef>
                <a:spcPts val="400"/>
              </a:spcBef>
              <a:spcAft>
                <a:spcPts val="0"/>
              </a:spcAft>
              <a:buSzPts val="2000"/>
              <a:buChar char="•"/>
            </a:pPr>
            <a:r>
              <a:rPr lang="en-GB"/>
              <a:t>A controlled vocabulary</a:t>
            </a:r>
            <a:endParaRPr/>
          </a:p>
          <a:p>
            <a:pPr indent="-355600" lvl="0" marL="457200" rtl="0" algn="l">
              <a:spcBef>
                <a:spcPts val="0"/>
              </a:spcBef>
              <a:spcAft>
                <a:spcPts val="0"/>
              </a:spcAft>
              <a:buSzPts val="2000"/>
              <a:buChar char="•"/>
            </a:pPr>
            <a:r>
              <a:rPr lang="en-GB"/>
              <a:t>Captures term relationships, e.g.</a:t>
            </a:r>
            <a:endParaRPr/>
          </a:p>
          <a:p>
            <a:pPr indent="-355600" lvl="1" marL="914400" rtl="0" algn="l">
              <a:spcBef>
                <a:spcPts val="0"/>
              </a:spcBef>
              <a:spcAft>
                <a:spcPts val="0"/>
              </a:spcAft>
              <a:buSzPts val="2000"/>
              <a:buChar char="–"/>
            </a:pPr>
            <a:r>
              <a:rPr i="1" lang="en-GB"/>
              <a:t>i</a:t>
            </a:r>
            <a:r>
              <a:rPr i="1" lang="en-GB"/>
              <a:t>s a</a:t>
            </a:r>
            <a:endParaRPr i="1"/>
          </a:p>
          <a:p>
            <a:pPr indent="-355600" lvl="1" marL="914400" rtl="0" algn="l">
              <a:spcBef>
                <a:spcPts val="0"/>
              </a:spcBef>
              <a:spcAft>
                <a:spcPts val="0"/>
              </a:spcAft>
              <a:buSzPts val="2000"/>
              <a:buChar char="–"/>
            </a:pPr>
            <a:r>
              <a:rPr i="1" lang="en-GB"/>
              <a:t>p</a:t>
            </a:r>
            <a:r>
              <a:rPr i="1" lang="en-GB"/>
              <a:t>art of</a:t>
            </a:r>
            <a:endParaRPr i="1"/>
          </a:p>
          <a:p>
            <a:pPr indent="-355600" lvl="1" marL="914400" rtl="0" algn="l">
              <a:spcBef>
                <a:spcPts val="0"/>
              </a:spcBef>
              <a:spcAft>
                <a:spcPts val="0"/>
              </a:spcAft>
              <a:buSzPts val="2000"/>
              <a:buChar char="–"/>
            </a:pPr>
            <a:r>
              <a:rPr i="1" lang="en-GB"/>
              <a:t>c</a:t>
            </a:r>
            <a:r>
              <a:rPr i="1" lang="en-GB"/>
              <a:t>ontained in</a:t>
            </a:r>
            <a:endParaRPr i="1"/>
          </a:p>
          <a:p>
            <a:pPr indent="-355600" lvl="1" marL="914400" rtl="0" algn="l">
              <a:spcBef>
                <a:spcPts val="0"/>
              </a:spcBef>
              <a:spcAft>
                <a:spcPts val="0"/>
              </a:spcAft>
              <a:buSzPts val="2000"/>
              <a:buChar char="–"/>
            </a:pPr>
            <a:r>
              <a:rPr i="1" lang="en-GB"/>
              <a:t>p</a:t>
            </a:r>
            <a:r>
              <a:rPr i="1" lang="en-GB"/>
              <a:t>roduced by</a:t>
            </a:r>
            <a:endParaRPr i="1"/>
          </a:p>
          <a:p>
            <a:pPr indent="-355600" lvl="0" marL="457200" rtl="0" algn="l">
              <a:spcBef>
                <a:spcPts val="0"/>
              </a:spcBef>
              <a:spcAft>
                <a:spcPts val="0"/>
              </a:spcAft>
              <a:buSzPts val="2000"/>
              <a:buChar char="•"/>
            </a:pPr>
            <a:r>
              <a:rPr lang="en-GB"/>
              <a:t>Hierarchy / Tree</a:t>
            </a:r>
            <a:endParaRPr/>
          </a:p>
          <a:p>
            <a:pPr indent="-355600" lvl="1" marL="914400" rtl="0" algn="l">
              <a:spcBef>
                <a:spcPts val="0"/>
              </a:spcBef>
              <a:spcAft>
                <a:spcPts val="0"/>
              </a:spcAft>
              <a:buSzPts val="2000"/>
              <a:buChar char="–"/>
            </a:pPr>
            <a:r>
              <a:rPr lang="en-GB"/>
              <a:t>A term can be present at several places in the hierarchy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6"/>
          <p:cNvSpPr txBox="1"/>
          <p:nvPr>
            <p:ph type="title"/>
          </p:nvPr>
        </p:nvSpPr>
        <p:spPr>
          <a:xfrm>
            <a:off x="1587500" y="155463"/>
            <a:ext cx="5334000" cy="429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Human Phenotype Ontology</a:t>
            </a:r>
            <a:endParaRPr/>
          </a:p>
        </p:txBody>
      </p:sp>
      <p:pic>
        <p:nvPicPr>
          <p:cNvPr id="213" name="Google Shape;213;p36">
            <a:hlinkClick r:id="rId3"/>
          </p:cNvPr>
          <p:cNvPicPr preferRelativeResize="0"/>
          <p:nvPr/>
        </p:nvPicPr>
        <p:blipFill>
          <a:blip r:embed="rId4">
            <a:alphaModFix/>
          </a:blip>
          <a:stretch>
            <a:fillRect/>
          </a:stretch>
        </p:blipFill>
        <p:spPr>
          <a:xfrm>
            <a:off x="1745450" y="793575"/>
            <a:ext cx="5176051" cy="4155070"/>
          </a:xfrm>
          <a:prstGeom prst="rect">
            <a:avLst/>
          </a:prstGeom>
          <a:noFill/>
          <a:ln>
            <a:noFill/>
          </a:ln>
        </p:spPr>
      </p:pic>
      <p:sp>
        <p:nvSpPr>
          <p:cNvPr id="214" name="Google Shape;214;p36"/>
          <p:cNvSpPr txBox="1"/>
          <p:nvPr/>
        </p:nvSpPr>
        <p:spPr>
          <a:xfrm>
            <a:off x="3244627" y="4896600"/>
            <a:ext cx="6793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u="sng">
                <a:solidFill>
                  <a:schemeClr val="hlink"/>
                </a:solidFill>
                <a:hlinkClick r:id="rId5"/>
              </a:rPr>
              <a:t>https://www.ebi.ac.uk/ols/ontologies/hp/terms?iri=http%3A%2F%2Fpurl.obolibrary.org%2Fobo%2FHP_0001658</a:t>
            </a:r>
            <a:endParaRPr sz="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7"/>
          <p:cNvSpPr txBox="1"/>
          <p:nvPr>
            <p:ph type="title"/>
          </p:nvPr>
        </p:nvSpPr>
        <p:spPr>
          <a:xfrm>
            <a:off x="1587500" y="155463"/>
            <a:ext cx="5334000" cy="429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Brenda Tissue Ontology</a:t>
            </a:r>
            <a:endParaRPr/>
          </a:p>
        </p:txBody>
      </p:sp>
      <p:pic>
        <p:nvPicPr>
          <p:cNvPr id="220" name="Google Shape;220;p37">
            <a:hlinkClick r:id="rId3"/>
          </p:cNvPr>
          <p:cNvPicPr preferRelativeResize="0"/>
          <p:nvPr/>
        </p:nvPicPr>
        <p:blipFill>
          <a:blip r:embed="rId4">
            <a:alphaModFix/>
          </a:blip>
          <a:stretch>
            <a:fillRect/>
          </a:stretch>
        </p:blipFill>
        <p:spPr>
          <a:xfrm>
            <a:off x="805737" y="819773"/>
            <a:ext cx="7532524" cy="4008275"/>
          </a:xfrm>
          <a:prstGeom prst="rect">
            <a:avLst/>
          </a:prstGeom>
          <a:noFill/>
          <a:ln>
            <a:noFill/>
          </a:ln>
        </p:spPr>
      </p:pic>
      <p:sp>
        <p:nvSpPr>
          <p:cNvPr id="221" name="Google Shape;221;p37"/>
          <p:cNvSpPr txBox="1"/>
          <p:nvPr/>
        </p:nvSpPr>
        <p:spPr>
          <a:xfrm>
            <a:off x="2425275" y="4752250"/>
            <a:ext cx="6022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u="sng">
                <a:solidFill>
                  <a:schemeClr val="hlink"/>
                </a:solidFill>
                <a:hlinkClick r:id="rId5"/>
              </a:rPr>
              <a:t>https://www.ebi.ac.uk/ols/ontologies/bto/terms?iri=http%3A%2F%2Fpurl.obolibrary.org%2Fobo%2FBTO_0000564</a:t>
            </a:r>
            <a:endParaRPr sz="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8"/>
          <p:cNvSpPr txBox="1"/>
          <p:nvPr>
            <p:ph type="title"/>
          </p:nvPr>
        </p:nvSpPr>
        <p:spPr>
          <a:xfrm>
            <a:off x="1587500" y="155463"/>
            <a:ext cx="5334000" cy="429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A universal standard</a:t>
            </a:r>
            <a:endParaRPr/>
          </a:p>
        </p:txBody>
      </p:sp>
      <p:pic>
        <p:nvPicPr>
          <p:cNvPr id="227" name="Google Shape;227;p38"/>
          <p:cNvPicPr preferRelativeResize="0"/>
          <p:nvPr/>
        </p:nvPicPr>
        <p:blipFill rotWithShape="1">
          <a:blip r:embed="rId3">
            <a:alphaModFix/>
          </a:blip>
          <a:srcRect b="0" l="0" r="0" t="0"/>
          <a:stretch/>
        </p:blipFill>
        <p:spPr>
          <a:xfrm>
            <a:off x="798650" y="787050"/>
            <a:ext cx="7745309" cy="4356450"/>
          </a:xfrm>
          <a:prstGeom prst="rect">
            <a:avLst/>
          </a:prstGeom>
          <a:noFill/>
          <a:ln>
            <a:noFill/>
          </a:ln>
        </p:spPr>
      </p:pic>
      <p:sp>
        <p:nvSpPr>
          <p:cNvPr id="228" name="Google Shape;228;p38"/>
          <p:cNvSpPr txBox="1"/>
          <p:nvPr/>
        </p:nvSpPr>
        <p:spPr>
          <a:xfrm>
            <a:off x="6687575" y="4424475"/>
            <a:ext cx="1638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u="sng">
                <a:solidFill>
                  <a:schemeClr val="hlink"/>
                </a:solidFill>
                <a:hlinkClick r:id="rId4"/>
              </a:rPr>
              <a:t>https://xkcd.com/927/</a:t>
            </a:r>
            <a:endParaRPr sz="1200"/>
          </a:p>
        </p:txBody>
      </p:sp>
      <p:sp>
        <p:nvSpPr>
          <p:cNvPr id="229" name="Google Shape;229;p38"/>
          <p:cNvSpPr txBox="1"/>
          <p:nvPr/>
        </p:nvSpPr>
        <p:spPr>
          <a:xfrm>
            <a:off x="7334626" y="4735550"/>
            <a:ext cx="110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u="sng">
                <a:solidFill>
                  <a:schemeClr val="hlink"/>
                </a:solidFill>
                <a:hlinkClick r:id="rId5"/>
              </a:rPr>
              <a:t>CC BY-NC 2.5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9"/>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Making your own?</a:t>
            </a:r>
            <a:endParaRPr/>
          </a:p>
        </p:txBody>
      </p:sp>
      <p:sp>
        <p:nvSpPr>
          <p:cNvPr id="235" name="Google Shape;235;p39"/>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355600" lvl="0" marL="457200" rtl="0" algn="l">
              <a:spcBef>
                <a:spcPts val="400"/>
              </a:spcBef>
              <a:spcAft>
                <a:spcPts val="0"/>
              </a:spcAft>
              <a:buSzPts val="2000"/>
              <a:buChar char="•"/>
            </a:pPr>
            <a:r>
              <a:rPr lang="en-GB"/>
              <a:t>At what point does it make sense to use something that exists?</a:t>
            </a:r>
            <a:endParaRPr/>
          </a:p>
          <a:p>
            <a:pPr indent="-355600" lvl="1" marL="914400" rtl="0" algn="l">
              <a:spcBef>
                <a:spcPts val="0"/>
              </a:spcBef>
              <a:spcAft>
                <a:spcPts val="0"/>
              </a:spcAft>
              <a:buSzPts val="2000"/>
              <a:buChar char="–"/>
            </a:pPr>
            <a:r>
              <a:rPr lang="en-GB"/>
              <a:t>Number of terms</a:t>
            </a:r>
            <a:endParaRPr/>
          </a:p>
          <a:p>
            <a:pPr indent="-355600" lvl="1" marL="914400" rtl="0" algn="l">
              <a:spcBef>
                <a:spcPts val="0"/>
              </a:spcBef>
              <a:spcAft>
                <a:spcPts val="0"/>
              </a:spcAft>
              <a:buSzPts val="2000"/>
              <a:buChar char="–"/>
            </a:pPr>
            <a:r>
              <a:rPr lang="en-GB"/>
              <a:t>Nature of terms</a:t>
            </a:r>
            <a:endParaRPr/>
          </a:p>
          <a:p>
            <a:pPr indent="-355600" lvl="1" marL="914400" rtl="0" algn="l">
              <a:spcBef>
                <a:spcPts val="0"/>
              </a:spcBef>
              <a:spcAft>
                <a:spcPts val="0"/>
              </a:spcAft>
              <a:buSzPts val="2000"/>
              <a:buChar char="–"/>
            </a:pPr>
            <a:r>
              <a:rPr lang="en-GB"/>
              <a:t>R</a:t>
            </a:r>
            <a:r>
              <a:rPr lang="en-GB"/>
              <a:t>elationships of terms</a:t>
            </a:r>
            <a:endParaRPr/>
          </a:p>
          <a:p>
            <a:pPr indent="-355600" lvl="1" marL="914400" rtl="0" algn="l">
              <a:spcBef>
                <a:spcPts val="0"/>
              </a:spcBef>
              <a:spcAft>
                <a:spcPts val="0"/>
              </a:spcAft>
              <a:buSzPts val="2000"/>
              <a:buChar char="–"/>
            </a:pPr>
            <a:r>
              <a:rPr lang="en-GB"/>
              <a:t>Terms management</a:t>
            </a:r>
            <a:endParaRPr/>
          </a:p>
          <a:p>
            <a:pPr indent="-355600" lvl="2" marL="1371600" rtl="0" algn="l">
              <a:spcBef>
                <a:spcPts val="0"/>
              </a:spcBef>
              <a:spcAft>
                <a:spcPts val="0"/>
              </a:spcAft>
              <a:buSzPts val="2000"/>
              <a:buChar char="•"/>
            </a:pPr>
            <a:r>
              <a:rPr lang="en-GB"/>
              <a:t>Definitions</a:t>
            </a:r>
            <a:endParaRPr/>
          </a:p>
          <a:p>
            <a:pPr indent="-355600" lvl="0" marL="457200" rtl="0" algn="l">
              <a:spcBef>
                <a:spcPts val="0"/>
              </a:spcBef>
              <a:spcAft>
                <a:spcPts val="0"/>
              </a:spcAft>
              <a:buSzPts val="2000"/>
              <a:buChar char="•"/>
            </a:pPr>
            <a:r>
              <a:rPr lang="en-GB"/>
              <a:t>FAIRness</a:t>
            </a:r>
            <a:endParaRPr/>
          </a:p>
          <a:p>
            <a:pPr indent="-355600" lvl="1" marL="914400" rtl="0" algn="l">
              <a:spcBef>
                <a:spcPts val="0"/>
              </a:spcBef>
              <a:spcAft>
                <a:spcPts val="0"/>
              </a:spcAft>
              <a:buSzPts val="2000"/>
              <a:buChar char="–"/>
            </a:pPr>
            <a:r>
              <a:rPr lang="en-GB"/>
              <a:t>Unique identifiers</a:t>
            </a:r>
            <a:endParaRPr/>
          </a:p>
          <a:p>
            <a:pPr indent="-355600" lvl="1" marL="914400" rtl="0" algn="l">
              <a:spcBef>
                <a:spcPts val="0"/>
              </a:spcBef>
              <a:spcAft>
                <a:spcPts val="0"/>
              </a:spcAft>
              <a:buSzPts val="2000"/>
              <a:buChar char="–"/>
            </a:pPr>
            <a:r>
              <a:rPr lang="en-GB"/>
              <a:t>Home brew vocabularies makes it harder to achieve machine </a:t>
            </a:r>
            <a:r>
              <a:rPr lang="en-GB"/>
              <a:t>readability</a:t>
            </a:r>
            <a:r>
              <a:rPr lang="en-GB"/>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2"/>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What is the problem?</a:t>
            </a:r>
            <a:endParaRPr/>
          </a:p>
        </p:txBody>
      </p:sp>
      <p:sp>
        <p:nvSpPr>
          <p:cNvPr id="105" name="Google Shape;105;p22"/>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0" lvl="0" marL="0" rtl="0" algn="ctr">
              <a:spcBef>
                <a:spcPts val="400"/>
              </a:spcBef>
              <a:spcAft>
                <a:spcPts val="0"/>
              </a:spcAft>
              <a:buNone/>
            </a:pPr>
            <a:r>
              <a:rPr i="1" lang="en-GB" sz="2600"/>
              <a:t>“Someone unfamiliar with your project should be able to look at your computer files and understand in detail what you did and why.”</a:t>
            </a:r>
            <a:endParaRPr i="1" sz="2600"/>
          </a:p>
          <a:p>
            <a:pPr indent="0" lvl="0" marL="0" rtl="0" algn="ctr">
              <a:spcBef>
                <a:spcPts val="400"/>
              </a:spcBef>
              <a:spcAft>
                <a:spcPts val="0"/>
              </a:spcAft>
              <a:buNone/>
            </a:pPr>
            <a:r>
              <a:t/>
            </a:r>
            <a:endParaRPr i="1" sz="2600"/>
          </a:p>
          <a:p>
            <a:pPr indent="0" lvl="0" marL="0" rtl="0" algn="ctr">
              <a:spcBef>
                <a:spcPts val="400"/>
              </a:spcBef>
              <a:spcAft>
                <a:spcPts val="0"/>
              </a:spcAft>
              <a:buNone/>
            </a:pPr>
            <a:r>
              <a:t/>
            </a:r>
            <a:endParaRPr i="1" sz="2600"/>
          </a:p>
          <a:p>
            <a:pPr indent="0" lvl="0" marL="0" rtl="0" algn="l">
              <a:spcBef>
                <a:spcPts val="400"/>
              </a:spcBef>
              <a:spcAft>
                <a:spcPts val="0"/>
              </a:spcAft>
              <a:buNone/>
            </a:pPr>
            <a:r>
              <a:t/>
            </a:r>
            <a:endParaRPr i="1" sz="2600"/>
          </a:p>
          <a:p>
            <a:pPr indent="0" lvl="0" marL="0" rtl="0" algn="ctr">
              <a:spcBef>
                <a:spcPts val="400"/>
              </a:spcBef>
              <a:spcAft>
                <a:spcPts val="0"/>
              </a:spcAft>
              <a:buNone/>
            </a:pPr>
            <a:r>
              <a:rPr i="1" lang="en-GB" sz="2600"/>
              <a:t>“Your primary collaborator is yourself six months from now, and your past self don’t answer e-mails.”</a:t>
            </a:r>
            <a:endParaRPr i="1" sz="2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0"/>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Metadata standards</a:t>
            </a:r>
            <a:endParaRPr/>
          </a:p>
        </p:txBody>
      </p:sp>
      <p:sp>
        <p:nvSpPr>
          <p:cNvPr id="241" name="Google Shape;241;p40"/>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355600" lvl="0" marL="457200" rtl="0" algn="l">
              <a:spcBef>
                <a:spcPts val="400"/>
              </a:spcBef>
              <a:spcAft>
                <a:spcPts val="0"/>
              </a:spcAft>
              <a:buSzPts val="2000"/>
              <a:buChar char="•"/>
            </a:pPr>
            <a:r>
              <a:rPr lang="en-GB"/>
              <a:t>Collections of metadata </a:t>
            </a:r>
            <a:r>
              <a:rPr b="1" lang="en-GB"/>
              <a:t>elements</a:t>
            </a:r>
            <a:r>
              <a:rPr lang="en-GB"/>
              <a:t> of relevance for a particular purpose</a:t>
            </a:r>
            <a:endParaRPr/>
          </a:p>
          <a:p>
            <a:pPr indent="-355600" lvl="0" marL="457200" rtl="0" algn="l">
              <a:spcBef>
                <a:spcPts val="0"/>
              </a:spcBef>
              <a:spcAft>
                <a:spcPts val="0"/>
              </a:spcAft>
              <a:buSzPts val="2000"/>
              <a:buChar char="•"/>
            </a:pPr>
            <a:r>
              <a:rPr lang="en-GB"/>
              <a:t>Elements</a:t>
            </a:r>
            <a:endParaRPr/>
          </a:p>
          <a:p>
            <a:pPr indent="-355600" lvl="1" marL="914400" rtl="0" algn="l">
              <a:spcBef>
                <a:spcPts val="0"/>
              </a:spcBef>
              <a:spcAft>
                <a:spcPts val="0"/>
              </a:spcAft>
              <a:buSzPts val="2000"/>
              <a:buChar char="–"/>
            </a:pPr>
            <a:r>
              <a:rPr lang="en-GB"/>
              <a:t>Mandatory, Recommended, or Optional</a:t>
            </a:r>
            <a:endParaRPr/>
          </a:p>
          <a:p>
            <a:pPr indent="-355600" lvl="1" marL="914400" rtl="0" algn="l">
              <a:spcBef>
                <a:spcPts val="0"/>
              </a:spcBef>
              <a:spcAft>
                <a:spcPts val="0"/>
              </a:spcAft>
              <a:buSzPts val="2000"/>
              <a:buChar char="–"/>
            </a:pPr>
            <a:r>
              <a:rPr lang="en-GB"/>
              <a:t>Defined input </a:t>
            </a:r>
            <a:r>
              <a:rPr lang="en-GB"/>
              <a:t>value </a:t>
            </a:r>
            <a:r>
              <a:rPr lang="en-GB"/>
              <a:t>type</a:t>
            </a:r>
            <a:endParaRPr/>
          </a:p>
          <a:p>
            <a:pPr indent="-355600" lvl="2" marL="1371600" rtl="0" algn="l">
              <a:spcBef>
                <a:spcPts val="0"/>
              </a:spcBef>
              <a:spcAft>
                <a:spcPts val="0"/>
              </a:spcAft>
              <a:buSzPts val="2000"/>
              <a:buChar char="•"/>
            </a:pPr>
            <a:r>
              <a:rPr lang="en-GB"/>
              <a:t>Free text, data, geographical position, numerical values, ontology terms</a:t>
            </a:r>
            <a:endParaRPr/>
          </a:p>
          <a:p>
            <a:pPr indent="-355600" lvl="1" marL="914400" rtl="0" algn="l">
              <a:spcBef>
                <a:spcPts val="0"/>
              </a:spcBef>
              <a:spcAft>
                <a:spcPts val="0"/>
              </a:spcAft>
              <a:buSzPts val="2000"/>
              <a:buChar char="–"/>
            </a:pPr>
            <a:r>
              <a:rPr lang="en-GB"/>
              <a:t>Can itself be an ontology term</a:t>
            </a:r>
            <a:endParaRPr/>
          </a:p>
          <a:p>
            <a:pPr indent="-355600" lvl="0" marL="457200" rtl="0" algn="l">
              <a:spcBef>
                <a:spcPts val="0"/>
              </a:spcBef>
              <a:spcAft>
                <a:spcPts val="0"/>
              </a:spcAft>
              <a:buSzPts val="2000"/>
              <a:buChar char="•"/>
            </a:pPr>
            <a:r>
              <a:rPr lang="en-GB"/>
              <a:t>Stricter → potentially increased FAIRness</a:t>
            </a:r>
            <a:endParaRPr/>
          </a:p>
          <a:p>
            <a:pPr indent="-355600" lvl="0" marL="457200" rtl="0" algn="l">
              <a:spcBef>
                <a:spcPts val="0"/>
              </a:spcBef>
              <a:spcAft>
                <a:spcPts val="0"/>
              </a:spcAft>
              <a:buSzPts val="2000"/>
              <a:buChar char="•"/>
            </a:pPr>
            <a:r>
              <a:rPr lang="en-GB"/>
              <a:t>Generic to Specific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1"/>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Generic - Dublin Core</a:t>
            </a:r>
            <a:endParaRPr/>
          </a:p>
        </p:txBody>
      </p:sp>
      <p:sp>
        <p:nvSpPr>
          <p:cNvPr id="247" name="Google Shape;247;p41"/>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355600" lvl="0" marL="457200" rtl="0" algn="l">
              <a:spcBef>
                <a:spcPts val="400"/>
              </a:spcBef>
              <a:spcAft>
                <a:spcPts val="0"/>
              </a:spcAft>
              <a:buSzPts val="2000"/>
              <a:buChar char="•"/>
            </a:pPr>
            <a:r>
              <a:rPr lang="en-GB"/>
              <a:t>Describing digital and physical resources</a:t>
            </a:r>
            <a:endParaRPr/>
          </a:p>
          <a:p>
            <a:pPr indent="-355600" lvl="0" marL="457200" rtl="0" algn="l">
              <a:spcBef>
                <a:spcPts val="0"/>
              </a:spcBef>
              <a:spcAft>
                <a:spcPts val="0"/>
              </a:spcAft>
              <a:buSzPts val="2000"/>
              <a:buChar char="•"/>
            </a:pPr>
            <a:r>
              <a:rPr lang="en-GB"/>
              <a:t>15 elements</a:t>
            </a:r>
            <a:endParaRPr/>
          </a:p>
        </p:txBody>
      </p:sp>
      <p:sp>
        <p:nvSpPr>
          <p:cNvPr id="248" name="Google Shape;248;p41"/>
          <p:cNvSpPr txBox="1"/>
          <p:nvPr/>
        </p:nvSpPr>
        <p:spPr>
          <a:xfrm>
            <a:off x="2792950" y="4628575"/>
            <a:ext cx="5068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u="sng">
                <a:solidFill>
                  <a:schemeClr val="hlink"/>
                </a:solidFill>
                <a:hlinkClick r:id="rId3"/>
              </a:rPr>
              <a:t>https://www.dublincore.org/specifications/dublin-core/dces/</a:t>
            </a:r>
            <a:endParaRPr sz="900"/>
          </a:p>
        </p:txBody>
      </p:sp>
      <p:pic>
        <p:nvPicPr>
          <p:cNvPr id="249" name="Google Shape;249;p41"/>
          <p:cNvPicPr preferRelativeResize="0"/>
          <p:nvPr/>
        </p:nvPicPr>
        <p:blipFill>
          <a:blip r:embed="rId4">
            <a:alphaModFix/>
          </a:blip>
          <a:stretch>
            <a:fillRect/>
          </a:stretch>
        </p:blipFill>
        <p:spPr>
          <a:xfrm>
            <a:off x="2825725" y="1266323"/>
            <a:ext cx="4675963" cy="3328375"/>
          </a:xfrm>
          <a:prstGeom prst="rect">
            <a:avLst/>
          </a:prstGeom>
          <a:noFill/>
          <a:ln>
            <a:noFill/>
          </a:ln>
        </p:spPr>
      </p:pic>
      <p:sp>
        <p:nvSpPr>
          <p:cNvPr id="250" name="Google Shape;250;p41"/>
          <p:cNvSpPr txBox="1"/>
          <p:nvPr/>
        </p:nvSpPr>
        <p:spPr>
          <a:xfrm>
            <a:off x="2802195" y="4848137"/>
            <a:ext cx="1106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u="sng">
                <a:solidFill>
                  <a:schemeClr val="hlink"/>
                </a:solidFill>
                <a:hlinkClick r:id="rId5"/>
              </a:rPr>
              <a:t>CC BY 3.0</a:t>
            </a:r>
            <a:endParaRPr sz="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sz="2200"/>
              <a:t>Specific</a:t>
            </a:r>
            <a:r>
              <a:rPr lang="en-GB" sz="2200"/>
              <a:t> - an ENA checklist</a:t>
            </a:r>
            <a:endParaRPr sz="2200"/>
          </a:p>
        </p:txBody>
      </p:sp>
      <p:sp>
        <p:nvSpPr>
          <p:cNvPr id="256" name="Google Shape;256;p42"/>
          <p:cNvSpPr txBox="1"/>
          <p:nvPr>
            <p:ph idx="1" type="body"/>
          </p:nvPr>
        </p:nvSpPr>
        <p:spPr>
          <a:xfrm>
            <a:off x="307874" y="880400"/>
            <a:ext cx="4118100" cy="3714300"/>
          </a:xfrm>
          <a:prstGeom prst="rect">
            <a:avLst/>
          </a:prstGeom>
        </p:spPr>
        <p:txBody>
          <a:bodyPr anchorCtr="0" anchor="t" bIns="0" lIns="0" spcFirstLastPara="1" rIns="0" wrap="square" tIns="0">
            <a:noAutofit/>
          </a:bodyPr>
          <a:lstStyle/>
          <a:p>
            <a:pPr indent="-355600" lvl="0" marL="457200" rtl="0" algn="l">
              <a:spcBef>
                <a:spcPts val="400"/>
              </a:spcBef>
              <a:spcAft>
                <a:spcPts val="0"/>
              </a:spcAft>
              <a:buSzPts val="2000"/>
              <a:buChar char="•"/>
            </a:pPr>
            <a:r>
              <a:rPr i="1" lang="en-GB"/>
              <a:t>ENA virus pathogen reporting standard checklist</a:t>
            </a:r>
            <a:endParaRPr i="1"/>
          </a:p>
          <a:p>
            <a:pPr indent="-355600" lvl="0" marL="457200" rtl="0" algn="l">
              <a:spcBef>
                <a:spcPts val="0"/>
              </a:spcBef>
              <a:spcAft>
                <a:spcPts val="0"/>
              </a:spcAft>
              <a:buSzPts val="2000"/>
              <a:buChar char="•"/>
            </a:pPr>
            <a:r>
              <a:rPr lang="en-GB"/>
              <a:t>Reporting metadata of virus pathogen samples associated with genomic data</a:t>
            </a:r>
            <a:endParaRPr/>
          </a:p>
          <a:p>
            <a:pPr indent="-355600" lvl="0" marL="457200" rtl="0" algn="l">
              <a:spcBef>
                <a:spcPts val="0"/>
              </a:spcBef>
              <a:spcAft>
                <a:spcPts val="0"/>
              </a:spcAft>
              <a:buSzPts val="2000"/>
              <a:buChar char="•"/>
            </a:pPr>
            <a:r>
              <a:rPr lang="en-GB"/>
              <a:t>35 elements - 9 mandatory and 15 recommended</a:t>
            </a:r>
            <a:endParaRPr/>
          </a:p>
        </p:txBody>
      </p:sp>
      <p:sp>
        <p:nvSpPr>
          <p:cNvPr id="257" name="Google Shape;257;p42"/>
          <p:cNvSpPr txBox="1"/>
          <p:nvPr/>
        </p:nvSpPr>
        <p:spPr>
          <a:xfrm>
            <a:off x="4688875" y="4743300"/>
            <a:ext cx="434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3"/>
              </a:rPr>
              <a:t>https://www.ebi.ac.uk/ena/browser/view/ERC000033</a:t>
            </a:r>
            <a:endParaRPr/>
          </a:p>
        </p:txBody>
      </p:sp>
      <p:pic>
        <p:nvPicPr>
          <p:cNvPr id="258" name="Google Shape;258;p42"/>
          <p:cNvPicPr preferRelativeResize="0"/>
          <p:nvPr/>
        </p:nvPicPr>
        <p:blipFill>
          <a:blip r:embed="rId4">
            <a:alphaModFix/>
          </a:blip>
          <a:stretch>
            <a:fillRect/>
          </a:stretch>
        </p:blipFill>
        <p:spPr>
          <a:xfrm>
            <a:off x="4572000" y="880400"/>
            <a:ext cx="4554251" cy="36164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How do I know what to use?</a:t>
            </a:r>
            <a:endParaRPr/>
          </a:p>
        </p:txBody>
      </p:sp>
      <p:sp>
        <p:nvSpPr>
          <p:cNvPr id="264" name="Google Shape;264;p43"/>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0" lvl="0" marL="0" rtl="0" algn="l">
              <a:spcBef>
                <a:spcPts val="400"/>
              </a:spcBef>
              <a:spcAft>
                <a:spcPts val="0"/>
              </a:spcAft>
              <a:buNone/>
            </a:pPr>
            <a:r>
              <a:t/>
            </a:r>
            <a:endParaRPr/>
          </a:p>
        </p:txBody>
      </p:sp>
      <p:pic>
        <p:nvPicPr>
          <p:cNvPr id="265" name="Google Shape;265;p43"/>
          <p:cNvPicPr preferRelativeResize="0"/>
          <p:nvPr/>
        </p:nvPicPr>
        <p:blipFill>
          <a:blip r:embed="rId3">
            <a:alphaModFix/>
          </a:blip>
          <a:stretch>
            <a:fillRect/>
          </a:stretch>
        </p:blipFill>
        <p:spPr>
          <a:xfrm>
            <a:off x="1521975" y="880400"/>
            <a:ext cx="4080974" cy="4166401"/>
          </a:xfrm>
          <a:prstGeom prst="rect">
            <a:avLst/>
          </a:prstGeom>
          <a:noFill/>
          <a:ln>
            <a:noFill/>
          </a:ln>
        </p:spPr>
      </p:pic>
      <p:pic>
        <p:nvPicPr>
          <p:cNvPr id="266" name="Google Shape;266;p43"/>
          <p:cNvPicPr preferRelativeResize="0"/>
          <p:nvPr/>
        </p:nvPicPr>
        <p:blipFill>
          <a:blip r:embed="rId4">
            <a:alphaModFix/>
          </a:blip>
          <a:stretch>
            <a:fillRect/>
          </a:stretch>
        </p:blipFill>
        <p:spPr>
          <a:xfrm>
            <a:off x="4686971" y="1131796"/>
            <a:ext cx="2431850" cy="2340075"/>
          </a:xfrm>
          <a:prstGeom prst="rect">
            <a:avLst/>
          </a:prstGeom>
          <a:noFill/>
          <a:ln>
            <a:noFill/>
          </a:ln>
        </p:spPr>
      </p:pic>
      <p:sp>
        <p:nvSpPr>
          <p:cNvPr id="267" name="Google Shape;267;p43"/>
          <p:cNvSpPr/>
          <p:nvPr/>
        </p:nvSpPr>
        <p:spPr>
          <a:xfrm>
            <a:off x="7238990" y="1571062"/>
            <a:ext cx="324900" cy="145800"/>
          </a:xfrm>
          <a:prstGeom prst="left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3"/>
          <p:cNvSpPr/>
          <p:nvPr/>
        </p:nvSpPr>
        <p:spPr>
          <a:xfrm rot="-5400000">
            <a:off x="2994741" y="1044262"/>
            <a:ext cx="324900" cy="145800"/>
          </a:xfrm>
          <a:prstGeom prst="left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3"/>
          <p:cNvSpPr txBox="1"/>
          <p:nvPr/>
        </p:nvSpPr>
        <p:spPr>
          <a:xfrm>
            <a:off x="6959475" y="4747500"/>
            <a:ext cx="2086200" cy="1230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en-GB" sz="800" u="sng">
                <a:solidFill>
                  <a:schemeClr val="hlink"/>
                </a:solidFill>
                <a:hlinkClick r:id="rId5"/>
              </a:rPr>
              <a:t>https://fairsharing.org/summary-statistics/</a:t>
            </a:r>
            <a:r>
              <a:rPr lang="en-GB" sz="800"/>
              <a:t> </a:t>
            </a:r>
            <a:endParaRPr sz="800"/>
          </a:p>
        </p:txBody>
      </p:sp>
      <p:sp>
        <p:nvSpPr>
          <p:cNvPr id="270" name="Google Shape;270;p43"/>
          <p:cNvSpPr txBox="1"/>
          <p:nvPr/>
        </p:nvSpPr>
        <p:spPr>
          <a:xfrm>
            <a:off x="6967025" y="4919817"/>
            <a:ext cx="1038600" cy="1230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en-GB" sz="800" u="sng">
                <a:solidFill>
                  <a:schemeClr val="hlink"/>
                </a:solidFill>
                <a:hlinkClick r:id="rId6"/>
              </a:rPr>
              <a:t>CC BY-SA 4.0</a:t>
            </a:r>
            <a:endParaRPr sz="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4"/>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Data dictionary</a:t>
            </a:r>
            <a:endParaRPr/>
          </a:p>
        </p:txBody>
      </p:sp>
      <p:sp>
        <p:nvSpPr>
          <p:cNvPr id="276" name="Google Shape;276;p44"/>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355600" lvl="0" marL="457200" rtl="0" algn="l">
              <a:spcBef>
                <a:spcPts val="400"/>
              </a:spcBef>
              <a:spcAft>
                <a:spcPts val="0"/>
              </a:spcAft>
              <a:buSzPts val="2000"/>
              <a:buChar char="•"/>
            </a:pPr>
            <a:r>
              <a:rPr lang="en-GB"/>
              <a:t>Your own metadata standard</a:t>
            </a:r>
            <a:endParaRPr/>
          </a:p>
          <a:p>
            <a:pPr indent="-355600" lvl="0" marL="457200" rtl="0" algn="l">
              <a:spcBef>
                <a:spcPts val="0"/>
              </a:spcBef>
              <a:spcAft>
                <a:spcPts val="0"/>
              </a:spcAft>
              <a:buSzPts val="2000"/>
              <a:buChar char="•"/>
            </a:pPr>
            <a:r>
              <a:rPr lang="en-GB"/>
              <a:t>Document what type of information is supposed to be entered for the metadata fields</a:t>
            </a:r>
            <a:endParaRPr/>
          </a:p>
          <a:p>
            <a:pPr indent="-355600" lvl="0" marL="457200" rtl="0" algn="l">
              <a:spcBef>
                <a:spcPts val="0"/>
              </a:spcBef>
              <a:spcAft>
                <a:spcPts val="0"/>
              </a:spcAft>
              <a:buSzPts val="2000"/>
              <a:buChar char="•"/>
            </a:pPr>
            <a:r>
              <a:rPr lang="en-GB"/>
              <a:t>Name, units, allowed values, definitions,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5"/>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a:p>
        </p:txBody>
      </p:sp>
      <p:sp>
        <p:nvSpPr>
          <p:cNvPr id="282" name="Google Shape;282;p45"/>
          <p:cNvSpPr txBox="1"/>
          <p:nvPr>
            <p:ph idx="1" type="body"/>
          </p:nvPr>
        </p:nvSpPr>
        <p:spPr>
          <a:xfrm>
            <a:off x="307886" y="880403"/>
            <a:ext cx="8544000" cy="3714300"/>
          </a:xfrm>
          <a:prstGeom prst="rect">
            <a:avLst/>
          </a:prstGeom>
        </p:spPr>
        <p:txBody>
          <a:bodyPr anchorCtr="0" anchor="ctr" bIns="0" lIns="0" spcFirstLastPara="1" rIns="0" wrap="square" tIns="0">
            <a:noAutofit/>
          </a:bodyPr>
          <a:lstStyle/>
          <a:p>
            <a:pPr indent="0" lvl="0" marL="0" rtl="0" algn="ctr">
              <a:spcBef>
                <a:spcPts val="400"/>
              </a:spcBef>
              <a:spcAft>
                <a:spcPts val="0"/>
              </a:spcAft>
              <a:buNone/>
            </a:pPr>
            <a:r>
              <a:rPr b="1" lang="en-GB" sz="3000"/>
              <a:t>Exercise: </a:t>
            </a:r>
            <a:endParaRPr b="1" sz="3000"/>
          </a:p>
          <a:p>
            <a:pPr indent="0" lvl="0" marL="0" rtl="0" algn="ctr">
              <a:spcBef>
                <a:spcPts val="400"/>
              </a:spcBef>
              <a:spcAft>
                <a:spcPts val="0"/>
              </a:spcAft>
              <a:buNone/>
            </a:pPr>
            <a:r>
              <a:rPr b="1" lang="en-GB" sz="3000"/>
              <a:t>Start a data dictionary</a:t>
            </a:r>
            <a:endParaRPr b="1" sz="3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46"/>
          <p:cNvPicPr preferRelativeResize="0"/>
          <p:nvPr/>
        </p:nvPicPr>
        <p:blipFill>
          <a:blip r:embed="rId3">
            <a:alphaModFix/>
          </a:blip>
          <a:stretch>
            <a:fillRect/>
          </a:stretch>
        </p:blipFill>
        <p:spPr>
          <a:xfrm>
            <a:off x="4971400" y="1121150"/>
            <a:ext cx="4057199" cy="1188954"/>
          </a:xfrm>
          <a:prstGeom prst="rect">
            <a:avLst/>
          </a:prstGeom>
          <a:noFill/>
          <a:ln>
            <a:noFill/>
          </a:ln>
        </p:spPr>
      </p:pic>
      <p:pic>
        <p:nvPicPr>
          <p:cNvPr id="288" name="Google Shape;288;p46"/>
          <p:cNvPicPr preferRelativeResize="0"/>
          <p:nvPr/>
        </p:nvPicPr>
        <p:blipFill>
          <a:blip r:embed="rId4">
            <a:alphaModFix/>
          </a:blip>
          <a:stretch>
            <a:fillRect/>
          </a:stretch>
        </p:blipFill>
        <p:spPr>
          <a:xfrm>
            <a:off x="35057" y="3308278"/>
            <a:ext cx="5994276" cy="1963938"/>
          </a:xfrm>
          <a:prstGeom prst="rect">
            <a:avLst/>
          </a:prstGeom>
          <a:noFill/>
          <a:ln>
            <a:noFill/>
          </a:ln>
        </p:spPr>
      </p:pic>
      <p:sp>
        <p:nvSpPr>
          <p:cNvPr id="289" name="Google Shape;289;p46"/>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Start a </a:t>
            </a:r>
            <a:r>
              <a:rPr lang="en-GB"/>
              <a:t>Data dictionary</a:t>
            </a:r>
            <a:endParaRPr/>
          </a:p>
        </p:txBody>
      </p:sp>
      <p:sp>
        <p:nvSpPr>
          <p:cNvPr id="290" name="Google Shape;290;p46"/>
          <p:cNvSpPr/>
          <p:nvPr/>
        </p:nvSpPr>
        <p:spPr>
          <a:xfrm rot="5400000">
            <a:off x="2906925" y="318200"/>
            <a:ext cx="352500" cy="5650500"/>
          </a:xfrm>
          <a:prstGeom prst="leftBrace">
            <a:avLst>
              <a:gd fmla="val 50000" name="adj1"/>
              <a:gd fmla="val 50000" name="adj2"/>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6"/>
          <p:cNvSpPr/>
          <p:nvPr/>
        </p:nvSpPr>
        <p:spPr>
          <a:xfrm>
            <a:off x="4572000" y="1376425"/>
            <a:ext cx="281700" cy="897600"/>
          </a:xfrm>
          <a:prstGeom prst="leftBrace">
            <a:avLst>
              <a:gd fmla="val 50000" name="adj1"/>
              <a:gd fmla="val 50000" name="adj2"/>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6"/>
          <p:cNvSpPr/>
          <p:nvPr/>
        </p:nvSpPr>
        <p:spPr>
          <a:xfrm>
            <a:off x="4977925" y="1366100"/>
            <a:ext cx="858900" cy="8976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3" name="Google Shape;293;p46"/>
          <p:cNvCxnSpPr>
            <a:stCxn id="290" idx="1"/>
            <a:endCxn id="291" idx="1"/>
          </p:cNvCxnSpPr>
          <p:nvPr/>
        </p:nvCxnSpPr>
        <p:spPr>
          <a:xfrm rot="-5400000">
            <a:off x="3256575" y="1651700"/>
            <a:ext cx="1142100" cy="1488900"/>
          </a:xfrm>
          <a:prstGeom prst="bentConnector2">
            <a:avLst/>
          </a:prstGeom>
          <a:noFill/>
          <a:ln cap="flat" cmpd="sng" w="19050">
            <a:solidFill>
              <a:schemeClr val="accent2"/>
            </a:solidFill>
            <a:prstDash val="solid"/>
            <a:round/>
            <a:headEnd len="med" w="med" type="none"/>
            <a:tailEnd len="med" w="med" type="triangle"/>
          </a:ln>
        </p:spPr>
      </p:cxnSp>
      <p:sp>
        <p:nvSpPr>
          <p:cNvPr id="294" name="Google Shape;294;p46"/>
          <p:cNvSpPr/>
          <p:nvPr/>
        </p:nvSpPr>
        <p:spPr>
          <a:xfrm>
            <a:off x="4977925" y="1241900"/>
            <a:ext cx="4057200" cy="1242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6"/>
          <p:cNvSpPr txBox="1"/>
          <p:nvPr>
            <p:ph idx="1" type="body"/>
          </p:nvPr>
        </p:nvSpPr>
        <p:spPr>
          <a:xfrm>
            <a:off x="307875" y="880400"/>
            <a:ext cx="4181700" cy="2086800"/>
          </a:xfrm>
          <a:prstGeom prst="rect">
            <a:avLst/>
          </a:prstGeom>
        </p:spPr>
        <p:txBody>
          <a:bodyPr anchorCtr="0" anchor="t" bIns="0" lIns="0" spcFirstLastPara="1" rIns="0" wrap="square" tIns="0">
            <a:noAutofit/>
          </a:bodyPr>
          <a:lstStyle/>
          <a:p>
            <a:pPr indent="-304800" lvl="0" marL="457200" rtl="0" algn="l">
              <a:spcBef>
                <a:spcPts val="400"/>
              </a:spcBef>
              <a:spcAft>
                <a:spcPts val="0"/>
              </a:spcAft>
              <a:buSzPts val="1200"/>
              <a:buAutoNum type="arabicPeriod"/>
            </a:pPr>
            <a:r>
              <a:rPr lang="en-GB" sz="1200"/>
              <a:t>Open </a:t>
            </a:r>
            <a:r>
              <a:rPr b="1" lang="en-GB" sz="1200">
                <a:solidFill>
                  <a:srgbClr val="204A6F"/>
                </a:solidFill>
              </a:rPr>
              <a:t>samples_metadata_lesson.csv</a:t>
            </a:r>
            <a:endParaRPr b="1" sz="1200">
              <a:solidFill>
                <a:srgbClr val="204A6F"/>
              </a:solidFill>
            </a:endParaRPr>
          </a:p>
          <a:p>
            <a:pPr indent="-304800" lvl="0" marL="457200" rtl="0" algn="l">
              <a:spcBef>
                <a:spcPts val="0"/>
              </a:spcBef>
              <a:spcAft>
                <a:spcPts val="0"/>
              </a:spcAft>
              <a:buClr>
                <a:srgbClr val="000000"/>
              </a:buClr>
              <a:buSzPts val="1200"/>
              <a:buAutoNum type="arabicPeriod"/>
            </a:pPr>
            <a:r>
              <a:rPr lang="en-GB" sz="1200">
                <a:solidFill>
                  <a:srgbClr val="000000"/>
                </a:solidFill>
              </a:rPr>
              <a:t>Create a new </a:t>
            </a:r>
            <a:r>
              <a:rPr b="1" lang="en-GB" sz="1200">
                <a:solidFill>
                  <a:srgbClr val="204A6F"/>
                </a:solidFill>
              </a:rPr>
              <a:t>data_dictionary</a:t>
            </a:r>
            <a:r>
              <a:rPr lang="en-GB" sz="1200">
                <a:solidFill>
                  <a:srgbClr val="000000"/>
                </a:solidFill>
              </a:rPr>
              <a:t> file</a:t>
            </a:r>
            <a:endParaRPr sz="1200">
              <a:solidFill>
                <a:srgbClr val="000000"/>
              </a:solidFill>
            </a:endParaRPr>
          </a:p>
          <a:p>
            <a:pPr indent="-304800" lvl="0" marL="457200" rtl="0" algn="l">
              <a:spcBef>
                <a:spcPts val="0"/>
              </a:spcBef>
              <a:spcAft>
                <a:spcPts val="0"/>
              </a:spcAft>
              <a:buClr>
                <a:srgbClr val="000000"/>
              </a:buClr>
              <a:buSzPts val="1200"/>
              <a:buAutoNum type="arabicPeriod"/>
            </a:pPr>
            <a:r>
              <a:rPr lang="en-GB" sz="1200">
                <a:solidFill>
                  <a:srgbClr val="000000"/>
                </a:solidFill>
              </a:rPr>
              <a:t>Add headings to </a:t>
            </a:r>
            <a:r>
              <a:rPr b="1" lang="en-GB" sz="1200">
                <a:solidFill>
                  <a:srgbClr val="204A6F"/>
                </a:solidFill>
              </a:rPr>
              <a:t>data_dictionary</a:t>
            </a:r>
            <a:endParaRPr sz="1200">
              <a:solidFill>
                <a:srgbClr val="000000"/>
              </a:solidFill>
            </a:endParaRPr>
          </a:p>
          <a:p>
            <a:pPr indent="-304800" lvl="1" marL="914400" rtl="0" algn="l">
              <a:spcBef>
                <a:spcPts val="0"/>
              </a:spcBef>
              <a:spcAft>
                <a:spcPts val="0"/>
              </a:spcAft>
              <a:buClr>
                <a:srgbClr val="000000"/>
              </a:buClr>
              <a:buSzPts val="1200"/>
              <a:buChar char="–"/>
            </a:pPr>
            <a:r>
              <a:rPr lang="en-GB" sz="1200">
                <a:solidFill>
                  <a:srgbClr val="000000"/>
                </a:solidFill>
              </a:rPr>
              <a:t>Current variable name</a:t>
            </a:r>
            <a:endParaRPr sz="1200">
              <a:solidFill>
                <a:srgbClr val="000000"/>
              </a:solidFill>
            </a:endParaRPr>
          </a:p>
          <a:p>
            <a:pPr indent="-304800" lvl="1" marL="914400" rtl="0" algn="l">
              <a:spcBef>
                <a:spcPts val="0"/>
              </a:spcBef>
              <a:spcAft>
                <a:spcPts val="0"/>
              </a:spcAft>
              <a:buClr>
                <a:srgbClr val="000000"/>
              </a:buClr>
              <a:buSzPts val="1200"/>
              <a:buChar char="–"/>
            </a:pPr>
            <a:r>
              <a:rPr lang="en-GB" sz="1200">
                <a:solidFill>
                  <a:srgbClr val="000000"/>
                </a:solidFill>
              </a:rPr>
              <a:t>ENA variable name</a:t>
            </a:r>
            <a:endParaRPr sz="1200">
              <a:solidFill>
                <a:srgbClr val="000000"/>
              </a:solidFill>
            </a:endParaRPr>
          </a:p>
          <a:p>
            <a:pPr indent="-304800" lvl="1" marL="914400" rtl="0" algn="l">
              <a:spcBef>
                <a:spcPts val="0"/>
              </a:spcBef>
              <a:spcAft>
                <a:spcPts val="0"/>
              </a:spcAft>
              <a:buClr>
                <a:srgbClr val="000000"/>
              </a:buClr>
              <a:buSzPts val="1200"/>
              <a:buChar char="–"/>
            </a:pPr>
            <a:r>
              <a:rPr lang="en-GB" sz="1200">
                <a:solidFill>
                  <a:srgbClr val="000000"/>
                </a:solidFill>
              </a:rPr>
              <a:t>Measurement unit</a:t>
            </a:r>
            <a:endParaRPr sz="1200">
              <a:solidFill>
                <a:srgbClr val="000000"/>
              </a:solidFill>
            </a:endParaRPr>
          </a:p>
          <a:p>
            <a:pPr indent="-304800" lvl="1" marL="914400" rtl="0" algn="l">
              <a:spcBef>
                <a:spcPts val="0"/>
              </a:spcBef>
              <a:spcAft>
                <a:spcPts val="0"/>
              </a:spcAft>
              <a:buClr>
                <a:srgbClr val="000000"/>
              </a:buClr>
              <a:buSzPts val="1200"/>
              <a:buChar char="–"/>
            </a:pPr>
            <a:r>
              <a:rPr lang="en-GB" sz="1200">
                <a:solidFill>
                  <a:srgbClr val="000000"/>
                </a:solidFill>
              </a:rPr>
              <a:t>Allowed values</a:t>
            </a:r>
            <a:endParaRPr sz="1200">
              <a:solidFill>
                <a:srgbClr val="000000"/>
              </a:solidFill>
            </a:endParaRPr>
          </a:p>
          <a:p>
            <a:pPr indent="-304800" lvl="1" marL="914400" rtl="0" algn="l">
              <a:spcBef>
                <a:spcPts val="0"/>
              </a:spcBef>
              <a:spcAft>
                <a:spcPts val="0"/>
              </a:spcAft>
              <a:buClr>
                <a:srgbClr val="000000"/>
              </a:buClr>
              <a:buSzPts val="1200"/>
              <a:buChar char="–"/>
            </a:pPr>
            <a:r>
              <a:rPr lang="en-GB" sz="1200">
                <a:solidFill>
                  <a:srgbClr val="000000"/>
                </a:solidFill>
              </a:rPr>
              <a:t>Definition</a:t>
            </a:r>
            <a:endParaRPr sz="1200">
              <a:solidFill>
                <a:srgbClr val="000000"/>
              </a:solidFill>
            </a:endParaRPr>
          </a:p>
          <a:p>
            <a:pPr indent="-304800" lvl="1" marL="914400" rtl="0" algn="l">
              <a:spcBef>
                <a:spcPts val="0"/>
              </a:spcBef>
              <a:spcAft>
                <a:spcPts val="0"/>
              </a:spcAft>
              <a:buClr>
                <a:srgbClr val="000000"/>
              </a:buClr>
              <a:buSzPts val="1200"/>
              <a:buChar char="–"/>
            </a:pPr>
            <a:r>
              <a:rPr lang="en-GB" sz="1200">
                <a:solidFill>
                  <a:srgbClr val="000000"/>
                </a:solidFill>
              </a:rPr>
              <a:t>Description</a:t>
            </a:r>
            <a:endParaRPr sz="1200">
              <a:solidFill>
                <a:srgbClr val="000000"/>
              </a:solidFill>
            </a:endParaRPr>
          </a:p>
        </p:txBody>
      </p:sp>
      <p:sp>
        <p:nvSpPr>
          <p:cNvPr id="296" name="Google Shape;296;p46"/>
          <p:cNvSpPr txBox="1"/>
          <p:nvPr/>
        </p:nvSpPr>
        <p:spPr>
          <a:xfrm>
            <a:off x="1407675" y="4190400"/>
            <a:ext cx="3164400" cy="384900"/>
          </a:xfrm>
          <a:prstGeom prst="rect">
            <a:avLst/>
          </a:prstGeom>
          <a:solidFill>
            <a:srgbClr val="EFEFEF">
              <a:alpha val="74860"/>
            </a:srgbClr>
          </a:solid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Helvetica Neue"/>
              <a:buAutoNum type="arabicPeriod"/>
            </a:pPr>
            <a:r>
              <a:rPr b="1" lang="en-GB" sz="1300">
                <a:solidFill>
                  <a:srgbClr val="204A6F"/>
                </a:solidFill>
                <a:uFill>
                  <a:noFill/>
                </a:uFill>
                <a:latin typeface="Helvetica Neue"/>
                <a:ea typeface="Helvetica Neue"/>
                <a:cs typeface="Helvetica Neue"/>
                <a:sym typeface="Helvetica Neue"/>
                <a:hlinkClick r:id="rId5">
                  <a:extLst>
                    <a:ext uri="{A12FA001-AC4F-418D-AE19-62706E023703}">
                      <ahyp:hlinkClr val="tx"/>
                    </a:ext>
                  </a:extLst>
                </a:hlinkClick>
              </a:rPr>
              <a:t>samples_metadata_lesson.csv</a:t>
            </a:r>
            <a:endParaRPr b="1" sz="1300"/>
          </a:p>
        </p:txBody>
      </p:sp>
      <p:sp>
        <p:nvSpPr>
          <p:cNvPr id="297" name="Google Shape;297;p46"/>
          <p:cNvSpPr txBox="1"/>
          <p:nvPr/>
        </p:nvSpPr>
        <p:spPr>
          <a:xfrm>
            <a:off x="6137025" y="1632763"/>
            <a:ext cx="2597700" cy="384900"/>
          </a:xfrm>
          <a:prstGeom prst="rect">
            <a:avLst/>
          </a:prstGeom>
          <a:solidFill>
            <a:srgbClr val="EFEFEF">
              <a:alpha val="74860"/>
            </a:srgbClr>
          </a:solid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Helvetica Neue"/>
              <a:buAutoNum type="arabicPeriod" startAt="2"/>
            </a:pPr>
            <a:r>
              <a:rPr b="1" lang="en-GB" sz="1300">
                <a:solidFill>
                  <a:srgbClr val="204A6F"/>
                </a:solidFill>
                <a:uFill>
                  <a:noFill/>
                </a:uFill>
                <a:latin typeface="Helvetica Neue"/>
                <a:ea typeface="Helvetica Neue"/>
                <a:cs typeface="Helvetica Neue"/>
                <a:sym typeface="Helvetica Neue"/>
                <a:hlinkClick r:id="rId6">
                  <a:extLst>
                    <a:ext uri="{A12FA001-AC4F-418D-AE19-62706E023703}">
                      <ahyp:hlinkClr val="tx"/>
                    </a:ext>
                  </a:extLst>
                </a:hlinkClick>
              </a:rPr>
              <a:t>data_dictionary</a:t>
            </a:r>
            <a:endParaRPr b="1" sz="1300"/>
          </a:p>
        </p:txBody>
      </p:sp>
      <p:sp>
        <p:nvSpPr>
          <p:cNvPr id="298" name="Google Shape;298;p46"/>
          <p:cNvSpPr txBox="1"/>
          <p:nvPr>
            <p:ph idx="1" type="body"/>
          </p:nvPr>
        </p:nvSpPr>
        <p:spPr>
          <a:xfrm>
            <a:off x="6137025" y="3144025"/>
            <a:ext cx="2959800" cy="2086800"/>
          </a:xfrm>
          <a:prstGeom prst="rect">
            <a:avLst/>
          </a:prstGeom>
        </p:spPr>
        <p:txBody>
          <a:bodyPr anchorCtr="0" anchor="t" bIns="0" lIns="0" spcFirstLastPara="1" rIns="0" wrap="square" tIns="0">
            <a:noAutofit/>
          </a:bodyPr>
          <a:lstStyle/>
          <a:p>
            <a:pPr indent="-304800" lvl="0" marL="457200" rtl="0" algn="l">
              <a:spcBef>
                <a:spcPts val="400"/>
              </a:spcBef>
              <a:spcAft>
                <a:spcPts val="0"/>
              </a:spcAft>
              <a:buSzPts val="1200"/>
              <a:buAutoNum type="arabicPeriod" startAt="4"/>
            </a:pPr>
            <a:r>
              <a:rPr lang="en-GB" sz="1200"/>
              <a:t>Copy headings from </a:t>
            </a:r>
            <a:r>
              <a:rPr b="1" lang="en-GB" sz="1200">
                <a:solidFill>
                  <a:srgbClr val="204A6F"/>
                </a:solidFill>
              </a:rPr>
              <a:t>samples_metadata_lesson.csv</a:t>
            </a:r>
            <a:r>
              <a:rPr lang="en-GB" sz="1200"/>
              <a:t> to </a:t>
            </a:r>
            <a:r>
              <a:rPr b="1" lang="en-GB" sz="1200"/>
              <a:t>rows</a:t>
            </a:r>
            <a:r>
              <a:rPr lang="en-GB" sz="1200"/>
              <a:t> in </a:t>
            </a:r>
            <a:r>
              <a:rPr b="1" lang="en-GB" sz="1200">
                <a:solidFill>
                  <a:srgbClr val="204A6F"/>
                </a:solidFill>
              </a:rPr>
              <a:t>data_dictionary</a:t>
            </a:r>
            <a:endParaRPr sz="1200"/>
          </a:p>
          <a:p>
            <a:pPr indent="0" lvl="0" marL="0" rtl="0" algn="l">
              <a:spcBef>
                <a:spcPts val="400"/>
              </a:spcBef>
              <a:spcAft>
                <a:spcPts val="0"/>
              </a:spcAft>
              <a:buNone/>
            </a:pPr>
            <a:r>
              <a:t/>
            </a:r>
            <a:endParaRPr sz="1200"/>
          </a:p>
          <a:p>
            <a:pPr indent="-304800" lvl="0" marL="457200" rtl="0" algn="l">
              <a:spcBef>
                <a:spcPts val="400"/>
              </a:spcBef>
              <a:spcAft>
                <a:spcPts val="0"/>
              </a:spcAft>
              <a:buSzPts val="1200"/>
              <a:buChar char="•"/>
            </a:pPr>
            <a:r>
              <a:rPr lang="en-GB" sz="1200"/>
              <a:t>Add some definitions</a:t>
            </a:r>
            <a:endParaRPr sz="1200"/>
          </a:p>
          <a:p>
            <a:pPr indent="-304800" lvl="0" marL="457200" rtl="0" algn="l">
              <a:spcBef>
                <a:spcPts val="0"/>
              </a:spcBef>
              <a:spcAft>
                <a:spcPts val="0"/>
              </a:spcAft>
              <a:buSzPts val="1200"/>
              <a:buChar char="•"/>
            </a:pPr>
            <a:r>
              <a:rPr lang="en-GB" sz="1200"/>
              <a:t>Add some units</a:t>
            </a:r>
            <a:endParaRPr sz="1200"/>
          </a:p>
          <a:p>
            <a:pPr indent="-304800" lvl="0" marL="457200" rtl="0" algn="l">
              <a:spcBef>
                <a:spcPts val="0"/>
              </a:spcBef>
              <a:spcAft>
                <a:spcPts val="0"/>
              </a:spcAft>
              <a:buSzPts val="1200"/>
              <a:buChar char="•"/>
            </a:pPr>
            <a:r>
              <a:rPr lang="en-GB" sz="1200"/>
              <a:t>Add some allowed value definitions</a:t>
            </a:r>
            <a:endParaRPr sz="1200"/>
          </a:p>
        </p:txBody>
      </p:sp>
      <p:sp>
        <p:nvSpPr>
          <p:cNvPr id="299" name="Google Shape;299;p46"/>
          <p:cNvSpPr txBox="1"/>
          <p:nvPr/>
        </p:nvSpPr>
        <p:spPr>
          <a:xfrm>
            <a:off x="4988275" y="951650"/>
            <a:ext cx="362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t>3.</a:t>
            </a:r>
            <a:endParaRPr b="1" sz="1200"/>
          </a:p>
        </p:txBody>
      </p:sp>
      <p:sp>
        <p:nvSpPr>
          <p:cNvPr id="300" name="Google Shape;300;p46"/>
          <p:cNvSpPr txBox="1"/>
          <p:nvPr/>
        </p:nvSpPr>
        <p:spPr>
          <a:xfrm>
            <a:off x="3339950" y="2138950"/>
            <a:ext cx="362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t>4.</a:t>
            </a:r>
            <a:endParaRPr b="1" sz="1200"/>
          </a:p>
        </p:txBody>
      </p:sp>
      <p:sp>
        <p:nvSpPr>
          <p:cNvPr id="301" name="Google Shape;301;p46"/>
          <p:cNvSpPr/>
          <p:nvPr/>
        </p:nvSpPr>
        <p:spPr>
          <a:xfrm>
            <a:off x="164675" y="3415200"/>
            <a:ext cx="5829600" cy="1242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7"/>
          <p:cNvSpPr txBox="1"/>
          <p:nvPr>
            <p:ph type="title"/>
          </p:nvPr>
        </p:nvSpPr>
        <p:spPr>
          <a:xfrm>
            <a:off x="1587500" y="155463"/>
            <a:ext cx="5334000" cy="429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Data dictionary - start</a:t>
            </a:r>
            <a:endParaRPr/>
          </a:p>
        </p:txBody>
      </p:sp>
      <p:pic>
        <p:nvPicPr>
          <p:cNvPr id="307" name="Google Shape;307;p47"/>
          <p:cNvPicPr preferRelativeResize="0"/>
          <p:nvPr/>
        </p:nvPicPr>
        <p:blipFill>
          <a:blip r:embed="rId3">
            <a:alphaModFix/>
          </a:blip>
          <a:stretch>
            <a:fillRect/>
          </a:stretch>
        </p:blipFill>
        <p:spPr>
          <a:xfrm>
            <a:off x="248650" y="1288300"/>
            <a:ext cx="8422102" cy="2349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8"/>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Plan ahead</a:t>
            </a:r>
            <a:endParaRPr/>
          </a:p>
        </p:txBody>
      </p:sp>
      <p:sp>
        <p:nvSpPr>
          <p:cNvPr id="313" name="Google Shape;313;p48"/>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355600" lvl="0" marL="457200" rtl="0" algn="l">
              <a:spcBef>
                <a:spcPts val="400"/>
              </a:spcBef>
              <a:spcAft>
                <a:spcPts val="0"/>
              </a:spcAft>
              <a:buSzPts val="2000"/>
              <a:buChar char="•"/>
            </a:pPr>
            <a:r>
              <a:rPr lang="en-GB"/>
              <a:t>Use standards of deposition databases were you plan to publish your data</a:t>
            </a:r>
            <a:endParaRPr/>
          </a:p>
          <a:p>
            <a:pPr indent="-355600" lvl="0" marL="457200" rtl="0" algn="l">
              <a:spcBef>
                <a:spcPts val="0"/>
              </a:spcBef>
              <a:spcAft>
                <a:spcPts val="0"/>
              </a:spcAft>
              <a:buSzPts val="2000"/>
              <a:buChar char="•"/>
            </a:pPr>
            <a:r>
              <a:rPr lang="en-GB"/>
              <a:t>Helps with selecting elements</a:t>
            </a:r>
            <a:endParaRPr/>
          </a:p>
          <a:p>
            <a:pPr indent="-355600" lvl="0" marL="457200" rtl="0" algn="l">
              <a:spcBef>
                <a:spcPts val="0"/>
              </a:spcBef>
              <a:spcAft>
                <a:spcPts val="0"/>
              </a:spcAft>
              <a:buSzPts val="2000"/>
              <a:buChar char="•"/>
            </a:pPr>
            <a:r>
              <a:rPr lang="en-GB"/>
              <a:t>Makes data submission much easier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9"/>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a:p>
        </p:txBody>
      </p:sp>
      <p:sp>
        <p:nvSpPr>
          <p:cNvPr id="319" name="Google Shape;319;p49"/>
          <p:cNvSpPr txBox="1"/>
          <p:nvPr>
            <p:ph idx="1" type="body"/>
          </p:nvPr>
        </p:nvSpPr>
        <p:spPr>
          <a:xfrm>
            <a:off x="307886" y="880403"/>
            <a:ext cx="8544000" cy="3714300"/>
          </a:xfrm>
          <a:prstGeom prst="rect">
            <a:avLst/>
          </a:prstGeom>
        </p:spPr>
        <p:txBody>
          <a:bodyPr anchorCtr="0" anchor="ctr" bIns="0" lIns="0" spcFirstLastPara="1" rIns="0" wrap="square" tIns="0">
            <a:noAutofit/>
          </a:bodyPr>
          <a:lstStyle/>
          <a:p>
            <a:pPr indent="0" lvl="0" marL="0" rtl="0" algn="ctr">
              <a:spcBef>
                <a:spcPts val="400"/>
              </a:spcBef>
              <a:spcAft>
                <a:spcPts val="0"/>
              </a:spcAft>
              <a:buNone/>
            </a:pPr>
            <a:r>
              <a:rPr b="1" lang="en-GB" sz="3000"/>
              <a:t>Exercise: </a:t>
            </a:r>
            <a:endParaRPr b="1" sz="3000"/>
          </a:p>
          <a:p>
            <a:pPr indent="0" lvl="0" marL="0" rtl="0" algn="ctr">
              <a:spcBef>
                <a:spcPts val="400"/>
              </a:spcBef>
              <a:spcAft>
                <a:spcPts val="0"/>
              </a:spcAft>
              <a:buNone/>
            </a:pPr>
            <a:r>
              <a:rPr b="1" lang="en-GB" sz="3000"/>
              <a:t>Look up an ENA checklist to improve the data dictionary</a:t>
            </a:r>
            <a:endParaRPr b="1"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Metadata</a:t>
            </a:r>
            <a:endParaRPr/>
          </a:p>
        </p:txBody>
      </p:sp>
      <p:sp>
        <p:nvSpPr>
          <p:cNvPr id="111" name="Google Shape;111;p23"/>
          <p:cNvSpPr txBox="1"/>
          <p:nvPr>
            <p:ph idx="1" type="body"/>
          </p:nvPr>
        </p:nvSpPr>
        <p:spPr>
          <a:xfrm>
            <a:off x="307875" y="1879350"/>
            <a:ext cx="8544000" cy="2715300"/>
          </a:xfrm>
          <a:prstGeom prst="rect">
            <a:avLst/>
          </a:prstGeom>
        </p:spPr>
        <p:txBody>
          <a:bodyPr anchorCtr="0" anchor="t" bIns="0" lIns="0" spcFirstLastPara="1" rIns="0" wrap="square" tIns="0">
            <a:noAutofit/>
          </a:bodyPr>
          <a:lstStyle/>
          <a:p>
            <a:pPr indent="0" lvl="0" marL="0" rtl="0" algn="ctr">
              <a:spcBef>
                <a:spcPts val="400"/>
              </a:spcBef>
              <a:spcAft>
                <a:spcPts val="0"/>
              </a:spcAft>
              <a:buNone/>
            </a:pPr>
            <a:r>
              <a:rPr lang="en-GB" sz="2600"/>
              <a:t>The data about the data (or anything really)</a:t>
            </a:r>
            <a:endParaRPr sz="2600"/>
          </a:p>
          <a:p>
            <a:pPr indent="0" lvl="0" marL="0" rtl="0" algn="ctr">
              <a:spcBef>
                <a:spcPts val="400"/>
              </a:spcBef>
              <a:spcAft>
                <a:spcPts val="0"/>
              </a:spcAft>
              <a:buNone/>
            </a:pPr>
            <a:r>
              <a:t/>
            </a:r>
            <a:endParaRPr sz="2600"/>
          </a:p>
          <a:p>
            <a:pPr indent="0" lvl="0" marL="0" rtl="0" algn="ctr">
              <a:spcBef>
                <a:spcPts val="400"/>
              </a:spcBef>
              <a:spcAft>
                <a:spcPts val="0"/>
              </a:spcAft>
              <a:buNone/>
            </a:pPr>
            <a:r>
              <a:t/>
            </a:r>
            <a:endParaRPr sz="2600"/>
          </a:p>
          <a:p>
            <a:pPr indent="0" lvl="0" marL="0" rtl="0" algn="ctr">
              <a:spcBef>
                <a:spcPts val="400"/>
              </a:spcBef>
              <a:spcAft>
                <a:spcPts val="0"/>
              </a:spcAft>
              <a:buNone/>
            </a:pPr>
            <a:r>
              <a:t/>
            </a:r>
            <a:endParaRPr sz="2600"/>
          </a:p>
          <a:p>
            <a:pPr indent="0" lvl="0" marL="0" rtl="0" algn="ctr">
              <a:spcBef>
                <a:spcPts val="400"/>
              </a:spcBef>
              <a:spcAft>
                <a:spcPts val="0"/>
              </a:spcAft>
              <a:buNone/>
            </a:pPr>
            <a:r>
              <a:rPr i="1" lang="en-GB" sz="2600"/>
              <a:t>“One person’s metadata, is another person’s data”</a:t>
            </a:r>
            <a:endParaRPr i="1" sz="2600"/>
          </a:p>
          <a:p>
            <a:pPr indent="0" lvl="0" marL="0" rtl="0" algn="l">
              <a:spcBef>
                <a:spcPts val="400"/>
              </a:spcBef>
              <a:spcAft>
                <a:spcPts val="0"/>
              </a:spcAft>
              <a:buNone/>
            </a:pPr>
            <a:r>
              <a:t/>
            </a:r>
            <a:endParaRPr i="1" sz="2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0"/>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Improve data dictionary</a:t>
            </a:r>
            <a:endParaRPr/>
          </a:p>
        </p:txBody>
      </p:sp>
      <p:sp>
        <p:nvSpPr>
          <p:cNvPr id="325" name="Google Shape;325;p50"/>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349250" lvl="0" marL="457200" rtl="0" algn="l">
              <a:spcBef>
                <a:spcPts val="400"/>
              </a:spcBef>
              <a:spcAft>
                <a:spcPts val="0"/>
              </a:spcAft>
              <a:buSzPts val="1900"/>
              <a:buAutoNum type="arabicPeriod"/>
            </a:pPr>
            <a:r>
              <a:rPr lang="en-GB" sz="1900"/>
              <a:t>Go to </a:t>
            </a:r>
            <a:r>
              <a:rPr lang="en-GB" sz="1900" u="sng">
                <a:solidFill>
                  <a:schemeClr val="hlink"/>
                </a:solidFill>
                <a:hlinkClick r:id="rId3"/>
              </a:rPr>
              <a:t>https://www.ebi.ac.uk/ena/browser/checklists</a:t>
            </a:r>
            <a:r>
              <a:rPr lang="en-GB" sz="1900"/>
              <a:t> to see the </a:t>
            </a:r>
            <a:r>
              <a:rPr lang="en-GB" sz="1900"/>
              <a:t>available</a:t>
            </a:r>
            <a:r>
              <a:rPr lang="en-GB" sz="1900"/>
              <a:t> </a:t>
            </a:r>
            <a:r>
              <a:rPr lang="en-GB" sz="1900"/>
              <a:t>checklists</a:t>
            </a:r>
            <a:endParaRPr sz="1900"/>
          </a:p>
          <a:p>
            <a:pPr indent="-349250" lvl="0" marL="457200" rtl="0" algn="l">
              <a:spcBef>
                <a:spcPts val="0"/>
              </a:spcBef>
              <a:spcAft>
                <a:spcPts val="0"/>
              </a:spcAft>
              <a:buSzPts val="1900"/>
              <a:buAutoNum type="arabicPeriod"/>
            </a:pPr>
            <a:r>
              <a:rPr lang="en-GB" sz="1900"/>
              <a:t>Scroll down the listing until you find the </a:t>
            </a:r>
            <a:r>
              <a:rPr b="1" lang="en-GB" sz="1900"/>
              <a:t>ERC000033 ENA virus pathogen reporting standard checklist</a:t>
            </a:r>
            <a:endParaRPr b="1" sz="1900"/>
          </a:p>
          <a:p>
            <a:pPr indent="0" lvl="0" marL="0" rtl="0" algn="l">
              <a:spcBef>
                <a:spcPts val="400"/>
              </a:spcBef>
              <a:spcAft>
                <a:spcPts val="0"/>
              </a:spcAft>
              <a:buNone/>
            </a:pPr>
            <a:r>
              <a:t/>
            </a:r>
            <a:endParaRPr sz="1900"/>
          </a:p>
          <a:p>
            <a:pPr indent="-349250" lvl="0" marL="457200" rtl="0" algn="l">
              <a:spcBef>
                <a:spcPts val="400"/>
              </a:spcBef>
              <a:spcAft>
                <a:spcPts val="0"/>
              </a:spcAft>
              <a:buSzPts val="1900"/>
              <a:buAutoNum type="arabicPeriod"/>
            </a:pPr>
            <a:r>
              <a:rPr lang="en-GB" sz="1900"/>
              <a:t>Go through the data dictionary and find suitable field names in the ENA default sample checklist for those fields. Add them to the ENA Variable name column of your data dictionary file.</a:t>
            </a:r>
            <a:endParaRPr sz="1900"/>
          </a:p>
          <a:p>
            <a:pPr indent="-349250" lvl="1" marL="914400" rtl="0" algn="l">
              <a:spcBef>
                <a:spcPts val="0"/>
              </a:spcBef>
              <a:spcAft>
                <a:spcPts val="0"/>
              </a:spcAft>
              <a:buSzPts val="1900"/>
              <a:buAutoNum type="alphaLcPeriod"/>
            </a:pPr>
            <a:r>
              <a:rPr lang="en-GB" sz="1900"/>
              <a:t>Are all mandatory fields present, or will you need to add fields?</a:t>
            </a:r>
            <a:endParaRPr sz="1900"/>
          </a:p>
          <a:p>
            <a:pPr indent="-349250" lvl="1" marL="914400" rtl="0" algn="l">
              <a:spcBef>
                <a:spcPts val="0"/>
              </a:spcBef>
              <a:spcAft>
                <a:spcPts val="0"/>
              </a:spcAft>
              <a:buSzPts val="1900"/>
              <a:buAutoNum type="alphaLcPeriod"/>
            </a:pPr>
            <a:r>
              <a:rPr lang="en-GB" sz="1900"/>
              <a:t>Are there fields that need to be split into more fields?</a:t>
            </a:r>
            <a:endParaRPr sz="1900"/>
          </a:p>
          <a:p>
            <a:pPr indent="-349250" lvl="1" marL="914400" rtl="0" algn="l">
              <a:spcBef>
                <a:spcPts val="0"/>
              </a:spcBef>
              <a:spcAft>
                <a:spcPts val="0"/>
              </a:spcAft>
              <a:buSzPts val="1900"/>
              <a:buAutoNum type="alphaLcPeriod"/>
            </a:pPr>
            <a:r>
              <a:rPr lang="en-GB" sz="1900"/>
              <a:t>Are there controlled vocabularies you should adhere to?</a:t>
            </a:r>
            <a:endParaRPr sz="1900"/>
          </a:p>
          <a:p>
            <a:pPr indent="0" lvl="0" marL="0" rtl="0" algn="l">
              <a:spcBef>
                <a:spcPts val="400"/>
              </a:spcBef>
              <a:spcAft>
                <a:spcPts val="0"/>
              </a:spcAft>
              <a:buNone/>
            </a:pPr>
            <a:r>
              <a:t/>
            </a:r>
            <a:endParaRPr sz="19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1"/>
          <p:cNvSpPr txBox="1"/>
          <p:nvPr>
            <p:ph type="title"/>
          </p:nvPr>
        </p:nvSpPr>
        <p:spPr>
          <a:xfrm>
            <a:off x="1587500" y="155463"/>
            <a:ext cx="5334000" cy="429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Improve data dictionary</a:t>
            </a:r>
            <a:endParaRPr/>
          </a:p>
        </p:txBody>
      </p:sp>
      <p:pic>
        <p:nvPicPr>
          <p:cNvPr id="331" name="Google Shape;331;p51"/>
          <p:cNvPicPr preferRelativeResize="0"/>
          <p:nvPr/>
        </p:nvPicPr>
        <p:blipFill>
          <a:blip r:embed="rId3">
            <a:alphaModFix/>
          </a:blip>
          <a:stretch>
            <a:fillRect/>
          </a:stretch>
        </p:blipFill>
        <p:spPr>
          <a:xfrm>
            <a:off x="183275" y="840421"/>
            <a:ext cx="4176802" cy="4303070"/>
          </a:xfrm>
          <a:prstGeom prst="rect">
            <a:avLst/>
          </a:prstGeom>
          <a:noFill/>
          <a:ln>
            <a:noFill/>
          </a:ln>
        </p:spPr>
      </p:pic>
      <p:pic>
        <p:nvPicPr>
          <p:cNvPr id="332" name="Google Shape;332;p51"/>
          <p:cNvPicPr preferRelativeResize="0"/>
          <p:nvPr/>
        </p:nvPicPr>
        <p:blipFill>
          <a:blip r:embed="rId4">
            <a:alphaModFix/>
          </a:blip>
          <a:stretch>
            <a:fillRect/>
          </a:stretch>
        </p:blipFill>
        <p:spPr>
          <a:xfrm>
            <a:off x="2012875" y="2855500"/>
            <a:ext cx="7082977" cy="1846850"/>
          </a:xfrm>
          <a:prstGeom prst="rect">
            <a:avLst/>
          </a:prstGeom>
          <a:noFill/>
          <a:ln>
            <a:noFill/>
          </a:ln>
        </p:spPr>
      </p:pic>
      <p:sp>
        <p:nvSpPr>
          <p:cNvPr id="333" name="Google Shape;333;p51"/>
          <p:cNvSpPr txBox="1"/>
          <p:nvPr/>
        </p:nvSpPr>
        <p:spPr>
          <a:xfrm>
            <a:off x="4728200" y="4755575"/>
            <a:ext cx="3184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u="sng">
                <a:solidFill>
                  <a:schemeClr val="hlink"/>
                </a:solidFill>
                <a:hlinkClick r:id="rId5"/>
              </a:rPr>
              <a:t>https://www.ebi.ac.uk/ena/browser/view/ERC000033</a:t>
            </a:r>
            <a:endParaRPr sz="1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52"/>
          <p:cNvPicPr preferRelativeResize="0"/>
          <p:nvPr/>
        </p:nvPicPr>
        <p:blipFill>
          <a:blip r:embed="rId3">
            <a:alphaModFix/>
          </a:blip>
          <a:stretch>
            <a:fillRect/>
          </a:stretch>
        </p:blipFill>
        <p:spPr>
          <a:xfrm>
            <a:off x="183275" y="840421"/>
            <a:ext cx="4176802" cy="4303070"/>
          </a:xfrm>
          <a:prstGeom prst="rect">
            <a:avLst/>
          </a:prstGeom>
          <a:noFill/>
          <a:ln>
            <a:noFill/>
          </a:ln>
        </p:spPr>
      </p:pic>
      <p:sp>
        <p:nvSpPr>
          <p:cNvPr id="339" name="Google Shape;339;p52"/>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Finding ontologies</a:t>
            </a:r>
            <a:endParaRPr/>
          </a:p>
        </p:txBody>
      </p:sp>
      <p:sp>
        <p:nvSpPr>
          <p:cNvPr id="340" name="Google Shape;340;p52"/>
          <p:cNvSpPr txBox="1"/>
          <p:nvPr>
            <p:ph idx="1" type="body"/>
          </p:nvPr>
        </p:nvSpPr>
        <p:spPr>
          <a:xfrm>
            <a:off x="4945981" y="1216125"/>
            <a:ext cx="3869100" cy="3714300"/>
          </a:xfrm>
          <a:prstGeom prst="rect">
            <a:avLst/>
          </a:prstGeom>
        </p:spPr>
        <p:txBody>
          <a:bodyPr anchorCtr="0" anchor="t" bIns="0" lIns="0" spcFirstLastPara="1" rIns="0" wrap="square" tIns="0">
            <a:noAutofit/>
          </a:bodyPr>
          <a:lstStyle/>
          <a:p>
            <a:pPr indent="-355600" lvl="0" marL="457200" rtl="0" algn="l">
              <a:spcBef>
                <a:spcPts val="400"/>
              </a:spcBef>
              <a:spcAft>
                <a:spcPts val="0"/>
              </a:spcAft>
              <a:buSzPts val="2000"/>
              <a:buChar char="•"/>
            </a:pPr>
            <a:r>
              <a:rPr lang="en-GB"/>
              <a:t>This standard is liberal when it comes the allowed values for the </a:t>
            </a:r>
            <a:r>
              <a:rPr lang="en-GB"/>
              <a:t>different</a:t>
            </a:r>
            <a:r>
              <a:rPr lang="en-GB"/>
              <a:t> fields</a:t>
            </a:r>
            <a:endParaRPr/>
          </a:p>
          <a:p>
            <a:pPr indent="0" lvl="0" marL="0" rtl="0" algn="l">
              <a:spcBef>
                <a:spcPts val="400"/>
              </a:spcBef>
              <a:spcAft>
                <a:spcPts val="0"/>
              </a:spcAft>
              <a:buNone/>
            </a:pPr>
            <a:r>
              <a:t/>
            </a:r>
            <a:endParaRPr/>
          </a:p>
          <a:p>
            <a:pPr indent="-355600" lvl="0" marL="457200" rtl="0" algn="l">
              <a:spcBef>
                <a:spcPts val="400"/>
              </a:spcBef>
              <a:spcAft>
                <a:spcPts val="0"/>
              </a:spcAft>
              <a:buSzPts val="2000"/>
              <a:buChar char="•"/>
            </a:pPr>
            <a:r>
              <a:rPr i="1" lang="en-GB"/>
              <a:t>We can do better!</a:t>
            </a:r>
            <a:endParaRPr/>
          </a:p>
          <a:p>
            <a:pPr indent="0" lvl="0" marL="914400" rtl="0" algn="l">
              <a:spcBef>
                <a:spcPts val="400"/>
              </a:spcBef>
              <a:spcAft>
                <a:spcPts val="0"/>
              </a:spcAft>
              <a:buNone/>
            </a:pPr>
            <a:r>
              <a:t/>
            </a:r>
            <a:endParaRPr/>
          </a:p>
          <a:p>
            <a:pPr indent="-355600" lvl="0" marL="457200" rtl="0" algn="l">
              <a:spcBef>
                <a:spcPts val="400"/>
              </a:spcBef>
              <a:spcAft>
                <a:spcPts val="0"/>
              </a:spcAft>
              <a:buSzPts val="2000"/>
              <a:buChar char="•"/>
            </a:pPr>
            <a:r>
              <a:rPr lang="en-GB"/>
              <a:t>Use ontology terms</a:t>
            </a:r>
            <a:endParaRPr/>
          </a:p>
          <a:p>
            <a:pPr indent="-355600" lvl="1" marL="914400" rtl="0" algn="l">
              <a:spcBef>
                <a:spcPts val="0"/>
              </a:spcBef>
              <a:spcAft>
                <a:spcPts val="0"/>
              </a:spcAft>
              <a:buSzPts val="2000"/>
              <a:buChar char="–"/>
            </a:pPr>
            <a:r>
              <a:rPr lang="en-GB"/>
              <a:t>Improves FAIRness</a:t>
            </a:r>
            <a:endParaRPr/>
          </a:p>
          <a:p>
            <a:pPr indent="-355600" lvl="1" marL="914400" rtl="0" algn="l">
              <a:spcBef>
                <a:spcPts val="0"/>
              </a:spcBef>
              <a:spcAft>
                <a:spcPts val="0"/>
              </a:spcAft>
              <a:buSzPts val="2000"/>
              <a:buChar char="–"/>
            </a:pPr>
            <a:r>
              <a:rPr lang="en-GB"/>
              <a:t>But which ontologies…?</a:t>
            </a:r>
            <a:endParaRPr/>
          </a:p>
        </p:txBody>
      </p:sp>
      <p:sp>
        <p:nvSpPr>
          <p:cNvPr id="341" name="Google Shape;341;p52"/>
          <p:cNvSpPr/>
          <p:nvPr/>
        </p:nvSpPr>
        <p:spPr>
          <a:xfrm>
            <a:off x="2073375" y="1910100"/>
            <a:ext cx="1135200" cy="32334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2"/>
          <p:cNvSpPr txBox="1"/>
          <p:nvPr/>
        </p:nvSpPr>
        <p:spPr>
          <a:xfrm>
            <a:off x="4728200" y="4755575"/>
            <a:ext cx="3184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u="sng">
                <a:solidFill>
                  <a:schemeClr val="hlink"/>
                </a:solidFill>
                <a:hlinkClick r:id="rId4"/>
              </a:rPr>
              <a:t>https://www.ebi.ac.uk/ena/browser/view/ERC000033</a:t>
            </a:r>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3"/>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Finding ontologies</a:t>
            </a:r>
            <a:endParaRPr/>
          </a:p>
        </p:txBody>
      </p:sp>
      <p:sp>
        <p:nvSpPr>
          <p:cNvPr id="348" name="Google Shape;348;p53"/>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355600" lvl="0" marL="457200" rtl="0" algn="l">
              <a:spcBef>
                <a:spcPts val="400"/>
              </a:spcBef>
              <a:spcAft>
                <a:spcPts val="0"/>
              </a:spcAft>
              <a:buSzPts val="2000"/>
              <a:buChar char="•"/>
            </a:pPr>
            <a:r>
              <a:rPr lang="en-GB"/>
              <a:t>Tools</a:t>
            </a:r>
            <a:endParaRPr/>
          </a:p>
          <a:p>
            <a:pPr indent="-355600" lvl="1" marL="914400" rtl="0" algn="l">
              <a:spcBef>
                <a:spcPts val="0"/>
              </a:spcBef>
              <a:spcAft>
                <a:spcPts val="0"/>
              </a:spcAft>
              <a:buSzPts val="2000"/>
              <a:buChar char="–"/>
            </a:pPr>
            <a:r>
              <a:rPr lang="en-GB" u="sng">
                <a:solidFill>
                  <a:schemeClr val="hlink"/>
                </a:solidFill>
                <a:hlinkClick r:id="rId3"/>
              </a:rPr>
              <a:t>FAIRsharing.org</a:t>
            </a:r>
            <a:endParaRPr/>
          </a:p>
          <a:p>
            <a:pPr indent="-355600" lvl="1" marL="914400" rtl="0" algn="l">
              <a:spcBef>
                <a:spcPts val="0"/>
              </a:spcBef>
              <a:spcAft>
                <a:spcPts val="0"/>
              </a:spcAft>
              <a:buSzPts val="2000"/>
              <a:buChar char="–"/>
            </a:pPr>
            <a:r>
              <a:rPr lang="en-GB" u="sng">
                <a:solidFill>
                  <a:schemeClr val="hlink"/>
                </a:solidFill>
                <a:hlinkClick r:id="rId4"/>
              </a:rPr>
              <a:t>EBI Ontology Tooling page</a:t>
            </a:r>
            <a:endParaRPr/>
          </a:p>
          <a:p>
            <a:pPr indent="-355600" lvl="2" marL="1371600" rtl="0" algn="l">
              <a:spcBef>
                <a:spcPts val="0"/>
              </a:spcBef>
              <a:spcAft>
                <a:spcPts val="0"/>
              </a:spcAft>
              <a:buSzPts val="2000"/>
              <a:buChar char="•"/>
            </a:pPr>
            <a:r>
              <a:rPr lang="en-GB" u="sng">
                <a:solidFill>
                  <a:schemeClr val="hlink"/>
                </a:solidFill>
                <a:hlinkClick r:id="rId5"/>
              </a:rPr>
              <a:t>Ontology Lookup Service - OLS</a:t>
            </a:r>
            <a:endParaRPr/>
          </a:p>
          <a:p>
            <a:pPr indent="-355600" lvl="2" marL="1371600" rtl="0" algn="l">
              <a:spcBef>
                <a:spcPts val="0"/>
              </a:spcBef>
              <a:spcAft>
                <a:spcPts val="0"/>
              </a:spcAft>
              <a:buSzPts val="2000"/>
              <a:buChar char="•"/>
            </a:pPr>
            <a:r>
              <a:rPr lang="en-GB" u="sng">
                <a:solidFill>
                  <a:schemeClr val="hlink"/>
                </a:solidFill>
                <a:hlinkClick r:id="rId6"/>
              </a:rPr>
              <a:t>Zooma</a:t>
            </a:r>
            <a:r>
              <a:rPr lang="en-GB"/>
              <a:t> - map free text to ontology terms </a:t>
            </a:r>
            <a:endParaRPr/>
          </a:p>
          <a:p>
            <a:pPr indent="0" lvl="0" marL="0" rtl="0" algn="l">
              <a:spcBef>
                <a:spcPts val="400"/>
              </a:spcBef>
              <a:spcAft>
                <a:spcPts val="0"/>
              </a:spcAft>
              <a:buNone/>
            </a:pPr>
            <a:r>
              <a:t/>
            </a:r>
            <a:endParaRPr/>
          </a:p>
          <a:p>
            <a:pPr indent="-355600" lvl="0" marL="457200" rtl="0" algn="l">
              <a:spcBef>
                <a:spcPts val="400"/>
              </a:spcBef>
              <a:spcAft>
                <a:spcPts val="0"/>
              </a:spcAft>
              <a:buSzPts val="2000"/>
              <a:buChar char="•"/>
            </a:pPr>
            <a:r>
              <a:rPr lang="en-GB"/>
              <a:t>Not an exact science… There is no perfect way...</a:t>
            </a:r>
            <a:endParaRPr/>
          </a:p>
          <a:p>
            <a:pPr indent="-355600" lvl="0" marL="457200" rtl="0" algn="l">
              <a:spcBef>
                <a:spcPts val="0"/>
              </a:spcBef>
              <a:spcAft>
                <a:spcPts val="0"/>
              </a:spcAft>
              <a:buSzPts val="2000"/>
              <a:buChar char="•"/>
            </a:pPr>
            <a:r>
              <a:rPr lang="en-GB"/>
              <a:t>Sometimes hard</a:t>
            </a:r>
            <a:endParaRPr/>
          </a:p>
          <a:p>
            <a:pPr indent="-355600" lvl="0" marL="457200" rtl="0" algn="l">
              <a:spcBef>
                <a:spcPts val="0"/>
              </a:spcBef>
              <a:spcAft>
                <a:spcPts val="0"/>
              </a:spcAft>
              <a:buSzPts val="2000"/>
              <a:buChar char="•"/>
            </a:pPr>
            <a:r>
              <a:rPr lang="en-GB"/>
              <a:t>Trial and error</a:t>
            </a:r>
            <a:endParaRPr/>
          </a:p>
        </p:txBody>
      </p:sp>
      <p:pic>
        <p:nvPicPr>
          <p:cNvPr id="349" name="Google Shape;349;p53"/>
          <p:cNvPicPr preferRelativeResize="0"/>
          <p:nvPr/>
        </p:nvPicPr>
        <p:blipFill>
          <a:blip r:embed="rId7">
            <a:alphaModFix/>
          </a:blip>
          <a:stretch>
            <a:fillRect/>
          </a:stretch>
        </p:blipFill>
        <p:spPr>
          <a:xfrm>
            <a:off x="6551500" y="2634962"/>
            <a:ext cx="2300376" cy="630050"/>
          </a:xfrm>
          <a:prstGeom prst="rect">
            <a:avLst/>
          </a:prstGeom>
          <a:noFill/>
          <a:ln>
            <a:noFill/>
          </a:ln>
        </p:spPr>
      </p:pic>
      <p:pic>
        <p:nvPicPr>
          <p:cNvPr id="350" name="Google Shape;350;p53"/>
          <p:cNvPicPr preferRelativeResize="0"/>
          <p:nvPr/>
        </p:nvPicPr>
        <p:blipFill>
          <a:blip r:embed="rId8">
            <a:alphaModFix/>
          </a:blip>
          <a:stretch>
            <a:fillRect/>
          </a:stretch>
        </p:blipFill>
        <p:spPr>
          <a:xfrm>
            <a:off x="6721925" y="1750013"/>
            <a:ext cx="1524025" cy="824425"/>
          </a:xfrm>
          <a:prstGeom prst="rect">
            <a:avLst/>
          </a:prstGeom>
          <a:noFill/>
          <a:ln>
            <a:noFill/>
          </a:ln>
        </p:spPr>
      </p:pic>
      <p:pic>
        <p:nvPicPr>
          <p:cNvPr id="351" name="Google Shape;351;p53"/>
          <p:cNvPicPr preferRelativeResize="0"/>
          <p:nvPr/>
        </p:nvPicPr>
        <p:blipFill>
          <a:blip r:embed="rId9">
            <a:alphaModFix/>
          </a:blip>
          <a:stretch>
            <a:fillRect/>
          </a:stretch>
        </p:blipFill>
        <p:spPr>
          <a:xfrm>
            <a:off x="5339050" y="880400"/>
            <a:ext cx="2324100" cy="762000"/>
          </a:xfrm>
          <a:prstGeom prst="rect">
            <a:avLst/>
          </a:prstGeom>
          <a:noFill/>
          <a:ln>
            <a:noFill/>
          </a:ln>
        </p:spPr>
      </p:pic>
      <p:sp>
        <p:nvSpPr>
          <p:cNvPr id="352" name="Google Shape;352;p53"/>
          <p:cNvSpPr txBox="1"/>
          <p:nvPr/>
        </p:nvSpPr>
        <p:spPr>
          <a:xfrm>
            <a:off x="6140875" y="4713592"/>
            <a:ext cx="2019000" cy="1230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en-GB" sz="800" u="sng">
                <a:solidFill>
                  <a:schemeClr val="hlink"/>
                </a:solidFill>
                <a:hlinkClick r:id="rId10"/>
              </a:rPr>
              <a:t>https://fairsharing.org/</a:t>
            </a:r>
            <a:endParaRPr sz="800"/>
          </a:p>
        </p:txBody>
      </p:sp>
      <p:sp>
        <p:nvSpPr>
          <p:cNvPr id="353" name="Google Shape;353;p53"/>
          <p:cNvSpPr txBox="1"/>
          <p:nvPr/>
        </p:nvSpPr>
        <p:spPr>
          <a:xfrm>
            <a:off x="6148425" y="4885917"/>
            <a:ext cx="1038600" cy="1230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en-GB" sz="800" u="sng">
                <a:solidFill>
                  <a:schemeClr val="hlink"/>
                </a:solidFill>
                <a:hlinkClick r:id="rId11"/>
              </a:rPr>
              <a:t>CC BY-SA 4.0</a:t>
            </a:r>
            <a:endParaRPr sz="800"/>
          </a:p>
        </p:txBody>
      </p:sp>
      <p:sp>
        <p:nvSpPr>
          <p:cNvPr id="354" name="Google Shape;354;p53"/>
          <p:cNvSpPr txBox="1"/>
          <p:nvPr/>
        </p:nvSpPr>
        <p:spPr>
          <a:xfrm>
            <a:off x="7291150" y="4636575"/>
            <a:ext cx="2239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u="sng">
                <a:solidFill>
                  <a:schemeClr val="hlink"/>
                </a:solidFill>
                <a:hlinkClick r:id="rId12"/>
              </a:rPr>
              <a:t>https://www.ebi.ac.uk/spot/ontology/</a:t>
            </a:r>
            <a:endParaRPr sz="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4"/>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FAIRsharing.org</a:t>
            </a:r>
            <a:endParaRPr/>
          </a:p>
        </p:txBody>
      </p:sp>
      <p:sp>
        <p:nvSpPr>
          <p:cNvPr id="360" name="Google Shape;360;p54"/>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0" lvl="0" marL="0" rtl="0" algn="l">
              <a:spcBef>
                <a:spcPts val="400"/>
              </a:spcBef>
              <a:spcAft>
                <a:spcPts val="0"/>
              </a:spcAft>
              <a:buNone/>
            </a:pPr>
            <a:r>
              <a:t/>
            </a:r>
            <a:endParaRPr/>
          </a:p>
        </p:txBody>
      </p:sp>
      <p:sp>
        <p:nvSpPr>
          <p:cNvPr id="361" name="Google Shape;361;p54"/>
          <p:cNvSpPr txBox="1"/>
          <p:nvPr/>
        </p:nvSpPr>
        <p:spPr>
          <a:xfrm>
            <a:off x="7873875" y="4743075"/>
            <a:ext cx="1257600" cy="1230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en-GB" sz="800" u="sng">
                <a:solidFill>
                  <a:schemeClr val="hlink"/>
                </a:solidFill>
                <a:hlinkClick r:id="rId3"/>
              </a:rPr>
              <a:t>https://fairsharing.org/</a:t>
            </a:r>
            <a:endParaRPr sz="800"/>
          </a:p>
        </p:txBody>
      </p:sp>
      <p:sp>
        <p:nvSpPr>
          <p:cNvPr id="362" name="Google Shape;362;p54"/>
          <p:cNvSpPr txBox="1"/>
          <p:nvPr/>
        </p:nvSpPr>
        <p:spPr>
          <a:xfrm>
            <a:off x="7878574" y="4917975"/>
            <a:ext cx="1031400" cy="1230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en-GB" sz="800" u="sng">
                <a:solidFill>
                  <a:schemeClr val="hlink"/>
                </a:solidFill>
                <a:hlinkClick r:id="rId4"/>
              </a:rPr>
              <a:t>CC BY-SA 4.0</a:t>
            </a:r>
            <a:endParaRPr sz="800"/>
          </a:p>
        </p:txBody>
      </p:sp>
      <p:pic>
        <p:nvPicPr>
          <p:cNvPr id="363" name="Google Shape;363;p54"/>
          <p:cNvPicPr preferRelativeResize="0"/>
          <p:nvPr/>
        </p:nvPicPr>
        <p:blipFill>
          <a:blip r:embed="rId5">
            <a:alphaModFix/>
          </a:blip>
          <a:stretch>
            <a:fillRect/>
          </a:stretch>
        </p:blipFill>
        <p:spPr>
          <a:xfrm>
            <a:off x="1318900" y="779725"/>
            <a:ext cx="5974824" cy="41926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5"/>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OLS</a:t>
            </a:r>
            <a:endParaRPr/>
          </a:p>
        </p:txBody>
      </p:sp>
      <p:sp>
        <p:nvSpPr>
          <p:cNvPr id="369" name="Google Shape;369;p55"/>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0" lvl="0" marL="0" rtl="0" algn="l">
              <a:spcBef>
                <a:spcPts val="400"/>
              </a:spcBef>
              <a:spcAft>
                <a:spcPts val="0"/>
              </a:spcAft>
              <a:buNone/>
            </a:pPr>
            <a:r>
              <a:t/>
            </a:r>
            <a:endParaRPr/>
          </a:p>
        </p:txBody>
      </p:sp>
      <p:pic>
        <p:nvPicPr>
          <p:cNvPr id="370" name="Google Shape;370;p55">
            <a:hlinkClick r:id="rId3"/>
          </p:cNvPr>
          <p:cNvPicPr preferRelativeResize="0"/>
          <p:nvPr/>
        </p:nvPicPr>
        <p:blipFill>
          <a:blip r:embed="rId4">
            <a:alphaModFix/>
          </a:blip>
          <a:stretch>
            <a:fillRect/>
          </a:stretch>
        </p:blipFill>
        <p:spPr>
          <a:xfrm>
            <a:off x="1448475" y="808525"/>
            <a:ext cx="5584509" cy="4263100"/>
          </a:xfrm>
          <a:prstGeom prst="rect">
            <a:avLst/>
          </a:prstGeom>
          <a:noFill/>
          <a:ln>
            <a:noFill/>
          </a:ln>
        </p:spPr>
      </p:pic>
      <p:sp>
        <p:nvSpPr>
          <p:cNvPr id="371" name="Google Shape;371;p55"/>
          <p:cNvSpPr txBox="1"/>
          <p:nvPr/>
        </p:nvSpPr>
        <p:spPr>
          <a:xfrm>
            <a:off x="7202125" y="4671425"/>
            <a:ext cx="1869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u="sng">
                <a:solidFill>
                  <a:schemeClr val="hlink"/>
                </a:solidFill>
                <a:hlinkClick r:id="rId5"/>
              </a:rPr>
              <a:t>https://www.ebi.ac.uk/ols/</a:t>
            </a:r>
            <a:endParaRPr sz="9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6"/>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Zooma</a:t>
            </a:r>
            <a:endParaRPr/>
          </a:p>
        </p:txBody>
      </p:sp>
      <p:sp>
        <p:nvSpPr>
          <p:cNvPr id="377" name="Google Shape;377;p56"/>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0" lvl="0" marL="0" rtl="0" algn="l">
              <a:spcBef>
                <a:spcPts val="400"/>
              </a:spcBef>
              <a:spcAft>
                <a:spcPts val="0"/>
              </a:spcAft>
              <a:buNone/>
            </a:pPr>
            <a:r>
              <a:t/>
            </a:r>
            <a:endParaRPr/>
          </a:p>
        </p:txBody>
      </p:sp>
      <p:sp>
        <p:nvSpPr>
          <p:cNvPr id="378" name="Google Shape;378;p56"/>
          <p:cNvSpPr txBox="1"/>
          <p:nvPr/>
        </p:nvSpPr>
        <p:spPr>
          <a:xfrm>
            <a:off x="7118575" y="4727675"/>
            <a:ext cx="1918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u="sng">
                <a:solidFill>
                  <a:schemeClr val="hlink"/>
                </a:solidFill>
                <a:hlinkClick r:id="rId3"/>
              </a:rPr>
              <a:t>https://www.ebi.ac.uk/spot/zooma/</a:t>
            </a:r>
            <a:endParaRPr sz="900"/>
          </a:p>
        </p:txBody>
      </p:sp>
      <p:pic>
        <p:nvPicPr>
          <p:cNvPr id="379" name="Google Shape;379;p56"/>
          <p:cNvPicPr preferRelativeResize="0"/>
          <p:nvPr/>
        </p:nvPicPr>
        <p:blipFill>
          <a:blip r:embed="rId4">
            <a:alphaModFix/>
          </a:blip>
          <a:stretch>
            <a:fillRect/>
          </a:stretch>
        </p:blipFill>
        <p:spPr>
          <a:xfrm>
            <a:off x="0" y="862316"/>
            <a:ext cx="9144000" cy="3750469"/>
          </a:xfrm>
          <a:prstGeom prst="rect">
            <a:avLst/>
          </a:prstGeom>
          <a:noFill/>
          <a:ln>
            <a:noFill/>
          </a:ln>
        </p:spPr>
      </p:pic>
      <p:sp>
        <p:nvSpPr>
          <p:cNvPr id="380" name="Google Shape;380;p56"/>
          <p:cNvSpPr txBox="1"/>
          <p:nvPr/>
        </p:nvSpPr>
        <p:spPr>
          <a:xfrm>
            <a:off x="3211875" y="4404575"/>
            <a:ext cx="5825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800" u="sng">
                <a:solidFill>
                  <a:schemeClr val="hlink"/>
                </a:solidFill>
                <a:hlinkClick r:id="rId5"/>
              </a:rPr>
              <a:t>https://www.ebi.ac.uk/training/online/courses/cellular-microscopy-phenotype-ontology-quick-tour/annotating-data-with-cmpo/</a:t>
            </a:r>
            <a:endParaRPr i="1" sz="800"/>
          </a:p>
          <a:p>
            <a:pPr indent="0" lvl="0" marL="0" rtl="0" algn="r">
              <a:spcBef>
                <a:spcPts val="0"/>
              </a:spcBef>
              <a:spcAft>
                <a:spcPts val="0"/>
              </a:spcAft>
              <a:buNone/>
            </a:pPr>
            <a:r>
              <a:rPr i="1" lang="en-GB" sz="800" u="sng">
                <a:solidFill>
                  <a:schemeClr val="hlink"/>
                </a:solidFill>
                <a:hlinkClick r:id="rId6"/>
              </a:rPr>
              <a:t>CC BY 4.0</a:t>
            </a:r>
            <a:endParaRPr i="1" sz="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7"/>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a:p>
        </p:txBody>
      </p:sp>
      <p:sp>
        <p:nvSpPr>
          <p:cNvPr id="386" name="Google Shape;386;p57"/>
          <p:cNvSpPr txBox="1"/>
          <p:nvPr>
            <p:ph idx="1" type="body"/>
          </p:nvPr>
        </p:nvSpPr>
        <p:spPr>
          <a:xfrm>
            <a:off x="307886" y="880403"/>
            <a:ext cx="8544000" cy="3714300"/>
          </a:xfrm>
          <a:prstGeom prst="rect">
            <a:avLst/>
          </a:prstGeom>
        </p:spPr>
        <p:txBody>
          <a:bodyPr anchorCtr="0" anchor="ctr" bIns="0" lIns="0" spcFirstLastPara="1" rIns="0" wrap="square" tIns="0">
            <a:noAutofit/>
          </a:bodyPr>
          <a:lstStyle/>
          <a:p>
            <a:pPr indent="0" lvl="0" marL="0" rtl="0" algn="ctr">
              <a:spcBef>
                <a:spcPts val="400"/>
              </a:spcBef>
              <a:spcAft>
                <a:spcPts val="0"/>
              </a:spcAft>
              <a:buNone/>
            </a:pPr>
            <a:r>
              <a:rPr b="1" lang="en-GB" sz="3000"/>
              <a:t>Exercise: </a:t>
            </a:r>
            <a:endParaRPr b="1" sz="3000"/>
          </a:p>
          <a:p>
            <a:pPr indent="0" lvl="0" marL="0" rtl="0" algn="ctr">
              <a:spcBef>
                <a:spcPts val="400"/>
              </a:spcBef>
              <a:spcAft>
                <a:spcPts val="0"/>
              </a:spcAft>
              <a:buNone/>
            </a:pPr>
            <a:r>
              <a:rPr b="1" lang="en-GB" sz="3000"/>
              <a:t>Find suitable ontologies for your data</a:t>
            </a:r>
            <a:endParaRPr b="1" sz="30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8"/>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Finding ontologies and terms</a:t>
            </a:r>
            <a:endParaRPr/>
          </a:p>
        </p:txBody>
      </p:sp>
      <p:sp>
        <p:nvSpPr>
          <p:cNvPr id="392" name="Google Shape;392;p58"/>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0" lvl="0" marL="0" rtl="0" algn="l">
              <a:spcBef>
                <a:spcPts val="400"/>
              </a:spcBef>
              <a:spcAft>
                <a:spcPts val="0"/>
              </a:spcAft>
              <a:buNone/>
            </a:pPr>
            <a:r>
              <a:rPr lang="en-GB" sz="1900"/>
              <a:t>Try finding and deciding on suitable ontologies and terms to use for the data file</a:t>
            </a:r>
            <a:endParaRPr sz="1900"/>
          </a:p>
          <a:p>
            <a:pPr indent="0" lvl="0" marL="0" rtl="0" algn="l">
              <a:spcBef>
                <a:spcPts val="400"/>
              </a:spcBef>
              <a:spcAft>
                <a:spcPts val="0"/>
              </a:spcAft>
              <a:buNone/>
            </a:pPr>
            <a:r>
              <a:t/>
            </a:r>
            <a:endParaRPr sz="1900"/>
          </a:p>
          <a:p>
            <a:pPr indent="-349250" lvl="0" marL="457200" rtl="0" algn="l">
              <a:spcBef>
                <a:spcPts val="400"/>
              </a:spcBef>
              <a:spcAft>
                <a:spcPts val="0"/>
              </a:spcAft>
              <a:buSzPts val="1900"/>
              <a:buChar char="•"/>
            </a:pPr>
            <a:r>
              <a:rPr b="1" lang="en-GB" sz="1900"/>
              <a:t>illness symptoms,</a:t>
            </a:r>
            <a:r>
              <a:rPr lang="en-GB" sz="1900"/>
              <a:t> using OLS</a:t>
            </a:r>
            <a:endParaRPr sz="1900"/>
          </a:p>
          <a:p>
            <a:pPr indent="-349250" lvl="0" marL="457200" rtl="0" algn="l">
              <a:spcBef>
                <a:spcPts val="0"/>
              </a:spcBef>
              <a:spcAft>
                <a:spcPts val="0"/>
              </a:spcAft>
              <a:buSzPts val="1900"/>
              <a:buChar char="•"/>
            </a:pPr>
            <a:r>
              <a:rPr b="1" lang="en-GB" sz="1900"/>
              <a:t>isolation source host-associated,</a:t>
            </a:r>
            <a:r>
              <a:rPr lang="en-GB" sz="1900"/>
              <a:t> using FAIRsharing.org</a:t>
            </a:r>
            <a:endParaRPr sz="1900"/>
          </a:p>
          <a:p>
            <a:pPr indent="0" lvl="0" marL="457200" rtl="0" algn="l">
              <a:spcBef>
                <a:spcPts val="400"/>
              </a:spcBef>
              <a:spcAft>
                <a:spcPts val="0"/>
              </a:spcAft>
              <a:buNone/>
            </a:pPr>
            <a:r>
              <a:t/>
            </a:r>
            <a:endParaRPr b="1" sz="1900"/>
          </a:p>
          <a:p>
            <a:pPr indent="0" lvl="0" marL="0" rtl="0" algn="l">
              <a:spcBef>
                <a:spcPts val="400"/>
              </a:spcBef>
              <a:spcAft>
                <a:spcPts val="0"/>
              </a:spcAft>
              <a:buNone/>
            </a:pPr>
            <a:r>
              <a:t/>
            </a:r>
            <a:endParaRPr sz="1900"/>
          </a:p>
          <a:p>
            <a:pPr indent="0" lvl="0" marL="0" rtl="0" algn="l">
              <a:spcBef>
                <a:spcPts val="400"/>
              </a:spcBef>
              <a:spcAft>
                <a:spcPts val="0"/>
              </a:spcAft>
              <a:buNone/>
            </a:pPr>
            <a:r>
              <a:t/>
            </a:r>
            <a:endParaRPr sz="19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9"/>
          <p:cNvSpPr txBox="1"/>
          <p:nvPr>
            <p:ph type="title"/>
          </p:nvPr>
        </p:nvSpPr>
        <p:spPr>
          <a:xfrm>
            <a:off x="1587500" y="155463"/>
            <a:ext cx="5334000" cy="429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Update data dictionary</a:t>
            </a:r>
            <a:endParaRPr/>
          </a:p>
        </p:txBody>
      </p:sp>
      <p:pic>
        <p:nvPicPr>
          <p:cNvPr id="398" name="Google Shape;398;p59"/>
          <p:cNvPicPr preferRelativeResize="0"/>
          <p:nvPr/>
        </p:nvPicPr>
        <p:blipFill>
          <a:blip r:embed="rId3">
            <a:alphaModFix/>
          </a:blip>
          <a:stretch>
            <a:fillRect/>
          </a:stretch>
        </p:blipFill>
        <p:spPr>
          <a:xfrm>
            <a:off x="200525" y="1090875"/>
            <a:ext cx="8910049" cy="320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Metadata</a:t>
            </a:r>
            <a:endParaRPr/>
          </a:p>
        </p:txBody>
      </p:sp>
      <p:sp>
        <p:nvSpPr>
          <p:cNvPr id="117" name="Google Shape;117;p24"/>
          <p:cNvSpPr txBox="1"/>
          <p:nvPr>
            <p:ph idx="1" type="body"/>
          </p:nvPr>
        </p:nvSpPr>
        <p:spPr>
          <a:xfrm>
            <a:off x="307875" y="880400"/>
            <a:ext cx="8544000" cy="4131300"/>
          </a:xfrm>
          <a:prstGeom prst="rect">
            <a:avLst/>
          </a:prstGeom>
        </p:spPr>
        <p:txBody>
          <a:bodyPr anchorCtr="0" anchor="t" bIns="0" lIns="0" spcFirstLastPara="1" rIns="0" wrap="square" tIns="0">
            <a:noAutofit/>
          </a:bodyPr>
          <a:lstStyle/>
          <a:p>
            <a:pPr indent="-355600" lvl="0" marL="457200" rtl="0" algn="l">
              <a:spcBef>
                <a:spcPts val="400"/>
              </a:spcBef>
              <a:spcAft>
                <a:spcPts val="0"/>
              </a:spcAft>
              <a:buSzPts val="2000"/>
              <a:buChar char="•"/>
            </a:pPr>
            <a:r>
              <a:rPr lang="en-GB"/>
              <a:t>Describe data at different levels</a:t>
            </a:r>
            <a:endParaRPr/>
          </a:p>
          <a:p>
            <a:pPr indent="-355600" lvl="1" marL="914400" rtl="0" algn="l">
              <a:spcBef>
                <a:spcPts val="0"/>
              </a:spcBef>
              <a:spcAft>
                <a:spcPts val="0"/>
              </a:spcAft>
              <a:buSzPts val="2000"/>
              <a:buChar char="–"/>
            </a:pPr>
            <a:r>
              <a:rPr lang="en-GB"/>
              <a:t>e</a:t>
            </a:r>
            <a:r>
              <a:rPr lang="en-GB"/>
              <a:t>.g. a whole study vs the samples</a:t>
            </a:r>
            <a:endParaRPr/>
          </a:p>
          <a:p>
            <a:pPr indent="0" lvl="0" marL="0" rtl="0" algn="l">
              <a:spcBef>
                <a:spcPts val="400"/>
              </a:spcBef>
              <a:spcAft>
                <a:spcPts val="0"/>
              </a:spcAft>
              <a:buNone/>
            </a:pPr>
            <a:r>
              <a:t/>
            </a:r>
            <a:endParaRPr/>
          </a:p>
          <a:p>
            <a:pPr indent="0" lvl="0" marL="3600000" rtl="0" algn="l">
              <a:spcBef>
                <a:spcPts val="400"/>
              </a:spcBef>
              <a:spcAft>
                <a:spcPts val="0"/>
              </a:spcAft>
              <a:buNone/>
            </a:pPr>
            <a:r>
              <a:rPr i="1" lang="en-GB"/>
              <a:t>Examples</a:t>
            </a:r>
            <a:endParaRPr i="1"/>
          </a:p>
          <a:p>
            <a:pPr indent="-355600" lvl="0" marL="3869999" rtl="0" algn="l">
              <a:spcBef>
                <a:spcPts val="400"/>
              </a:spcBef>
              <a:spcAft>
                <a:spcPts val="0"/>
              </a:spcAft>
              <a:buSzPts val="2000"/>
              <a:buChar char="•"/>
            </a:pPr>
            <a:r>
              <a:rPr lang="en-GB"/>
              <a:t>Creators</a:t>
            </a:r>
            <a:endParaRPr/>
          </a:p>
          <a:p>
            <a:pPr indent="-355600" lvl="0" marL="3869999" rtl="0" algn="l">
              <a:spcBef>
                <a:spcPts val="0"/>
              </a:spcBef>
              <a:spcAft>
                <a:spcPts val="0"/>
              </a:spcAft>
              <a:buSzPts val="2000"/>
              <a:buChar char="•"/>
            </a:pPr>
            <a:r>
              <a:rPr lang="en-GB"/>
              <a:t>File types and formats of the data</a:t>
            </a:r>
            <a:endParaRPr/>
          </a:p>
          <a:p>
            <a:pPr indent="-355600" lvl="0" marL="3869999" rtl="0" algn="l">
              <a:spcBef>
                <a:spcPts val="0"/>
              </a:spcBef>
              <a:spcAft>
                <a:spcPts val="0"/>
              </a:spcAft>
              <a:buSzPts val="2000"/>
              <a:buChar char="•"/>
            </a:pPr>
            <a:r>
              <a:rPr lang="en-GB"/>
              <a:t>Licence for re-use of the data</a:t>
            </a:r>
            <a:endParaRPr/>
          </a:p>
          <a:p>
            <a:pPr indent="-355600" lvl="0" marL="3869999" rtl="0" algn="l">
              <a:spcBef>
                <a:spcPts val="0"/>
              </a:spcBef>
              <a:spcAft>
                <a:spcPts val="0"/>
              </a:spcAft>
              <a:buSzPts val="2000"/>
              <a:buChar char="•"/>
            </a:pPr>
            <a:r>
              <a:rPr lang="en-GB"/>
              <a:t>Methodology for data collection</a:t>
            </a:r>
            <a:endParaRPr/>
          </a:p>
          <a:p>
            <a:pPr indent="-355600" lvl="0" marL="3869999" rtl="0" algn="l">
              <a:spcBef>
                <a:spcPts val="0"/>
              </a:spcBef>
              <a:spcAft>
                <a:spcPts val="0"/>
              </a:spcAft>
              <a:buSzPts val="2000"/>
              <a:buChar char="•"/>
            </a:pPr>
            <a:r>
              <a:rPr lang="en-GB"/>
              <a:t>Analytical and procedural information</a:t>
            </a:r>
            <a:endParaRPr/>
          </a:p>
          <a:p>
            <a:pPr indent="-355600" lvl="0" marL="3869999" rtl="0" algn="l">
              <a:spcBef>
                <a:spcPts val="0"/>
              </a:spcBef>
              <a:spcAft>
                <a:spcPts val="0"/>
              </a:spcAft>
              <a:buSzPts val="2000"/>
              <a:buChar char="•"/>
            </a:pPr>
            <a:r>
              <a:rPr lang="en-GB"/>
              <a:t>Sources of samples</a:t>
            </a:r>
            <a:endParaRPr/>
          </a:p>
          <a:p>
            <a:pPr indent="-355600" lvl="0" marL="3869999" rtl="0" algn="l">
              <a:spcBef>
                <a:spcPts val="0"/>
              </a:spcBef>
              <a:spcAft>
                <a:spcPts val="0"/>
              </a:spcAft>
              <a:buSzPts val="2000"/>
              <a:buChar char="•"/>
            </a:pPr>
            <a:r>
              <a:rPr lang="en-GB"/>
              <a:t>Sample treatment</a:t>
            </a:r>
            <a:endParaRPr/>
          </a:p>
          <a:p>
            <a:pPr indent="-355600" lvl="0" marL="3869999" rtl="0" algn="l">
              <a:spcBef>
                <a:spcPts val="0"/>
              </a:spcBef>
              <a:spcAft>
                <a:spcPts val="0"/>
              </a:spcAft>
              <a:buSzPts val="2000"/>
              <a:buChar char="•"/>
            </a:pPr>
            <a:r>
              <a:rPr lang="en-GB"/>
              <a:t>Geolocation(s) of samples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0"/>
          <p:cNvSpPr txBox="1"/>
          <p:nvPr>
            <p:ph idx="1" type="body"/>
          </p:nvPr>
        </p:nvSpPr>
        <p:spPr>
          <a:xfrm>
            <a:off x="307886" y="880403"/>
            <a:ext cx="8544000" cy="3714300"/>
          </a:xfrm>
          <a:prstGeom prst="rect">
            <a:avLst/>
          </a:prstGeom>
        </p:spPr>
        <p:txBody>
          <a:bodyPr anchorCtr="0" anchor="t" bIns="0" lIns="0" spcFirstLastPara="1" rIns="0" wrap="square" tIns="0">
            <a:noAutofit/>
          </a:bodyPr>
          <a:lstStyle/>
          <a:p>
            <a:pPr indent="-355600" lvl="0" marL="457200" rtl="0" algn="l">
              <a:spcBef>
                <a:spcPts val="400"/>
              </a:spcBef>
              <a:spcAft>
                <a:spcPts val="0"/>
              </a:spcAft>
              <a:buSzPts val="2000"/>
              <a:buChar char="•"/>
            </a:pPr>
            <a:r>
              <a:rPr lang="en-GB"/>
              <a:t>I</a:t>
            </a:r>
            <a:r>
              <a:rPr lang="en-GB"/>
              <a:t>nformation about data is called </a:t>
            </a:r>
            <a:r>
              <a:rPr b="1" lang="en-GB"/>
              <a:t>metadata</a:t>
            </a:r>
            <a:endParaRPr b="1"/>
          </a:p>
          <a:p>
            <a:pPr indent="-355600" lvl="0" marL="457200" rtl="0" algn="l">
              <a:spcBef>
                <a:spcPts val="0"/>
              </a:spcBef>
              <a:spcAft>
                <a:spcPts val="0"/>
              </a:spcAft>
              <a:buSzPts val="2000"/>
              <a:buChar char="•"/>
            </a:pPr>
            <a:r>
              <a:rPr lang="en-GB"/>
              <a:t>Good metadata is a necessity for understanding the data - FAIRness</a:t>
            </a:r>
            <a:endParaRPr/>
          </a:p>
          <a:p>
            <a:pPr indent="-355600" lvl="0" marL="457200" rtl="0" algn="l">
              <a:spcBef>
                <a:spcPts val="0"/>
              </a:spcBef>
              <a:spcAft>
                <a:spcPts val="0"/>
              </a:spcAft>
              <a:buSzPts val="2000"/>
              <a:buChar char="•"/>
            </a:pPr>
            <a:r>
              <a:rPr lang="en-GB"/>
              <a:t>Try to be </a:t>
            </a:r>
            <a:r>
              <a:rPr b="1" lang="en-GB"/>
              <a:t>consistent</a:t>
            </a:r>
            <a:r>
              <a:rPr lang="en-GB"/>
              <a:t> when describing data</a:t>
            </a:r>
            <a:endParaRPr/>
          </a:p>
          <a:p>
            <a:pPr indent="-355600" lvl="0" marL="457200" rtl="0" algn="l">
              <a:spcBef>
                <a:spcPts val="0"/>
              </a:spcBef>
              <a:spcAft>
                <a:spcPts val="0"/>
              </a:spcAft>
              <a:buSzPts val="2000"/>
              <a:buChar char="•"/>
            </a:pPr>
            <a:r>
              <a:rPr lang="en-GB"/>
              <a:t>Use </a:t>
            </a:r>
            <a:r>
              <a:rPr b="1" lang="en-GB"/>
              <a:t>controlled vocabularies</a:t>
            </a:r>
            <a:r>
              <a:rPr lang="en-GB"/>
              <a:t> and </a:t>
            </a:r>
            <a:r>
              <a:rPr b="1" lang="en-GB"/>
              <a:t>ontologies</a:t>
            </a:r>
            <a:r>
              <a:rPr lang="en-GB"/>
              <a:t> when specifying metadata</a:t>
            </a:r>
            <a:endParaRPr/>
          </a:p>
          <a:p>
            <a:pPr indent="-355600" lvl="0" marL="457200" rtl="0" algn="l">
              <a:spcBef>
                <a:spcPts val="0"/>
              </a:spcBef>
              <a:spcAft>
                <a:spcPts val="0"/>
              </a:spcAft>
              <a:buSzPts val="2000"/>
              <a:buChar char="•"/>
            </a:pPr>
            <a:r>
              <a:rPr b="1" lang="en-GB"/>
              <a:t>Metadata standards</a:t>
            </a:r>
            <a:r>
              <a:rPr lang="en-GB"/>
              <a:t> - generic and domain specific</a:t>
            </a:r>
            <a:endParaRPr/>
          </a:p>
          <a:p>
            <a:pPr indent="-355600" lvl="0" marL="457200" rtl="0" algn="l">
              <a:spcBef>
                <a:spcPts val="0"/>
              </a:spcBef>
              <a:spcAft>
                <a:spcPts val="0"/>
              </a:spcAft>
              <a:buSzPts val="2000"/>
              <a:buChar char="•"/>
            </a:pPr>
            <a:r>
              <a:rPr lang="en-GB"/>
              <a:t>Use </a:t>
            </a:r>
            <a:r>
              <a:rPr b="1" lang="en-GB"/>
              <a:t>data dictionaries</a:t>
            </a:r>
            <a:r>
              <a:rPr lang="en-GB"/>
              <a:t> to document standards for your data</a:t>
            </a:r>
            <a:endParaRPr/>
          </a:p>
          <a:p>
            <a:pPr indent="-355600" lvl="0" marL="457200" rtl="0" algn="l">
              <a:spcBef>
                <a:spcPts val="0"/>
              </a:spcBef>
              <a:spcAft>
                <a:spcPts val="0"/>
              </a:spcAft>
              <a:buSzPts val="2000"/>
              <a:buChar char="•"/>
            </a:pPr>
            <a:r>
              <a:rPr lang="en-GB"/>
              <a:t>There are tools to help you decide on ontologies and terms to use</a:t>
            </a:r>
            <a:endParaRPr/>
          </a:p>
        </p:txBody>
      </p:sp>
      <p:sp>
        <p:nvSpPr>
          <p:cNvPr id="404" name="Google Shape;404;p60"/>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Summary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ph type="title"/>
          </p:nvPr>
        </p:nvSpPr>
        <p:spPr>
          <a:xfrm>
            <a:off x="1392486" y="155463"/>
            <a:ext cx="5334000" cy="429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Metadata in the Data Life Cycle</a:t>
            </a:r>
            <a:endParaRPr/>
          </a:p>
        </p:txBody>
      </p:sp>
      <p:pic>
        <p:nvPicPr>
          <p:cNvPr id="123" name="Google Shape;123;p25"/>
          <p:cNvPicPr preferRelativeResize="0"/>
          <p:nvPr/>
        </p:nvPicPr>
        <p:blipFill>
          <a:blip r:embed="rId3">
            <a:alphaModFix/>
          </a:blip>
          <a:stretch>
            <a:fillRect/>
          </a:stretch>
        </p:blipFill>
        <p:spPr>
          <a:xfrm>
            <a:off x="2362000" y="880400"/>
            <a:ext cx="3618427" cy="3621026"/>
          </a:xfrm>
          <a:prstGeom prst="rect">
            <a:avLst/>
          </a:prstGeom>
          <a:noFill/>
          <a:ln>
            <a:noFill/>
          </a:ln>
        </p:spPr>
      </p:pic>
      <p:sp>
        <p:nvSpPr>
          <p:cNvPr id="124" name="Google Shape;124;p25"/>
          <p:cNvSpPr txBox="1"/>
          <p:nvPr/>
        </p:nvSpPr>
        <p:spPr>
          <a:xfrm>
            <a:off x="5411650" y="880400"/>
            <a:ext cx="2559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Determine what metadata is needed </a:t>
            </a:r>
            <a:r>
              <a:rPr lang="en-GB" sz="1100"/>
              <a:t>f</a:t>
            </a:r>
            <a:r>
              <a:rPr lang="en-GB" sz="1100"/>
              <a:t>or doing the project and sharing data</a:t>
            </a:r>
            <a:endParaRPr sz="1100"/>
          </a:p>
        </p:txBody>
      </p:sp>
      <p:sp>
        <p:nvSpPr>
          <p:cNvPr id="125" name="Google Shape;125;p25"/>
          <p:cNvSpPr txBox="1"/>
          <p:nvPr/>
        </p:nvSpPr>
        <p:spPr>
          <a:xfrm>
            <a:off x="6105700" y="2048550"/>
            <a:ext cx="1410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Collecting metadata</a:t>
            </a:r>
            <a:endParaRPr sz="1100"/>
          </a:p>
        </p:txBody>
      </p:sp>
      <p:sp>
        <p:nvSpPr>
          <p:cNvPr id="126" name="Google Shape;126;p25"/>
          <p:cNvSpPr txBox="1"/>
          <p:nvPr/>
        </p:nvSpPr>
        <p:spPr>
          <a:xfrm>
            <a:off x="1722625" y="3664550"/>
            <a:ext cx="877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Describing </a:t>
            </a:r>
            <a:endParaRPr sz="1100"/>
          </a:p>
          <a:p>
            <a:pPr indent="0" lvl="0" marL="0" rtl="0" algn="l">
              <a:spcBef>
                <a:spcPts val="0"/>
              </a:spcBef>
              <a:spcAft>
                <a:spcPts val="0"/>
              </a:spcAft>
              <a:buNone/>
            </a:pPr>
            <a:r>
              <a:rPr lang="en-GB" sz="1100"/>
              <a:t>datasets</a:t>
            </a:r>
            <a:endParaRPr sz="1100"/>
          </a:p>
        </p:txBody>
      </p:sp>
      <p:sp>
        <p:nvSpPr>
          <p:cNvPr id="127" name="Google Shape;127;p25"/>
          <p:cNvSpPr txBox="1"/>
          <p:nvPr/>
        </p:nvSpPr>
        <p:spPr>
          <a:xfrm>
            <a:off x="3384000" y="4545950"/>
            <a:ext cx="1574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Using metadata to perform analysis</a:t>
            </a:r>
            <a:endParaRPr sz="1100"/>
          </a:p>
        </p:txBody>
      </p:sp>
      <p:sp>
        <p:nvSpPr>
          <p:cNvPr id="128" name="Google Shape;128;p25"/>
          <p:cNvSpPr txBox="1"/>
          <p:nvPr/>
        </p:nvSpPr>
        <p:spPr>
          <a:xfrm>
            <a:off x="1484500" y="1862913"/>
            <a:ext cx="877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Describing datasets</a:t>
            </a:r>
            <a:endParaRPr sz="1100"/>
          </a:p>
        </p:txBody>
      </p:sp>
      <p:sp>
        <p:nvSpPr>
          <p:cNvPr id="129" name="Google Shape;129;p25"/>
          <p:cNvSpPr txBox="1"/>
          <p:nvPr/>
        </p:nvSpPr>
        <p:spPr>
          <a:xfrm>
            <a:off x="2043650" y="839750"/>
            <a:ext cx="1123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Understanding</a:t>
            </a:r>
            <a:r>
              <a:rPr lang="en-GB" sz="1100"/>
              <a:t> datasets</a:t>
            </a:r>
            <a:endParaRPr sz="1100"/>
          </a:p>
        </p:txBody>
      </p:sp>
      <p:sp>
        <p:nvSpPr>
          <p:cNvPr id="130" name="Google Shape;130;p25"/>
          <p:cNvSpPr txBox="1"/>
          <p:nvPr/>
        </p:nvSpPr>
        <p:spPr>
          <a:xfrm>
            <a:off x="5803075" y="3501025"/>
            <a:ext cx="1656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O</a:t>
            </a:r>
            <a:r>
              <a:rPr lang="en-GB" sz="1100"/>
              <a:t>rganising metadata in appropriate format(s)</a:t>
            </a:r>
            <a:endParaRPr sz="1100"/>
          </a:p>
        </p:txBody>
      </p:sp>
      <p:sp>
        <p:nvSpPr>
          <p:cNvPr id="131" name="Google Shape;131;p25"/>
          <p:cNvSpPr txBox="1"/>
          <p:nvPr/>
        </p:nvSpPr>
        <p:spPr>
          <a:xfrm>
            <a:off x="6456175" y="4622900"/>
            <a:ext cx="2507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200">
                <a:solidFill>
                  <a:srgbClr val="0088CC"/>
                </a:solidFill>
                <a:highlight>
                  <a:srgbClr val="FFFFFF"/>
                </a:highlight>
                <a:uFill>
                  <a:noFill/>
                </a:uFill>
                <a:latin typeface="Helvetica Neue"/>
                <a:ea typeface="Helvetica Neue"/>
                <a:cs typeface="Helvetica Neue"/>
                <a:sym typeface="Helvetica Neue"/>
                <a:hlinkClick r:id="rId4">
                  <a:extLst>
                    <a:ext uri="{A12FA001-AC4F-418D-AE19-62706E023703}">
                      <ahyp:hlinkClr val="tx"/>
                    </a:ext>
                  </a:extLst>
                </a:hlinkClick>
              </a:rPr>
              <a:t>RDM life cycle, by ELIXIR RDMkit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1587500" y="155463"/>
            <a:ext cx="5334000" cy="429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FAIR principles</a:t>
            </a:r>
            <a:endParaRPr/>
          </a:p>
        </p:txBody>
      </p:sp>
      <p:pic>
        <p:nvPicPr>
          <p:cNvPr id="137" name="Google Shape;137;p26"/>
          <p:cNvPicPr preferRelativeResize="0"/>
          <p:nvPr/>
        </p:nvPicPr>
        <p:blipFill rotWithShape="1">
          <a:blip r:embed="rId3">
            <a:alphaModFix/>
          </a:blip>
          <a:srcRect b="0" l="0" r="0" t="0"/>
          <a:stretch/>
        </p:blipFill>
        <p:spPr>
          <a:xfrm>
            <a:off x="1213550" y="882876"/>
            <a:ext cx="6375601" cy="3839325"/>
          </a:xfrm>
          <a:prstGeom prst="rect">
            <a:avLst/>
          </a:prstGeom>
          <a:noFill/>
          <a:ln>
            <a:noFill/>
          </a:ln>
        </p:spPr>
      </p:pic>
      <p:sp>
        <p:nvSpPr>
          <p:cNvPr id="138" name="Google Shape;138;p26"/>
          <p:cNvSpPr/>
          <p:nvPr/>
        </p:nvSpPr>
        <p:spPr>
          <a:xfrm>
            <a:off x="1535725" y="1592625"/>
            <a:ext cx="666300" cy="1626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6"/>
          <p:cNvSpPr/>
          <p:nvPr/>
        </p:nvSpPr>
        <p:spPr>
          <a:xfrm>
            <a:off x="3120225" y="1720625"/>
            <a:ext cx="609300" cy="1626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6"/>
          <p:cNvSpPr/>
          <p:nvPr/>
        </p:nvSpPr>
        <p:spPr>
          <a:xfrm>
            <a:off x="1564225" y="1883225"/>
            <a:ext cx="564600" cy="1626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6"/>
          <p:cNvSpPr/>
          <p:nvPr/>
        </p:nvSpPr>
        <p:spPr>
          <a:xfrm>
            <a:off x="1564225" y="2045825"/>
            <a:ext cx="609300" cy="1626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6"/>
          <p:cNvSpPr/>
          <p:nvPr/>
        </p:nvSpPr>
        <p:spPr>
          <a:xfrm>
            <a:off x="1535725" y="2409150"/>
            <a:ext cx="666300" cy="1626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6"/>
          <p:cNvSpPr/>
          <p:nvPr/>
        </p:nvSpPr>
        <p:spPr>
          <a:xfrm>
            <a:off x="1564225" y="2846150"/>
            <a:ext cx="609300" cy="1626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6"/>
          <p:cNvSpPr/>
          <p:nvPr/>
        </p:nvSpPr>
        <p:spPr>
          <a:xfrm>
            <a:off x="1541875" y="3266899"/>
            <a:ext cx="609300" cy="1626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6"/>
          <p:cNvSpPr/>
          <p:nvPr/>
        </p:nvSpPr>
        <p:spPr>
          <a:xfrm>
            <a:off x="1541875" y="3429499"/>
            <a:ext cx="609300" cy="1626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p:nvPr/>
        </p:nvSpPr>
        <p:spPr>
          <a:xfrm>
            <a:off x="1535725" y="3557524"/>
            <a:ext cx="609300" cy="1626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6"/>
          <p:cNvSpPr/>
          <p:nvPr/>
        </p:nvSpPr>
        <p:spPr>
          <a:xfrm>
            <a:off x="1564225" y="3953699"/>
            <a:ext cx="609300" cy="1626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6"/>
          <p:cNvSpPr/>
          <p:nvPr/>
        </p:nvSpPr>
        <p:spPr>
          <a:xfrm>
            <a:off x="1639550" y="4099675"/>
            <a:ext cx="666300" cy="1626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6"/>
          <p:cNvSpPr/>
          <p:nvPr/>
        </p:nvSpPr>
        <p:spPr>
          <a:xfrm>
            <a:off x="1639550" y="4213400"/>
            <a:ext cx="666300" cy="1626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6"/>
          <p:cNvSpPr/>
          <p:nvPr/>
        </p:nvSpPr>
        <p:spPr>
          <a:xfrm>
            <a:off x="1639550" y="4349875"/>
            <a:ext cx="666300" cy="162600"/>
          </a:xfrm>
          <a:prstGeom prst="roundRect">
            <a:avLst>
              <a:gd fmla="val 16667"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6"/>
          <p:cNvSpPr txBox="1"/>
          <p:nvPr/>
        </p:nvSpPr>
        <p:spPr>
          <a:xfrm>
            <a:off x="3037395" y="4705860"/>
            <a:ext cx="6021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000">
                <a:solidFill>
                  <a:srgbClr val="333333"/>
                </a:solidFill>
                <a:highlight>
                  <a:srgbClr val="FFFFFF"/>
                </a:highlight>
                <a:latin typeface="Helvetica Neue"/>
                <a:ea typeface="Helvetica Neue"/>
                <a:cs typeface="Helvetica Neue"/>
                <a:sym typeface="Helvetica Neue"/>
              </a:rPr>
              <a:t>from Wilkinson, Mark et al. “The FAIR Guiding Principles for scientific data management and stewardship”. Scientific Data 3, Article number: 160018 (2016) </a:t>
            </a:r>
            <a:r>
              <a:rPr i="1" lang="en-GB" sz="1000">
                <a:solidFill>
                  <a:srgbClr val="0088CC"/>
                </a:solidFill>
                <a:highlight>
                  <a:srgbClr val="FFFFFF"/>
                </a:highlight>
                <a:uFill>
                  <a:noFill/>
                </a:uFill>
                <a:latin typeface="Helvetica Neue"/>
                <a:ea typeface="Helvetica Neue"/>
                <a:cs typeface="Helvetica Neue"/>
                <a:sym typeface="Helvetica Neue"/>
                <a:hlinkClick r:id="rId4">
                  <a:extLst>
                    <a:ext uri="{A12FA001-AC4F-418D-AE19-62706E023703}">
                      <ahyp:hlinkClr val="tx"/>
                    </a:ext>
                  </a:extLst>
                </a:hlinkClick>
              </a:rPr>
              <a:t>http://dx.doi.org/10.1038/sdata.2016.18</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a:p>
        </p:txBody>
      </p:sp>
      <p:sp>
        <p:nvSpPr>
          <p:cNvPr id="157" name="Google Shape;157;p27"/>
          <p:cNvSpPr txBox="1"/>
          <p:nvPr>
            <p:ph idx="1" type="body"/>
          </p:nvPr>
        </p:nvSpPr>
        <p:spPr>
          <a:xfrm>
            <a:off x="307886" y="880403"/>
            <a:ext cx="8544000" cy="3714300"/>
          </a:xfrm>
          <a:prstGeom prst="rect">
            <a:avLst/>
          </a:prstGeom>
        </p:spPr>
        <p:txBody>
          <a:bodyPr anchorCtr="0" anchor="ctr" bIns="0" lIns="0" spcFirstLastPara="1" rIns="0" wrap="square" tIns="0">
            <a:noAutofit/>
          </a:bodyPr>
          <a:lstStyle/>
          <a:p>
            <a:pPr indent="0" lvl="0" marL="0" rtl="0" algn="ctr">
              <a:spcBef>
                <a:spcPts val="400"/>
              </a:spcBef>
              <a:spcAft>
                <a:spcPts val="0"/>
              </a:spcAft>
              <a:buNone/>
            </a:pPr>
            <a:r>
              <a:rPr b="1" lang="en-GB" sz="3000"/>
              <a:t>What problems do you see with the descriptions of these samples?</a:t>
            </a:r>
            <a:endParaRPr b="1" sz="3000"/>
          </a:p>
        </p:txBody>
      </p:sp>
      <p:sp>
        <p:nvSpPr>
          <p:cNvPr id="158" name="Google Shape;158;p27"/>
          <p:cNvSpPr txBox="1"/>
          <p:nvPr/>
        </p:nvSpPr>
        <p:spPr>
          <a:xfrm>
            <a:off x="5082875" y="43702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3"/>
              </a:rPr>
              <a:t>samples_metadata_lesson.csv</a:t>
            </a:r>
            <a:endParaRPr/>
          </a:p>
        </p:txBody>
      </p:sp>
      <p:pic>
        <p:nvPicPr>
          <p:cNvPr id="159" name="Google Shape;159;p27"/>
          <p:cNvPicPr preferRelativeResize="0"/>
          <p:nvPr/>
        </p:nvPicPr>
        <p:blipFill>
          <a:blip r:embed="rId4">
            <a:alphaModFix/>
          </a:blip>
          <a:stretch>
            <a:fillRect/>
          </a:stretch>
        </p:blipFill>
        <p:spPr>
          <a:xfrm>
            <a:off x="4758605" y="3318476"/>
            <a:ext cx="3375494" cy="1051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Problems</a:t>
            </a:r>
            <a:endParaRPr/>
          </a:p>
        </p:txBody>
      </p:sp>
      <p:sp>
        <p:nvSpPr>
          <p:cNvPr id="165" name="Google Shape;165;p28"/>
          <p:cNvSpPr txBox="1"/>
          <p:nvPr>
            <p:ph idx="1" type="body"/>
          </p:nvPr>
        </p:nvSpPr>
        <p:spPr>
          <a:xfrm>
            <a:off x="307875" y="824275"/>
            <a:ext cx="8544000" cy="3770400"/>
          </a:xfrm>
          <a:prstGeom prst="rect">
            <a:avLst/>
          </a:prstGeom>
        </p:spPr>
        <p:txBody>
          <a:bodyPr anchorCtr="0" anchor="t" bIns="0" lIns="0" spcFirstLastPara="1" rIns="0" wrap="square" tIns="0">
            <a:noAutofit/>
          </a:bodyPr>
          <a:lstStyle/>
          <a:p>
            <a:pPr indent="-368300" lvl="0" marL="457200" rtl="0" algn="l">
              <a:spcBef>
                <a:spcPts val="400"/>
              </a:spcBef>
              <a:spcAft>
                <a:spcPts val="0"/>
              </a:spcAft>
              <a:buSzPts val="2200"/>
              <a:buChar char="•"/>
            </a:pPr>
            <a:r>
              <a:rPr lang="en-GB" sz="2200"/>
              <a:t>Date formats</a:t>
            </a:r>
            <a:endParaRPr sz="2200"/>
          </a:p>
          <a:p>
            <a:pPr indent="-368300" lvl="0" marL="457200" rtl="0" algn="l">
              <a:spcBef>
                <a:spcPts val="1000"/>
              </a:spcBef>
              <a:spcAft>
                <a:spcPts val="0"/>
              </a:spcAft>
              <a:buSzPts val="2200"/>
              <a:buChar char="•"/>
            </a:pPr>
            <a:r>
              <a:rPr lang="en-GB" sz="2200"/>
              <a:t>Different terms for the same information</a:t>
            </a:r>
            <a:endParaRPr sz="2200"/>
          </a:p>
          <a:p>
            <a:pPr indent="-368300" lvl="0" marL="457200" rtl="0" algn="l">
              <a:spcBef>
                <a:spcPts val="1000"/>
              </a:spcBef>
              <a:spcAft>
                <a:spcPts val="0"/>
              </a:spcAft>
              <a:buSzPts val="2200"/>
              <a:buChar char="•"/>
            </a:pPr>
            <a:r>
              <a:rPr lang="en-GB" sz="2200"/>
              <a:t>Misspelled</a:t>
            </a:r>
            <a:r>
              <a:rPr lang="en-GB" sz="2200"/>
              <a:t> terms</a:t>
            </a:r>
            <a:endParaRPr sz="2200"/>
          </a:p>
          <a:p>
            <a:pPr indent="-368300" lvl="0" marL="457200" rtl="0" algn="l">
              <a:spcBef>
                <a:spcPts val="1000"/>
              </a:spcBef>
              <a:spcAft>
                <a:spcPts val="0"/>
              </a:spcAft>
              <a:buSzPts val="2200"/>
              <a:buChar char="•"/>
            </a:pPr>
            <a:r>
              <a:rPr lang="en-GB" sz="2200"/>
              <a:t>Not clear what a data point means</a:t>
            </a:r>
            <a:endParaRPr sz="2200"/>
          </a:p>
          <a:p>
            <a:pPr indent="-368300" lvl="0" marL="457200" rtl="0" algn="l">
              <a:spcBef>
                <a:spcPts val="1000"/>
              </a:spcBef>
              <a:spcAft>
                <a:spcPts val="0"/>
              </a:spcAft>
              <a:buSzPts val="2200"/>
              <a:buChar char="•"/>
            </a:pPr>
            <a:r>
              <a:rPr lang="en-GB" sz="2200"/>
              <a:t>Not clear what unit</a:t>
            </a:r>
            <a:endParaRPr sz="2200"/>
          </a:p>
          <a:p>
            <a:pPr indent="0" lvl="0" marL="0" rtl="0" algn="l">
              <a:spcBef>
                <a:spcPts val="1000"/>
              </a:spcBef>
              <a:spcAft>
                <a:spcPts val="0"/>
              </a:spcAft>
              <a:buNone/>
            </a:pPr>
            <a:r>
              <a:t/>
            </a:r>
            <a:endParaRPr sz="2200"/>
          </a:p>
          <a:p>
            <a:pPr indent="0" lvl="0" marL="0" rtl="0" algn="l">
              <a:spcBef>
                <a:spcPts val="400"/>
              </a:spcBef>
              <a:spcAft>
                <a:spcPts val="0"/>
              </a:spcAft>
              <a:buNone/>
            </a:pPr>
            <a:r>
              <a:t/>
            </a:r>
            <a:endParaRPr i="1"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1521980" y="155463"/>
            <a:ext cx="5437500" cy="47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a:t>Stringency</a:t>
            </a:r>
            <a:endParaRPr/>
          </a:p>
        </p:txBody>
      </p:sp>
      <p:sp>
        <p:nvSpPr>
          <p:cNvPr id="171" name="Google Shape;171;p29"/>
          <p:cNvSpPr txBox="1"/>
          <p:nvPr>
            <p:ph idx="1" type="body"/>
          </p:nvPr>
        </p:nvSpPr>
        <p:spPr>
          <a:xfrm>
            <a:off x="307875" y="824275"/>
            <a:ext cx="8544000" cy="3770400"/>
          </a:xfrm>
          <a:prstGeom prst="rect">
            <a:avLst/>
          </a:prstGeom>
        </p:spPr>
        <p:txBody>
          <a:bodyPr anchorCtr="0" anchor="t" bIns="0" lIns="0" spcFirstLastPara="1" rIns="0" wrap="square" tIns="0">
            <a:noAutofit/>
          </a:bodyPr>
          <a:lstStyle/>
          <a:p>
            <a:pPr indent="-368300" lvl="0" marL="457200" rtl="0" algn="l">
              <a:spcBef>
                <a:spcPts val="400"/>
              </a:spcBef>
              <a:spcAft>
                <a:spcPts val="0"/>
              </a:spcAft>
              <a:buSzPts val="2200"/>
              <a:buChar char="•"/>
            </a:pPr>
            <a:r>
              <a:rPr lang="en-GB" sz="2200"/>
              <a:t>Descriptions must be understandable over time - </a:t>
            </a:r>
            <a:r>
              <a:rPr i="1" lang="en-GB" sz="2200"/>
              <a:t>not only for you</a:t>
            </a:r>
            <a:endParaRPr i="1" sz="2200"/>
          </a:p>
          <a:p>
            <a:pPr indent="-368300" lvl="0" marL="457200" rtl="0" algn="l">
              <a:spcBef>
                <a:spcPts val="1000"/>
              </a:spcBef>
              <a:spcAft>
                <a:spcPts val="0"/>
              </a:spcAft>
              <a:buSzPts val="2200"/>
              <a:buChar char="•"/>
            </a:pPr>
            <a:r>
              <a:rPr lang="en-GB" sz="2200"/>
              <a:t>FAIR principles → also for computers</a:t>
            </a:r>
            <a:endParaRPr sz="2200"/>
          </a:p>
          <a:p>
            <a:pPr indent="-368300" lvl="0" marL="457200" rtl="0" algn="l">
              <a:spcBef>
                <a:spcPts val="1000"/>
              </a:spcBef>
              <a:spcAft>
                <a:spcPts val="0"/>
              </a:spcAft>
              <a:buSzPts val="2200"/>
              <a:buChar char="•"/>
            </a:pPr>
            <a:r>
              <a:rPr lang="en-GB" sz="2200"/>
              <a:t>Consistency</a:t>
            </a:r>
            <a:endParaRPr sz="2200"/>
          </a:p>
          <a:p>
            <a:pPr indent="-368300" lvl="1" marL="914400" rtl="0" algn="l">
              <a:spcBef>
                <a:spcPts val="0"/>
              </a:spcBef>
              <a:spcAft>
                <a:spcPts val="0"/>
              </a:spcAft>
              <a:buSzPts val="2200"/>
              <a:buChar char="–"/>
            </a:pPr>
            <a:r>
              <a:rPr lang="en-GB" sz="2200"/>
              <a:t>Date formats</a:t>
            </a:r>
            <a:endParaRPr sz="2200"/>
          </a:p>
          <a:p>
            <a:pPr indent="-368300" lvl="1" marL="914400" rtl="0" algn="l">
              <a:spcBef>
                <a:spcPts val="0"/>
              </a:spcBef>
              <a:spcAft>
                <a:spcPts val="0"/>
              </a:spcAft>
              <a:buSzPts val="2200"/>
              <a:buChar char="–"/>
            </a:pPr>
            <a:r>
              <a:rPr lang="en-GB" sz="2200"/>
              <a:t>Units</a:t>
            </a:r>
            <a:endParaRPr sz="2200"/>
          </a:p>
          <a:p>
            <a:pPr indent="-368300" lvl="1" marL="914400" rtl="0" algn="l">
              <a:spcBef>
                <a:spcPts val="0"/>
              </a:spcBef>
              <a:spcAft>
                <a:spcPts val="0"/>
              </a:spcAft>
              <a:buSzPts val="2200"/>
              <a:buChar char="–"/>
            </a:pPr>
            <a:r>
              <a:rPr lang="en-GB" sz="2200"/>
              <a:t>Terms</a:t>
            </a:r>
            <a:endParaRPr sz="2200"/>
          </a:p>
          <a:p>
            <a:pPr indent="0" lvl="0" marL="0" rtl="0" algn="l">
              <a:spcBef>
                <a:spcPts val="400"/>
              </a:spcBef>
              <a:spcAft>
                <a:spcPts val="0"/>
              </a:spcAft>
              <a:buNone/>
            </a:pPr>
            <a:r>
              <a:t/>
            </a:r>
            <a:endParaRPr sz="2200"/>
          </a:p>
          <a:p>
            <a:pPr indent="0" lvl="0" marL="0" rtl="0" algn="l">
              <a:spcBef>
                <a:spcPts val="400"/>
              </a:spcBef>
              <a:spcAft>
                <a:spcPts val="0"/>
              </a:spcAft>
              <a:buNone/>
            </a:pPr>
            <a:r>
              <a:t/>
            </a:r>
            <a:endParaRPr i="1" sz="2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Theme">
  <a:themeElements>
    <a:clrScheme name="SciLifeLab">
      <a:dk1>
        <a:srgbClr val="000000"/>
      </a:dk1>
      <a:lt1>
        <a:srgbClr val="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tema">
  <a:themeElements>
    <a:clrScheme name="SciLifeLab">
      <a:dk1>
        <a:srgbClr val="000000"/>
      </a:dk1>
      <a:lt1>
        <a:srgbClr val="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