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435" r:id="rId2"/>
    <p:sldId id="464" r:id="rId3"/>
    <p:sldId id="466" r:id="rId4"/>
    <p:sldId id="465" r:id="rId5"/>
    <p:sldId id="467" r:id="rId6"/>
    <p:sldId id="471" r:id="rId7"/>
    <p:sldId id="472" r:id="rId8"/>
    <p:sldId id="468" r:id="rId9"/>
    <p:sldId id="477" r:id="rId10"/>
    <p:sldId id="469" r:id="rId11"/>
    <p:sldId id="474" r:id="rId12"/>
    <p:sldId id="473" r:id="rId13"/>
    <p:sldId id="470" r:id="rId14"/>
    <p:sldId id="475" r:id="rId15"/>
    <p:sldId id="481" r:id="rId16"/>
    <p:sldId id="478" r:id="rId17"/>
    <p:sldId id="480" r:id="rId18"/>
    <p:sldId id="482" r:id="rId19"/>
    <p:sldId id="366" r:id="rId20"/>
    <p:sldId id="376" r:id="rId21"/>
    <p:sldId id="426" r:id="rId22"/>
    <p:sldId id="388" r:id="rId23"/>
    <p:sldId id="390" r:id="rId24"/>
    <p:sldId id="389" r:id="rId25"/>
    <p:sldId id="438" r:id="rId26"/>
    <p:sldId id="457" r:id="rId27"/>
    <p:sldId id="458" r:id="rId28"/>
    <p:sldId id="460" r:id="rId29"/>
    <p:sldId id="456" r:id="rId30"/>
    <p:sldId id="449" r:id="rId31"/>
    <p:sldId id="450" r:id="rId32"/>
    <p:sldId id="462" r:id="rId33"/>
    <p:sldId id="463" r:id="rId34"/>
    <p:sldId id="441" r:id="rId35"/>
    <p:sldId id="443" r:id="rId36"/>
    <p:sldId id="442" r:id="rId37"/>
    <p:sldId id="444" r:id="rId38"/>
    <p:sldId id="454" r:id="rId39"/>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Geneva" charset="-128"/>
        <a:cs typeface="Geneva" charset="-128"/>
      </a:defRPr>
    </a:lvl1pPr>
    <a:lvl2pPr marL="457200" algn="l" defTabSz="457200" rtl="0" fontAlgn="base">
      <a:spcBef>
        <a:spcPct val="0"/>
      </a:spcBef>
      <a:spcAft>
        <a:spcPct val="0"/>
      </a:spcAft>
      <a:defRPr kern="1200">
        <a:solidFill>
          <a:schemeClr val="tx1"/>
        </a:solidFill>
        <a:latin typeface="Arial" charset="0"/>
        <a:ea typeface="Geneva" charset="-128"/>
        <a:cs typeface="Geneva" charset="-128"/>
      </a:defRPr>
    </a:lvl2pPr>
    <a:lvl3pPr marL="914400" algn="l" defTabSz="457200" rtl="0" fontAlgn="base">
      <a:spcBef>
        <a:spcPct val="0"/>
      </a:spcBef>
      <a:spcAft>
        <a:spcPct val="0"/>
      </a:spcAft>
      <a:defRPr kern="1200">
        <a:solidFill>
          <a:schemeClr val="tx1"/>
        </a:solidFill>
        <a:latin typeface="Arial" charset="0"/>
        <a:ea typeface="Geneva" charset="-128"/>
        <a:cs typeface="Geneva" charset="-128"/>
      </a:defRPr>
    </a:lvl3pPr>
    <a:lvl4pPr marL="1371600" algn="l" defTabSz="457200" rtl="0" fontAlgn="base">
      <a:spcBef>
        <a:spcPct val="0"/>
      </a:spcBef>
      <a:spcAft>
        <a:spcPct val="0"/>
      </a:spcAft>
      <a:defRPr kern="1200">
        <a:solidFill>
          <a:schemeClr val="tx1"/>
        </a:solidFill>
        <a:latin typeface="Arial" charset="0"/>
        <a:ea typeface="Geneva" charset="-128"/>
        <a:cs typeface="Geneva" charset="-128"/>
      </a:defRPr>
    </a:lvl4pPr>
    <a:lvl5pPr marL="1828800" algn="l" defTabSz="457200" rtl="0" fontAlgn="base">
      <a:spcBef>
        <a:spcPct val="0"/>
      </a:spcBef>
      <a:spcAft>
        <a:spcPct val="0"/>
      </a:spcAft>
      <a:defRPr kern="1200">
        <a:solidFill>
          <a:schemeClr val="tx1"/>
        </a:solidFill>
        <a:latin typeface="Arial" charset="0"/>
        <a:ea typeface="Geneva" charset="-128"/>
        <a:cs typeface="Geneva" charset="-128"/>
      </a:defRPr>
    </a:lvl5pPr>
    <a:lvl6pPr marL="2286000" algn="l" defTabSz="457200" rtl="0" eaLnBrk="1" latinLnBrk="0" hangingPunct="1">
      <a:defRPr kern="1200">
        <a:solidFill>
          <a:schemeClr val="tx1"/>
        </a:solidFill>
        <a:latin typeface="Arial" charset="0"/>
        <a:ea typeface="Geneva" charset="-128"/>
        <a:cs typeface="Geneva" charset="-128"/>
      </a:defRPr>
    </a:lvl6pPr>
    <a:lvl7pPr marL="2743200" algn="l" defTabSz="457200" rtl="0" eaLnBrk="1" latinLnBrk="0" hangingPunct="1">
      <a:defRPr kern="1200">
        <a:solidFill>
          <a:schemeClr val="tx1"/>
        </a:solidFill>
        <a:latin typeface="Arial" charset="0"/>
        <a:ea typeface="Geneva" charset="-128"/>
        <a:cs typeface="Geneva" charset="-128"/>
      </a:defRPr>
    </a:lvl7pPr>
    <a:lvl8pPr marL="3200400" algn="l" defTabSz="457200" rtl="0" eaLnBrk="1" latinLnBrk="0" hangingPunct="1">
      <a:defRPr kern="1200">
        <a:solidFill>
          <a:schemeClr val="tx1"/>
        </a:solidFill>
        <a:latin typeface="Arial" charset="0"/>
        <a:ea typeface="Geneva" charset="-128"/>
        <a:cs typeface="Geneva" charset="-128"/>
      </a:defRPr>
    </a:lvl8pPr>
    <a:lvl9pPr marL="3657600" algn="l" defTabSz="457200" rtl="0" eaLnBrk="1" latinLnBrk="0" hangingPunct="1">
      <a:defRPr kern="1200">
        <a:solidFill>
          <a:schemeClr val="tx1"/>
        </a:solidFill>
        <a:latin typeface="Arial" charset="0"/>
        <a:ea typeface="Geneva" charset="-128"/>
        <a:cs typeface="Geneva" charset="-128"/>
      </a:defRPr>
    </a:lvl9pPr>
  </p:defaultTextStyle>
  <p:extLst>
    <p:ext uri="{EFAFB233-063F-42B5-8137-9DF3F51BA10A}">
      <p15:sldGuideLst xmlns:p15="http://schemas.microsoft.com/office/powerpoint/2012/main">
        <p15:guide id="1" orient="horz" pos="52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ick Communicatie" initials="G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5"/>
    <a:srgbClr val="D65E00"/>
    <a:srgbClr val="DA463A"/>
    <a:srgbClr val="000000"/>
    <a:srgbClr val="56B4E9"/>
    <a:srgbClr val="D9463B"/>
    <a:srgbClr val="009E73"/>
    <a:srgbClr val="0072B2"/>
    <a:srgbClr val="D55E00"/>
    <a:srgbClr val="E69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0" autoAdjust="0"/>
    <p:restoredTop sz="84326" autoAdjust="0"/>
  </p:normalViewPr>
  <p:slideViewPr>
    <p:cSldViewPr snapToGrid="0" snapToObjects="1" showGuides="1">
      <p:cViewPr>
        <p:scale>
          <a:sx n="105" d="100"/>
          <a:sy n="105" d="100"/>
        </p:scale>
        <p:origin x="2000" y="2080"/>
      </p:cViewPr>
      <p:guideLst>
        <p:guide orient="horz" pos="528"/>
        <p:guide pos="2880"/>
      </p:guideLst>
    </p:cSldViewPr>
  </p:slideViewPr>
  <p:outlineViewPr>
    <p:cViewPr>
      <p:scale>
        <a:sx n="33" d="100"/>
        <a:sy n="33" d="100"/>
      </p:scale>
      <p:origin x="0" y="141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1" d="100"/>
          <a:sy n="151" d="100"/>
        </p:scale>
        <p:origin x="-252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AE51220-684E-1448-9520-860EB18B64BF}" type="datetime1">
              <a:rPr lang="nl-NL" smtClean="0"/>
              <a:pPr>
                <a:defRPr/>
              </a:pPr>
              <a:t>27-05-19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r>
              <a:rPr lang="nl-NL"/>
              <a:t>Prinses Máxima Centrum</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D273A36-554A-AE41-B95B-8087BC4209C2}" type="slidenum">
              <a:rPr lang="nl-NL"/>
              <a:pPr>
                <a:defRPr/>
              </a:pPr>
              <a:t>‹#›</a:t>
            </a:fld>
            <a:endParaRPr lang="nl-NL"/>
          </a:p>
        </p:txBody>
      </p:sp>
    </p:spTree>
    <p:extLst>
      <p:ext uri="{BB962C8B-B14F-4D97-AF65-F5344CB8AC3E}">
        <p14:creationId xmlns:p14="http://schemas.microsoft.com/office/powerpoint/2010/main" val="146010144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D91AC7B-07DD-E248-82DD-729D8F79BB6A}" type="datetime1">
              <a:rPr lang="nl-NL" smtClean="0"/>
              <a:pPr>
                <a:defRPr/>
              </a:pPr>
              <a:t>27-05-19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r>
              <a:rPr lang="nl-NL"/>
              <a:t>Prinses Máxima Centrum</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A242F33-7C2C-9943-8499-F593C115B97A}" type="slidenum">
              <a:rPr lang="nl-NL"/>
              <a:pPr>
                <a:defRPr/>
              </a:pPr>
              <a:t>‹#›</a:t>
            </a:fld>
            <a:endParaRPr lang="nl-NL"/>
          </a:p>
        </p:txBody>
      </p:sp>
    </p:spTree>
    <p:extLst>
      <p:ext uri="{BB962C8B-B14F-4D97-AF65-F5344CB8AC3E}">
        <p14:creationId xmlns:p14="http://schemas.microsoft.com/office/powerpoint/2010/main" val="1420751624"/>
      </p:ext>
    </p:extLst>
  </p:cSld>
  <p:clrMap bg1="lt1" tx1="dk1" bg2="lt2" tx2="dk2" accent1="accent1" accent2="accent2" accent3="accent3" accent4="accent4" accent5="accent5" accent6="accent6" hlink="hlink" folHlink="folHlink"/>
  <p:hf sldNum="0" hdr="0" dt="0"/>
  <p:notesStyle>
    <a:lvl1pPr algn="l" defTabSz="457200" rtl="0" fontAlgn="base">
      <a:spcBef>
        <a:spcPct val="30000"/>
      </a:spcBef>
      <a:spcAft>
        <a:spcPct val="0"/>
      </a:spcAft>
      <a:defRPr sz="1200" kern="1200">
        <a:solidFill>
          <a:schemeClr val="tx1"/>
        </a:solidFill>
        <a:latin typeface="+mn-lt"/>
        <a:ea typeface="Geneva" charset="-128"/>
        <a:cs typeface="Geneva" charset="-128"/>
      </a:defRPr>
    </a:lvl1pPr>
    <a:lvl2pPr marL="457200" algn="l" defTabSz="457200" rtl="0" fontAlgn="base">
      <a:spcBef>
        <a:spcPct val="30000"/>
      </a:spcBef>
      <a:spcAft>
        <a:spcPct val="0"/>
      </a:spcAft>
      <a:defRPr sz="1200" kern="1200">
        <a:solidFill>
          <a:schemeClr val="tx1"/>
        </a:solidFill>
        <a:latin typeface="+mn-lt"/>
        <a:ea typeface="Geneva" charset="-128"/>
        <a:cs typeface="+mn-cs"/>
      </a:defRPr>
    </a:lvl2pPr>
    <a:lvl3pPr marL="914400" algn="l" defTabSz="457200" rtl="0" fontAlgn="base">
      <a:spcBef>
        <a:spcPct val="30000"/>
      </a:spcBef>
      <a:spcAft>
        <a:spcPct val="0"/>
      </a:spcAft>
      <a:defRPr sz="1200" kern="1200">
        <a:solidFill>
          <a:schemeClr val="tx1"/>
        </a:solidFill>
        <a:latin typeface="+mn-lt"/>
        <a:ea typeface="Geneva" charset="-128"/>
        <a:cs typeface="+mn-cs"/>
      </a:defRPr>
    </a:lvl3pPr>
    <a:lvl4pPr marL="1371600" algn="l" defTabSz="457200" rtl="0" fontAlgn="base">
      <a:spcBef>
        <a:spcPct val="30000"/>
      </a:spcBef>
      <a:spcAft>
        <a:spcPct val="0"/>
      </a:spcAft>
      <a:defRPr sz="1200" kern="1200">
        <a:solidFill>
          <a:schemeClr val="tx1"/>
        </a:solidFill>
        <a:latin typeface="+mn-lt"/>
        <a:ea typeface="Geneva" charset="-128"/>
        <a:cs typeface="+mn-cs"/>
      </a:defRPr>
    </a:lvl4pPr>
    <a:lvl5pPr marL="1828800" algn="l" defTabSz="457200" rtl="0" fontAlgn="base">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dedifferentiation, </a:t>
            </a:r>
            <a:r>
              <a:rPr lang="en-US" dirty="0" err="1"/>
              <a:t>transdifferentation</a:t>
            </a:r>
            <a:endParaRPr lang="en-US" dirty="0"/>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73627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Profile score uses the 200 genes best distinguishing that cell type from all the other cell types</a:t>
            </a:r>
          </a:p>
          <a:p>
            <a:r>
              <a:rPr lang="en-US" dirty="0"/>
              <a:t>Profile score is based on the quantiles of the correlations</a:t>
            </a:r>
          </a:p>
          <a:p>
            <a:r>
              <a:rPr lang="en-US" dirty="0"/>
              <a:t>Confidence score used for a cut-off to stop classifying</a:t>
            </a:r>
          </a:p>
          <a:p>
            <a:endParaRPr lang="en-US" dirty="0"/>
          </a:p>
        </p:txBody>
      </p:sp>
      <p:sp>
        <p:nvSpPr>
          <p:cNvPr id="4" name="Tijdelijke aanduiding voor voettekst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404685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So, what you need to know is that this split in a tree is a node and that the two lines emerging from this node are called branches.</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(right-hand side: lymphoid, i.e. NK, T, B (and should have dendritic), middle Myeloid</a:t>
            </a:r>
          </a:p>
          <a:p>
            <a:endParaRPr lang="en-US" dirty="0"/>
          </a:p>
        </p:txBody>
      </p:sp>
      <p:sp>
        <p:nvSpPr>
          <p:cNvPr id="4" name="Tijdelijke aanduiding voor voettekst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308048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As a recap. Different steps, like gene selections, correlations and the calculations of scores is performed in each node. </a:t>
            </a:r>
          </a:p>
          <a:p>
            <a:r>
              <a:rPr lang="en-US" dirty="0"/>
              <a:t>Then cells are assigned to either the right or the left branch, or classification of some other cells stops in that node. This is the case if the confidence is lower than 0.1.</a:t>
            </a:r>
          </a:p>
          <a:p>
            <a:endParaRPr lang="en-US" dirty="0"/>
          </a:p>
          <a:p>
            <a:r>
              <a:rPr lang="en-US" dirty="0"/>
              <a:t>Cells are first split in the highest node.</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Most cells are assigned to one of the branches, but for some cells, no evidence for an assignment was present, so they stay in the highest branch.</a:t>
            </a:r>
          </a:p>
          <a:p>
            <a:endParaRPr lang="en-US" dirty="0"/>
          </a:p>
        </p:txBody>
      </p:sp>
      <p:sp>
        <p:nvSpPr>
          <p:cNvPr id="4" name="Tijdelijke aanduiding voor voettekst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373631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Now the cells reaching the lower nodes are split, based on the same steps being repeated for RP1 and RP2.</a:t>
            </a:r>
          </a:p>
        </p:txBody>
      </p:sp>
      <p:sp>
        <p:nvSpPr>
          <p:cNvPr id="4" name="Tijdelijke aanduiding voor voettekst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143961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Now the left</a:t>
            </a:r>
          </a:p>
        </p:txBody>
      </p:sp>
      <p:sp>
        <p:nvSpPr>
          <p:cNvPr id="4" name="Tijdelijke aanduiding voor voettekst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211271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This is the final classification, which we color for clarity</a:t>
            </a:r>
          </a:p>
        </p:txBody>
      </p:sp>
      <p:sp>
        <p:nvSpPr>
          <p:cNvPr id="4" name="Tijdelijke aanduiding voor voettekst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581594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And put on a t-SNE map:</a:t>
            </a:r>
          </a:p>
        </p:txBody>
      </p:sp>
      <p:sp>
        <p:nvSpPr>
          <p:cNvPr id="4" name="Tijdelijke aanduiding voor voettekst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1404980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branch is the one containing the cell type having the highest similarity to the cell of interest. </a:t>
            </a:r>
          </a:p>
          <a:p>
            <a:r>
              <a:rPr lang="en-US" dirty="0"/>
              <a:t>Similarity  of a cell to a cell type is calculated by comparing its relative correlation to that in ‘the other branch’</a:t>
            </a:r>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18642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a:t>
            </a:r>
            <a:r>
              <a:rPr lang="en-US" dirty="0" err="1"/>
              <a:t>cumulatlve</a:t>
            </a:r>
            <a:r>
              <a:rPr lang="en-US" dirty="0"/>
              <a:t> probabilities have to be flipped, because with a low average correlation (i.e. cell is </a:t>
            </a:r>
            <a:r>
              <a:rPr lang="en-US" dirty="0" err="1"/>
              <a:t>prolly</a:t>
            </a:r>
            <a:r>
              <a:rPr lang="en-US" dirty="0"/>
              <a:t> not ‘other’) it is easy to get a very high cumulative probability</a:t>
            </a:r>
          </a:p>
          <a:p>
            <a:endParaRPr lang="en-US" dirty="0"/>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331909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370 cells, 2/3 classifying to final types</a:t>
            </a:r>
          </a:p>
          <a:p>
            <a:endParaRPr lang="en-US" dirty="0"/>
          </a:p>
          <a:p>
            <a:r>
              <a:rPr lang="en-US" dirty="0" err="1"/>
              <a:t>Groep</a:t>
            </a:r>
            <a:r>
              <a:rPr lang="en-US" dirty="0"/>
              <a:t> </a:t>
            </a:r>
            <a:r>
              <a:rPr lang="en-US" dirty="0" err="1"/>
              <a:t>topleft</a:t>
            </a:r>
            <a:r>
              <a:rPr lang="en-US" dirty="0"/>
              <a:t>: high MYCN, NCAM1, PHOX2B and expression -&gt; tumor cells</a:t>
            </a:r>
          </a:p>
          <a:p>
            <a:endParaRPr lang="en-US" dirty="0"/>
          </a:p>
          <a:p>
            <a:endParaRPr lang="en-US" dirty="0"/>
          </a:p>
          <a:p>
            <a:r>
              <a:rPr lang="en-US" dirty="0"/>
              <a:t>Method is based on the </a:t>
            </a:r>
            <a:r>
              <a:rPr lang="en-US" dirty="0" err="1"/>
              <a:t>inferCNV</a:t>
            </a:r>
            <a:r>
              <a:rPr lang="en-US" dirty="0"/>
              <a:t> method, Patel et al. </a:t>
            </a:r>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104690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 nice application: identify ‘interesting cells’ and if it unique expresses some gene that you can then tag fluorescently in order to cell-sort them more easily</a:t>
            </a:r>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287468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Normalized expression of differential markers (</a:t>
            </a:r>
            <a:r>
              <a:rPr lang="en-US" dirty="0" err="1"/>
              <a:t>Seurats</a:t>
            </a:r>
            <a:r>
              <a:rPr lang="en-US" dirty="0"/>
              <a:t> ‘module score) Note the inset on the right hand side</a:t>
            </a:r>
          </a:p>
          <a:p>
            <a:endParaRPr lang="en-US" dirty="0"/>
          </a:p>
          <a:p>
            <a:r>
              <a:rPr lang="en-US" dirty="0"/>
              <a:t>Markers: SOX10, CDH19 (cadherin), GPM6b (neuronal membrane glycoprotein), S100B (s100 calcium binding protein B), MPZ (myelin protein zero), </a:t>
            </a:r>
          </a:p>
          <a:p>
            <a:r>
              <a:rPr lang="en-US" dirty="0"/>
              <a:t>Less specific : NGFR (nerve growth factor receptor)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298090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the profile score for </a:t>
            </a:r>
            <a:r>
              <a:rPr lang="en-US" b="1" dirty="0"/>
              <a:t>ductal</a:t>
            </a:r>
            <a:r>
              <a:rPr lang="en-US" dirty="0"/>
              <a:t> cell in node 8</a:t>
            </a:r>
          </a:p>
          <a:p>
            <a:endParaRPr lang="en-US" dirty="0"/>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275841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Mention CITE-</a:t>
            </a:r>
            <a:r>
              <a:rPr lang="en-US" dirty="0" err="1"/>
              <a:t>seq</a:t>
            </a:r>
            <a:r>
              <a:rPr lang="en-US" dirty="0"/>
              <a:t> here</a:t>
            </a:r>
          </a:p>
          <a:p>
            <a:endParaRPr lang="en-US" dirty="0"/>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110764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this needs automating, to speed things up, re-use existing knowledge, and make it more objective</a:t>
            </a:r>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177510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bulk microarrays also still used</a:t>
            </a:r>
          </a:p>
          <a:p>
            <a:endParaRPr lang="en-US" dirty="0"/>
          </a:p>
          <a:p>
            <a:r>
              <a:rPr lang="en-US" dirty="0"/>
              <a:t>Also mention that all the methods establish the similarity of a cell’s expression profile  to the reference. The similarity is defined in various ways, often involving correlation</a:t>
            </a:r>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388945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409671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HPCA and </a:t>
            </a:r>
            <a:r>
              <a:rPr lang="en-US" dirty="0" err="1"/>
              <a:t>ImmGen</a:t>
            </a:r>
            <a:r>
              <a:rPr lang="en-US" dirty="0"/>
              <a:t> are microarray based</a:t>
            </a:r>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353449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Spearman correlation</a:t>
            </a:r>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166645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Spearman correlation</a:t>
            </a:r>
          </a:p>
        </p:txBody>
      </p:sp>
      <p:sp>
        <p:nvSpPr>
          <p:cNvPr id="4" name="Footer Placeholder 3"/>
          <p:cNvSpPr>
            <a:spLocks noGrp="1"/>
          </p:cNvSpPr>
          <p:nvPr>
            <p:ph type="ftr" sz="quarter" idx="4"/>
          </p:nvPr>
        </p:nvSpPr>
        <p:spPr/>
        <p:txBody>
          <a:bodyPr/>
          <a:lstStyle/>
          <a:p>
            <a:pPr>
              <a:defRPr/>
            </a:pPr>
            <a:r>
              <a:rPr lang="nl-NL"/>
              <a:t>Prinses Máxima Centrum</a:t>
            </a:r>
          </a:p>
        </p:txBody>
      </p:sp>
    </p:spTree>
    <p:extLst>
      <p:ext uri="{BB962C8B-B14F-4D97-AF65-F5344CB8AC3E}">
        <p14:creationId xmlns:p14="http://schemas.microsoft.com/office/powerpoint/2010/main" val="295253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nses Máxima Centrum BLANCO">
    <p:spTree>
      <p:nvGrpSpPr>
        <p:cNvPr id="1" name=""/>
        <p:cNvGrpSpPr/>
        <p:nvPr/>
      </p:nvGrpSpPr>
      <p:grpSpPr>
        <a:xfrm>
          <a:off x="0" y="0"/>
          <a:ext cx="0" cy="0"/>
          <a:chOff x="0" y="0"/>
          <a:chExt cx="0" cy="0"/>
        </a:xfrm>
      </p:grpSpPr>
      <p:sp>
        <p:nvSpPr>
          <p:cNvPr id="2" name="Titel 1"/>
          <p:cNvSpPr>
            <a:spLocks noGrp="1"/>
          </p:cNvSpPr>
          <p:nvPr>
            <p:ph type="title"/>
          </p:nvPr>
        </p:nvSpPr>
        <p:spPr>
          <a:xfrm>
            <a:off x="323850" y="438150"/>
            <a:ext cx="6704925" cy="552450"/>
          </a:xfrm>
        </p:spPr>
        <p:txBody>
          <a:bodyPr/>
          <a:lstStyle>
            <a:lvl1pPr>
              <a:defRPr baseline="0">
                <a:solidFill>
                  <a:srgbClr val="FF9A00"/>
                </a:solidFill>
              </a:defRPr>
            </a:lvl1pPr>
          </a:lstStyle>
          <a:p>
            <a:r>
              <a:rPr lang="en-GB" noProof="0" dirty="0" err="1"/>
              <a:t>Titelstijl</a:t>
            </a:r>
            <a:r>
              <a:rPr lang="en-GB" noProof="0" dirty="0"/>
              <a:t> van model </a:t>
            </a:r>
            <a:r>
              <a:rPr lang="en-GB" noProof="0" dirty="0" err="1"/>
              <a:t>bewerken</a:t>
            </a:r>
            <a:endParaRPr lang="en-GB" noProof="0" dirty="0"/>
          </a:p>
        </p:txBody>
      </p:sp>
      <p:sp>
        <p:nvSpPr>
          <p:cNvPr id="11" name="Tijdelijke aanduiding voor inhoud 2"/>
          <p:cNvSpPr>
            <a:spLocks noGrp="1"/>
          </p:cNvSpPr>
          <p:nvPr>
            <p:ph idx="1" hasCustomPrompt="1"/>
          </p:nvPr>
        </p:nvSpPr>
        <p:spPr>
          <a:xfrm>
            <a:off x="323850" y="1212850"/>
            <a:ext cx="6704925" cy="3623205"/>
          </a:xfrm>
          <a:prstGeom prst="rect">
            <a:avLst/>
          </a:prstGeom>
        </p:spPr>
        <p:txBody>
          <a:bodyPr/>
          <a:lstStyle>
            <a:lvl1pPr marL="0" indent="0">
              <a:buClr>
                <a:schemeClr val="tx2"/>
              </a:buClr>
              <a:buSzPct val="100000"/>
              <a:buFontTx/>
              <a:buNone/>
              <a:defRPr sz="2000" b="0" i="0">
                <a:solidFill>
                  <a:srgbClr val="002F49"/>
                </a:solidFill>
                <a:latin typeface="Trebuchet MS"/>
                <a:cs typeface="Trebuchet MS"/>
              </a:defRPr>
            </a:lvl1pPr>
            <a:lvl2pPr marL="471600">
              <a:buNone/>
              <a:defRPr sz="2000" b="0" i="1">
                <a:solidFill>
                  <a:srgbClr val="002F49"/>
                </a:solidFill>
                <a:latin typeface="Trebuchet MS"/>
                <a:cs typeface="Trebuchet MS"/>
              </a:defRPr>
            </a:lvl2pPr>
            <a:lvl3pPr marL="194900" indent="0">
              <a:buClr>
                <a:schemeClr val="tx2"/>
              </a:buClr>
              <a:buSzPct val="100000"/>
              <a:buFontTx/>
              <a:buNone/>
              <a:defRPr sz="2000" b="0" i="0">
                <a:solidFill>
                  <a:srgbClr val="002F49"/>
                </a:solidFill>
                <a:latin typeface="Trebuchet MS"/>
                <a:cs typeface="Trebuchet MS"/>
              </a:defRPr>
            </a:lvl3pPr>
            <a:lvl4pPr>
              <a:buNone/>
              <a:defRPr b="0" i="0">
                <a:latin typeface="Trebuchet MS"/>
                <a:cs typeface="Trebuchet MS"/>
              </a:defRPr>
            </a:lvl4pPr>
          </a:lstStyle>
          <a:p>
            <a:pPr lvl="0"/>
            <a:r>
              <a:rPr lang="en-GB" noProof="0" dirty="0" err="1"/>
              <a:t>Klik</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a:t>	</a:t>
            </a:r>
            <a:r>
              <a:rPr lang="en-GB" noProof="0" dirty="0" err="1"/>
              <a:t>Derde</a:t>
            </a:r>
            <a:r>
              <a:rPr lang="en-GB" noProof="0" dirty="0"/>
              <a:t> </a:t>
            </a:r>
            <a:r>
              <a:rPr lang="en-GB" noProof="0" dirty="0" err="1"/>
              <a:t>niveau</a:t>
            </a:r>
            <a:endParaRPr lang="en-GB" noProof="0" dirty="0"/>
          </a:p>
          <a:p>
            <a:pPr lvl="3"/>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nses Máxima Centrum STANDAARD">
    <p:spTree>
      <p:nvGrpSpPr>
        <p:cNvPr id="1" name=""/>
        <p:cNvGrpSpPr/>
        <p:nvPr/>
      </p:nvGrpSpPr>
      <p:grpSpPr>
        <a:xfrm>
          <a:off x="0" y="0"/>
          <a:ext cx="0" cy="0"/>
          <a:chOff x="0" y="0"/>
          <a:chExt cx="0" cy="0"/>
        </a:xfrm>
      </p:grpSpPr>
      <p:sp>
        <p:nvSpPr>
          <p:cNvPr id="2" name="Titel 1"/>
          <p:cNvSpPr>
            <a:spLocks noGrp="1"/>
          </p:cNvSpPr>
          <p:nvPr>
            <p:ph type="title"/>
          </p:nvPr>
        </p:nvSpPr>
        <p:spPr>
          <a:xfrm>
            <a:off x="323851" y="438150"/>
            <a:ext cx="6305550" cy="552450"/>
          </a:xfrm>
        </p:spPr>
        <p:txBody>
          <a:bodyPr/>
          <a:lstStyle/>
          <a:p>
            <a:r>
              <a:rPr lang="en-GB" noProof="0" dirty="0" err="1"/>
              <a:t>Titelstijl</a:t>
            </a:r>
            <a:r>
              <a:rPr lang="en-GB" noProof="0" dirty="0"/>
              <a:t> van model </a:t>
            </a:r>
            <a:r>
              <a:rPr lang="en-GB" noProof="0" dirty="0" err="1"/>
              <a:t>bewerken</a:t>
            </a:r>
            <a:endParaRPr lang="en-GB" noProof="0" dirty="0"/>
          </a:p>
        </p:txBody>
      </p:sp>
      <p:sp>
        <p:nvSpPr>
          <p:cNvPr id="6" name="Tijdelijke aanduiding voor inhoud 2"/>
          <p:cNvSpPr>
            <a:spLocks noGrp="1"/>
          </p:cNvSpPr>
          <p:nvPr>
            <p:ph idx="1" hasCustomPrompt="1"/>
          </p:nvPr>
        </p:nvSpPr>
        <p:spPr>
          <a:xfrm>
            <a:off x="323850" y="1212850"/>
            <a:ext cx="6704925" cy="3623205"/>
          </a:xfrm>
          <a:prstGeom prst="rect">
            <a:avLst/>
          </a:prstGeom>
        </p:spPr>
        <p:txBody>
          <a:bodyPr/>
          <a:lstStyle>
            <a:lvl1pPr marL="0" indent="0">
              <a:buClr>
                <a:schemeClr val="tx2"/>
              </a:buClr>
              <a:buSzPct val="100000"/>
              <a:buFontTx/>
              <a:buNone/>
              <a:defRPr sz="2000" b="0" i="0">
                <a:solidFill>
                  <a:schemeClr val="tx1"/>
                </a:solidFill>
                <a:latin typeface="Trebuchet MS"/>
                <a:cs typeface="Trebuchet MS"/>
              </a:defRPr>
            </a:lvl1pPr>
            <a:lvl2pPr marL="471600">
              <a:buNone/>
              <a:defRPr sz="2000" b="0" i="1">
                <a:solidFill>
                  <a:schemeClr val="tx1"/>
                </a:solidFill>
                <a:latin typeface="Trebuchet MS"/>
                <a:cs typeface="Trebuchet MS"/>
              </a:defRPr>
            </a:lvl2pPr>
            <a:lvl3pPr marL="194900" indent="0">
              <a:buClr>
                <a:schemeClr val="tx2"/>
              </a:buClr>
              <a:buSzPct val="100000"/>
              <a:buFontTx/>
              <a:buNone/>
              <a:defRPr sz="2000" b="0" i="0">
                <a:solidFill>
                  <a:schemeClr val="tx1"/>
                </a:solidFill>
                <a:latin typeface="Trebuchet MS"/>
                <a:cs typeface="Trebuchet MS"/>
              </a:defRPr>
            </a:lvl3pPr>
            <a:lvl4pPr>
              <a:buNone/>
              <a:defRPr b="0" i="0">
                <a:solidFill>
                  <a:schemeClr val="tx1"/>
                </a:solidFill>
                <a:latin typeface="Trebuchet MS"/>
                <a:cs typeface="Trebuchet MS"/>
              </a:defRPr>
            </a:lvl4pPr>
          </a:lstStyle>
          <a:p>
            <a:pPr lvl="0"/>
            <a:r>
              <a:rPr lang="en-GB" noProof="0" dirty="0" err="1"/>
              <a:t>Klik</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0"/>
            <a:r>
              <a:rPr lang="en-GB" noProof="0" dirty="0"/>
              <a:t>	</a:t>
            </a:r>
            <a:r>
              <a:rPr lang="en-GB" noProof="0" dirty="0" err="1"/>
              <a:t>Tweede</a:t>
            </a:r>
            <a:r>
              <a:rPr lang="en-GB" noProof="0" dirty="0"/>
              <a:t> </a:t>
            </a:r>
            <a:r>
              <a:rPr lang="en-GB" noProof="0" dirty="0" err="1"/>
              <a:t>niveau</a:t>
            </a:r>
            <a:endParaRPr lang="en-GB" noProof="0" dirty="0"/>
          </a:p>
          <a:p>
            <a:pPr lvl="0"/>
            <a:r>
              <a:rPr lang="en-GB" noProof="0" dirty="0"/>
              <a:t>		</a:t>
            </a:r>
            <a:r>
              <a:rPr lang="en-GB" noProof="0" dirty="0" err="1"/>
              <a:t>Derde</a:t>
            </a:r>
            <a:r>
              <a:rPr lang="en-GB" noProof="0" dirty="0"/>
              <a:t> </a:t>
            </a:r>
            <a:r>
              <a:rPr lang="en-GB" noProof="0" dirty="0" err="1"/>
              <a:t>niveau</a:t>
            </a:r>
            <a:endParaRPr lang="en-GB" noProof="0" dirty="0"/>
          </a:p>
          <a:p>
            <a:pPr lvl="3"/>
            <a:endParaRPr lang="en-GB" noProof="0"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7200" y="97200"/>
            <a:ext cx="1893178" cy="921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rinses Máxima Centrum + FOTO">
    <p:spTree>
      <p:nvGrpSpPr>
        <p:cNvPr id="1" name=""/>
        <p:cNvGrpSpPr/>
        <p:nvPr/>
      </p:nvGrpSpPr>
      <p:grpSpPr>
        <a:xfrm>
          <a:off x="0" y="0"/>
          <a:ext cx="0" cy="0"/>
          <a:chOff x="0" y="0"/>
          <a:chExt cx="0" cy="0"/>
        </a:xfrm>
      </p:grpSpPr>
      <p:sp>
        <p:nvSpPr>
          <p:cNvPr id="2" name="Titel 1"/>
          <p:cNvSpPr>
            <a:spLocks noGrp="1"/>
          </p:cNvSpPr>
          <p:nvPr>
            <p:ph type="title"/>
          </p:nvPr>
        </p:nvSpPr>
        <p:spPr>
          <a:xfrm>
            <a:off x="323850" y="438150"/>
            <a:ext cx="6547597" cy="552450"/>
          </a:xfrm>
        </p:spPr>
        <p:txBody>
          <a:bodyPr/>
          <a:lstStyle/>
          <a:p>
            <a:r>
              <a:rPr lang="en-GB" noProof="0" dirty="0" err="1"/>
              <a:t>Titelstijl</a:t>
            </a:r>
            <a:r>
              <a:rPr lang="en-GB" noProof="0" dirty="0"/>
              <a:t> van model </a:t>
            </a:r>
            <a:r>
              <a:rPr lang="en-GB" noProof="0" dirty="0" err="1"/>
              <a:t>bewerken</a:t>
            </a:r>
            <a:endParaRPr lang="en-GB" noProof="0" dirty="0"/>
          </a:p>
        </p:txBody>
      </p:sp>
      <p:sp>
        <p:nvSpPr>
          <p:cNvPr id="6" name="Tijdelijke aanduiding voor inhoud 2"/>
          <p:cNvSpPr>
            <a:spLocks noGrp="1"/>
          </p:cNvSpPr>
          <p:nvPr>
            <p:ph idx="1" hasCustomPrompt="1"/>
          </p:nvPr>
        </p:nvSpPr>
        <p:spPr>
          <a:xfrm>
            <a:off x="323851" y="1212850"/>
            <a:ext cx="6704924" cy="3623205"/>
          </a:xfrm>
          <a:prstGeom prst="rect">
            <a:avLst/>
          </a:prstGeom>
        </p:spPr>
        <p:txBody>
          <a:bodyPr/>
          <a:lstStyle>
            <a:lvl1pPr marL="0" indent="0">
              <a:buClr>
                <a:schemeClr val="tx2"/>
              </a:buClr>
              <a:buSzPct val="100000"/>
              <a:buFontTx/>
              <a:buNone/>
              <a:defRPr sz="2000" b="0" i="0">
                <a:solidFill>
                  <a:schemeClr val="tx1"/>
                </a:solidFill>
                <a:latin typeface="Trebuchet MS"/>
                <a:cs typeface="Trebuchet MS"/>
              </a:defRPr>
            </a:lvl1pPr>
            <a:lvl2pPr marL="471600">
              <a:buNone/>
              <a:defRPr sz="2000" b="0" i="1">
                <a:solidFill>
                  <a:schemeClr val="tx1"/>
                </a:solidFill>
                <a:latin typeface="Trebuchet MS"/>
                <a:cs typeface="Trebuchet MS"/>
              </a:defRPr>
            </a:lvl2pPr>
            <a:lvl3pPr marL="194900" indent="0">
              <a:buClr>
                <a:schemeClr val="tx2"/>
              </a:buClr>
              <a:buSzPct val="100000"/>
              <a:buFontTx/>
              <a:buNone/>
              <a:defRPr sz="2000" b="0" i="0">
                <a:solidFill>
                  <a:schemeClr val="tx1"/>
                </a:solidFill>
                <a:latin typeface="Trebuchet MS"/>
                <a:cs typeface="Trebuchet MS"/>
              </a:defRPr>
            </a:lvl3pPr>
            <a:lvl4pPr>
              <a:buNone/>
              <a:defRPr b="0" i="0">
                <a:solidFill>
                  <a:schemeClr val="tx1"/>
                </a:solidFill>
                <a:latin typeface="Trebuchet MS"/>
                <a:cs typeface="Trebuchet MS"/>
              </a:defRPr>
            </a:lvl4pPr>
          </a:lstStyle>
          <a:p>
            <a:pPr lvl="0"/>
            <a:r>
              <a:rPr lang="en-GB" noProof="0" dirty="0" err="1"/>
              <a:t>Klik</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0"/>
            <a:r>
              <a:rPr lang="en-GB" noProof="0" dirty="0"/>
              <a:t>	</a:t>
            </a:r>
            <a:r>
              <a:rPr lang="en-GB" noProof="0" dirty="0" err="1"/>
              <a:t>Tweede</a:t>
            </a:r>
            <a:r>
              <a:rPr lang="en-GB" noProof="0" dirty="0"/>
              <a:t> </a:t>
            </a:r>
            <a:r>
              <a:rPr lang="en-GB" noProof="0" dirty="0" err="1"/>
              <a:t>niveau</a:t>
            </a:r>
            <a:endParaRPr lang="en-GB" noProof="0" dirty="0"/>
          </a:p>
          <a:p>
            <a:pPr lvl="2"/>
            <a:r>
              <a:rPr lang="en-GB" noProof="0" dirty="0"/>
              <a:t>		</a:t>
            </a:r>
            <a:r>
              <a:rPr lang="en-GB" noProof="0" dirty="0" err="1"/>
              <a:t>Derde</a:t>
            </a:r>
            <a:r>
              <a:rPr lang="en-GB" noProof="0" dirty="0"/>
              <a:t> </a:t>
            </a:r>
            <a:r>
              <a:rPr lang="en-GB" noProof="0" dirty="0" err="1"/>
              <a:t>niveau</a:t>
            </a:r>
            <a:endParaRPr lang="en-GB" noProof="0" dirty="0"/>
          </a:p>
          <a:p>
            <a:pPr lvl="3"/>
            <a:endParaRPr lang="en-GB" noProof="0" dirty="0"/>
          </a:p>
        </p:txBody>
      </p:sp>
      <p:sp>
        <p:nvSpPr>
          <p:cNvPr id="8" name="Tijdelijke aanduiding voor afbeelding 2"/>
          <p:cNvSpPr>
            <a:spLocks noGrp="1"/>
          </p:cNvSpPr>
          <p:nvPr>
            <p:ph type="pic" idx="12"/>
          </p:nvPr>
        </p:nvSpPr>
        <p:spPr>
          <a:xfrm>
            <a:off x="6286501" y="1873250"/>
            <a:ext cx="2857499" cy="2676524"/>
          </a:xfrm>
          <a:prstGeom prst="rect">
            <a:avLst/>
          </a:prstGeom>
        </p:spPr>
        <p:txBody>
          <a:bodyPr/>
          <a:lstStyle>
            <a:lvl1pPr marL="0" indent="0">
              <a:buNone/>
              <a:defRPr sz="20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7200" y="97200"/>
            <a:ext cx="1893178" cy="921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jdelijke aanduiding voor titel 1"/>
          <p:cNvSpPr>
            <a:spLocks noGrp="1"/>
          </p:cNvSpPr>
          <p:nvPr>
            <p:ph type="title"/>
          </p:nvPr>
        </p:nvSpPr>
        <p:spPr bwMode="auto">
          <a:xfrm>
            <a:off x="323850" y="438150"/>
            <a:ext cx="6745288" cy="552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noProof="0" dirty="0" err="1"/>
              <a:t>Titelstijl</a:t>
            </a:r>
            <a:r>
              <a:rPr lang="en-GB" noProof="0" dirty="0"/>
              <a:t> van model </a:t>
            </a:r>
            <a:r>
              <a:rPr lang="en-GB" noProof="0" dirty="0" err="1"/>
              <a:t>bewerken</a:t>
            </a:r>
            <a:endParaRPr lang="en-GB" noProof="0"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p:txStyles>
    <p:titleStyle>
      <a:lvl1pPr algn="l" defTabSz="457200" rtl="0" fontAlgn="base">
        <a:spcBef>
          <a:spcPct val="0"/>
        </a:spcBef>
        <a:spcAft>
          <a:spcPct val="0"/>
        </a:spcAft>
        <a:defRPr sz="2400" b="1" i="0" kern="1200">
          <a:solidFill>
            <a:schemeClr val="tx2"/>
          </a:solidFill>
          <a:latin typeface="Trebuchet MS"/>
          <a:ea typeface="Geneva" charset="-128"/>
          <a:cs typeface="Trebuchet MS"/>
        </a:defRPr>
      </a:lvl1pPr>
      <a:lvl2pPr algn="l" defTabSz="457200" rtl="0" fontAlgn="base">
        <a:spcBef>
          <a:spcPct val="0"/>
        </a:spcBef>
        <a:spcAft>
          <a:spcPct val="0"/>
        </a:spcAft>
        <a:defRPr sz="2400" b="1">
          <a:solidFill>
            <a:schemeClr val="accent1"/>
          </a:solidFill>
          <a:latin typeface="Calibri" charset="0"/>
          <a:ea typeface="Geneva" charset="-128"/>
          <a:cs typeface="Geneva" charset="-128"/>
        </a:defRPr>
      </a:lvl2pPr>
      <a:lvl3pPr algn="l" defTabSz="457200" rtl="0" fontAlgn="base">
        <a:spcBef>
          <a:spcPct val="0"/>
        </a:spcBef>
        <a:spcAft>
          <a:spcPct val="0"/>
        </a:spcAft>
        <a:defRPr sz="2400" b="1">
          <a:solidFill>
            <a:schemeClr val="accent1"/>
          </a:solidFill>
          <a:latin typeface="Calibri" charset="0"/>
          <a:ea typeface="Geneva" charset="-128"/>
          <a:cs typeface="Geneva" charset="-128"/>
        </a:defRPr>
      </a:lvl3pPr>
      <a:lvl4pPr algn="l" defTabSz="457200" rtl="0" fontAlgn="base">
        <a:spcBef>
          <a:spcPct val="0"/>
        </a:spcBef>
        <a:spcAft>
          <a:spcPct val="0"/>
        </a:spcAft>
        <a:defRPr sz="2400" b="1">
          <a:solidFill>
            <a:schemeClr val="accent1"/>
          </a:solidFill>
          <a:latin typeface="Calibri" charset="0"/>
          <a:ea typeface="Geneva" charset="-128"/>
          <a:cs typeface="Geneva" charset="-128"/>
        </a:defRPr>
      </a:lvl4pPr>
      <a:lvl5pPr algn="l" defTabSz="457200" rtl="0" fontAlgn="base">
        <a:spcBef>
          <a:spcPct val="0"/>
        </a:spcBef>
        <a:spcAft>
          <a:spcPct val="0"/>
        </a:spcAft>
        <a:defRPr sz="2400" b="1">
          <a:solidFill>
            <a:schemeClr val="accent1"/>
          </a:solidFill>
          <a:latin typeface="Calibri" charset="0"/>
          <a:ea typeface="Geneva" charset="-128"/>
          <a:cs typeface="Geneva" charset="-128"/>
        </a:defRPr>
      </a:lvl5pPr>
      <a:lvl6pPr marL="457200" algn="l" defTabSz="457200" rtl="0" fontAlgn="base">
        <a:spcBef>
          <a:spcPct val="0"/>
        </a:spcBef>
        <a:spcAft>
          <a:spcPct val="0"/>
        </a:spcAft>
        <a:defRPr sz="2400" b="1">
          <a:solidFill>
            <a:schemeClr val="accent1"/>
          </a:solidFill>
          <a:latin typeface="Calibri" charset="0"/>
          <a:ea typeface="Geneva" charset="-128"/>
          <a:cs typeface="Geneva" charset="-128"/>
        </a:defRPr>
      </a:lvl6pPr>
      <a:lvl7pPr marL="914400" algn="l" defTabSz="457200" rtl="0" fontAlgn="base">
        <a:spcBef>
          <a:spcPct val="0"/>
        </a:spcBef>
        <a:spcAft>
          <a:spcPct val="0"/>
        </a:spcAft>
        <a:defRPr sz="2400" b="1">
          <a:solidFill>
            <a:schemeClr val="accent1"/>
          </a:solidFill>
          <a:latin typeface="Calibri" charset="0"/>
          <a:ea typeface="Geneva" charset="-128"/>
          <a:cs typeface="Geneva" charset="-128"/>
        </a:defRPr>
      </a:lvl7pPr>
      <a:lvl8pPr marL="1371600" algn="l" defTabSz="457200" rtl="0" fontAlgn="base">
        <a:spcBef>
          <a:spcPct val="0"/>
        </a:spcBef>
        <a:spcAft>
          <a:spcPct val="0"/>
        </a:spcAft>
        <a:defRPr sz="2400" b="1">
          <a:solidFill>
            <a:schemeClr val="accent1"/>
          </a:solidFill>
          <a:latin typeface="Calibri" charset="0"/>
          <a:ea typeface="Geneva" charset="-128"/>
          <a:cs typeface="Geneva" charset="-128"/>
        </a:defRPr>
      </a:lvl8pPr>
      <a:lvl9pPr marL="1828800" algn="l" defTabSz="457200" rtl="0" fontAlgn="base">
        <a:spcBef>
          <a:spcPct val="0"/>
        </a:spcBef>
        <a:spcAft>
          <a:spcPct val="0"/>
        </a:spcAft>
        <a:defRPr sz="2400" b="1">
          <a:solidFill>
            <a:schemeClr val="accent1"/>
          </a:solidFill>
          <a:latin typeface="Calibri" charset="0"/>
          <a:ea typeface="Geneva" charset="-128"/>
          <a:cs typeface="Geneva" charset="-128"/>
        </a:defRPr>
      </a:lvl9pPr>
    </p:titleStyle>
    <p:bodyStyle>
      <a:lvl1pPr marL="342900" indent="-342900" algn="l" defTabSz="457200" rtl="0" fontAlgn="base">
        <a:spcBef>
          <a:spcPct val="20000"/>
        </a:spcBef>
        <a:spcAft>
          <a:spcPct val="0"/>
        </a:spcAft>
        <a:buClr>
          <a:schemeClr val="tx2"/>
        </a:buClr>
        <a:buFont typeface="Arial" charset="0"/>
        <a:buChar char="•"/>
        <a:defRPr sz="2000" kern="1200">
          <a:solidFill>
            <a:schemeClr val="bg2"/>
          </a:solidFill>
          <a:latin typeface="+mn-lt"/>
          <a:ea typeface="Geneva" charset="-128"/>
          <a:cs typeface="Geneva" charset="-128"/>
        </a:defRPr>
      </a:lvl1pPr>
      <a:lvl2pPr marL="742950" indent="-285750" algn="l" defTabSz="457200" rtl="0" fontAlgn="base">
        <a:spcBef>
          <a:spcPct val="20000"/>
        </a:spcBef>
        <a:spcAft>
          <a:spcPct val="0"/>
        </a:spcAft>
        <a:buFont typeface="Arial" charset="0"/>
        <a:buChar char="–"/>
        <a:defRPr i="1" kern="1200">
          <a:solidFill>
            <a:schemeClr val="bg2"/>
          </a:solidFill>
          <a:latin typeface="+mn-lt"/>
          <a:ea typeface="Geneva" charset="-128"/>
          <a:cs typeface="+mn-cs"/>
        </a:defRPr>
      </a:lvl2pPr>
      <a:lvl3pPr marL="1143000" indent="-228600" algn="l" defTabSz="457200" rtl="0" fontAlgn="base">
        <a:spcBef>
          <a:spcPct val="20000"/>
        </a:spcBef>
        <a:spcAft>
          <a:spcPct val="0"/>
        </a:spcAft>
        <a:buClr>
          <a:schemeClr val="tx2"/>
        </a:buClr>
        <a:buFont typeface="Arial" charset="0"/>
        <a:buChar char="•"/>
        <a:defRPr kern="1200">
          <a:solidFill>
            <a:schemeClr val="bg2"/>
          </a:solidFill>
          <a:latin typeface="+mn-lt"/>
          <a:ea typeface="Geneva" charset="-128"/>
          <a:cs typeface="+mn-cs"/>
        </a:defRPr>
      </a:lvl3pPr>
      <a:lvl4pPr marL="1600200" indent="-228600" algn="l" defTabSz="457200" rtl="0" fontAlgn="base">
        <a:spcBef>
          <a:spcPct val="20000"/>
        </a:spcBef>
        <a:spcAft>
          <a:spcPct val="0"/>
        </a:spcAft>
        <a:buFont typeface="Arial" charset="0"/>
        <a:buChar char="–"/>
        <a:defRPr i="1" kern="1200">
          <a:solidFill>
            <a:schemeClr val="bg2"/>
          </a:solidFill>
          <a:latin typeface="+mn-lt"/>
          <a:ea typeface="Geneva" charset="-128"/>
          <a:cs typeface="+mn-cs"/>
        </a:defRPr>
      </a:lvl4pPr>
      <a:lvl5pPr marL="2057400" indent="-228600" algn="l" defTabSz="457200" rtl="0" fontAlgn="base">
        <a:spcBef>
          <a:spcPct val="20000"/>
        </a:spcBef>
        <a:spcAft>
          <a:spcPct val="0"/>
        </a:spcAft>
        <a:buFont typeface="Arial" charset="0"/>
        <a:defRPr sz="2000" kern="1200">
          <a:solidFill>
            <a:schemeClr val="bg2"/>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74A81-133B-2846-A2B4-6154416EA490}"/>
              </a:ext>
            </a:extLst>
          </p:cNvPr>
          <p:cNvSpPr>
            <a:spLocks noGrp="1"/>
          </p:cNvSpPr>
          <p:nvPr>
            <p:ph type="title"/>
          </p:nvPr>
        </p:nvSpPr>
        <p:spPr>
          <a:xfrm>
            <a:off x="733837" y="2820615"/>
            <a:ext cx="8069921" cy="552450"/>
          </a:xfrm>
        </p:spPr>
        <p:txBody>
          <a:bodyPr/>
          <a:lstStyle/>
          <a:p>
            <a:r>
              <a:rPr lang="en-US" dirty="0"/>
              <a:t>Cell type identification in single-cell RNA-</a:t>
            </a:r>
            <a:r>
              <a:rPr lang="en-US" dirty="0" err="1"/>
              <a:t>seq</a:t>
            </a:r>
            <a:r>
              <a:rPr lang="en-US" dirty="0"/>
              <a:t> data</a:t>
            </a:r>
          </a:p>
        </p:txBody>
      </p:sp>
      <p:sp>
        <p:nvSpPr>
          <p:cNvPr id="5" name="Content Placeholder 4">
            <a:extLst>
              <a:ext uri="{FF2B5EF4-FFF2-40B4-BE49-F238E27FC236}">
                <a16:creationId xmlns:a16="http://schemas.microsoft.com/office/drawing/2014/main" id="{71804BAE-3BCC-0547-8638-E11060B6B435}"/>
              </a:ext>
            </a:extLst>
          </p:cNvPr>
          <p:cNvSpPr>
            <a:spLocks noGrp="1"/>
          </p:cNvSpPr>
          <p:nvPr>
            <p:ph idx="1"/>
          </p:nvPr>
        </p:nvSpPr>
        <p:spPr>
          <a:xfrm>
            <a:off x="733836" y="3660634"/>
            <a:ext cx="6334587" cy="564217"/>
          </a:xfrm>
        </p:spPr>
        <p:txBody>
          <a:bodyPr/>
          <a:lstStyle/>
          <a:p>
            <a:r>
              <a:rPr lang="en-US" dirty="0"/>
              <a:t>Philip Lijnzaad</a:t>
            </a:r>
          </a:p>
        </p:txBody>
      </p:sp>
      <p:pic>
        <p:nvPicPr>
          <p:cNvPr id="6" name="Picture 5">
            <a:extLst>
              <a:ext uri="{FF2B5EF4-FFF2-40B4-BE49-F238E27FC236}">
                <a16:creationId xmlns:a16="http://schemas.microsoft.com/office/drawing/2014/main" id="{4714C4FA-FA86-0449-B756-BDC9474F29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6614" y="178278"/>
            <a:ext cx="2309424" cy="2238300"/>
          </a:xfrm>
          <a:prstGeom prst="rect">
            <a:avLst/>
          </a:prstGeom>
        </p:spPr>
      </p:pic>
    </p:spTree>
    <p:extLst>
      <p:ext uri="{BB962C8B-B14F-4D97-AF65-F5344CB8AC3E}">
        <p14:creationId xmlns:p14="http://schemas.microsoft.com/office/powerpoint/2010/main" val="156282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75F2-2282-9344-8254-E2E4A2398B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1AA638-05D4-5746-B94F-2441A608B137}"/>
              </a:ext>
            </a:extLst>
          </p:cNvPr>
          <p:cNvSpPr>
            <a:spLocks noGrp="1"/>
          </p:cNvSpPr>
          <p:nvPr>
            <p:ph idx="1"/>
          </p:nvPr>
        </p:nvSpPr>
        <p:spPr>
          <a:xfrm>
            <a:off x="5625057" y="1212850"/>
            <a:ext cx="3338190" cy="3623205"/>
          </a:xfrm>
        </p:spPr>
        <p:txBody>
          <a:bodyPr/>
          <a:lstStyle/>
          <a:p>
            <a:r>
              <a:rPr lang="en-US" dirty="0"/>
              <a:t>CNV detection in </a:t>
            </a:r>
            <a:br>
              <a:rPr lang="en-US" dirty="0"/>
            </a:br>
            <a:r>
              <a:rPr lang="en-US" dirty="0" err="1"/>
              <a:t>scRNA-seq</a:t>
            </a:r>
            <a:r>
              <a:rPr lang="en-US" dirty="0"/>
              <a:t> data</a:t>
            </a:r>
          </a:p>
          <a:p>
            <a:endParaRPr lang="en-US" dirty="0"/>
          </a:p>
          <a:p>
            <a:endParaRPr lang="en-US" dirty="0"/>
          </a:p>
          <a:p>
            <a:r>
              <a:rPr lang="en-US" dirty="0"/>
              <a:t> </a:t>
            </a:r>
            <a:r>
              <a:rPr lang="en-US" dirty="0" err="1">
                <a:latin typeface="Courier" pitchFamily="2" charset="0"/>
              </a:rPr>
              <a:t>inferCNV</a:t>
            </a:r>
            <a:r>
              <a:rPr lang="en-US" dirty="0"/>
              <a:t> tool</a:t>
            </a:r>
          </a:p>
          <a:p>
            <a:endParaRPr lang="en-US" dirty="0"/>
          </a:p>
          <a:p>
            <a:br>
              <a:rPr lang="en-US" dirty="0"/>
            </a:br>
            <a:br>
              <a:rPr lang="en-US" dirty="0"/>
            </a:br>
            <a:r>
              <a:rPr lang="en-US" dirty="0"/>
              <a:t>(Patel et al. 2014)</a:t>
            </a:r>
          </a:p>
        </p:txBody>
      </p:sp>
      <p:pic>
        <p:nvPicPr>
          <p:cNvPr id="5" name="Picture 4">
            <a:extLst>
              <a:ext uri="{FF2B5EF4-FFF2-40B4-BE49-F238E27FC236}">
                <a16:creationId xmlns:a16="http://schemas.microsoft.com/office/drawing/2014/main" id="{2C66305E-2B33-0544-AD8E-F2860D8483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584" y="0"/>
            <a:ext cx="5423473" cy="5143500"/>
          </a:xfrm>
          <a:prstGeom prst="rect">
            <a:avLst/>
          </a:prstGeom>
        </p:spPr>
      </p:pic>
      <p:sp>
        <p:nvSpPr>
          <p:cNvPr id="4" name="Rectangle 3">
            <a:extLst>
              <a:ext uri="{FF2B5EF4-FFF2-40B4-BE49-F238E27FC236}">
                <a16:creationId xmlns:a16="http://schemas.microsoft.com/office/drawing/2014/main" id="{D89D2572-7072-7C47-9650-99D342DE0794}"/>
              </a:ext>
            </a:extLst>
          </p:cNvPr>
          <p:cNvSpPr/>
          <p:nvPr/>
        </p:nvSpPr>
        <p:spPr>
          <a:xfrm>
            <a:off x="-280416" y="-341376"/>
            <a:ext cx="792480" cy="585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08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ED54-AE9A-304F-9BD7-3ECA8EFFBCBD}"/>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9902FF44-1DDF-6748-886D-648AC904701C}"/>
              </a:ext>
            </a:extLst>
          </p:cNvPr>
          <p:cNvSpPr>
            <a:spLocks noGrp="1"/>
          </p:cNvSpPr>
          <p:nvPr>
            <p:ph idx="1"/>
          </p:nvPr>
        </p:nvSpPr>
        <p:spPr/>
        <p:txBody>
          <a:bodyPr/>
          <a:lstStyle/>
          <a:p>
            <a:r>
              <a:rPr lang="en-US" dirty="0" err="1"/>
              <a:t>scmap</a:t>
            </a:r>
            <a:r>
              <a:rPr lang="en-US" dirty="0"/>
              <a:t>  (</a:t>
            </a:r>
            <a:r>
              <a:rPr lang="en-US" dirty="0" err="1"/>
              <a:t>Kiselev</a:t>
            </a:r>
            <a:r>
              <a:rPr lang="en-US" dirty="0"/>
              <a:t> et al., Nature Meth. 2018)</a:t>
            </a:r>
          </a:p>
          <a:p>
            <a:r>
              <a:rPr lang="en-US" dirty="0" err="1"/>
              <a:t>CaSTLe</a:t>
            </a:r>
            <a:r>
              <a:rPr lang="en-US" dirty="0"/>
              <a:t> (Lieberman et al., </a:t>
            </a:r>
            <a:r>
              <a:rPr lang="en-US" dirty="0" err="1"/>
              <a:t>PLoS</a:t>
            </a:r>
            <a:r>
              <a:rPr lang="en-US" dirty="0"/>
              <a:t> ONE 2018)</a:t>
            </a:r>
          </a:p>
          <a:p>
            <a:r>
              <a:rPr lang="en-US" dirty="0"/>
              <a:t>MOANA (Wagner &amp; </a:t>
            </a:r>
            <a:r>
              <a:rPr lang="en-US" dirty="0" err="1"/>
              <a:t>Yanai</a:t>
            </a:r>
            <a:r>
              <a:rPr lang="en-US" dirty="0"/>
              <a:t>., </a:t>
            </a:r>
            <a:r>
              <a:rPr lang="en-US" dirty="0" err="1"/>
              <a:t>BioRxiv</a:t>
            </a:r>
            <a:r>
              <a:rPr lang="en-US" dirty="0"/>
              <a:t> 2018)</a:t>
            </a:r>
          </a:p>
          <a:p>
            <a:r>
              <a:rPr lang="en-US" dirty="0" err="1"/>
              <a:t>SingleR</a:t>
            </a:r>
            <a:r>
              <a:rPr lang="en-US" dirty="0"/>
              <a:t> (</a:t>
            </a:r>
            <a:r>
              <a:rPr lang="en-US" dirty="0" err="1"/>
              <a:t>Aran</a:t>
            </a:r>
            <a:r>
              <a:rPr lang="en-US" dirty="0"/>
              <a:t> et al., Nature Immun.  2019)</a:t>
            </a:r>
          </a:p>
          <a:p>
            <a:r>
              <a:rPr lang="en-US" dirty="0" err="1"/>
              <a:t>SuperCT</a:t>
            </a:r>
            <a:r>
              <a:rPr lang="en-US" dirty="0"/>
              <a:t> (</a:t>
            </a:r>
            <a:r>
              <a:rPr lang="en-US" dirty="0" err="1"/>
              <a:t>Xie</a:t>
            </a:r>
            <a:r>
              <a:rPr lang="en-US" dirty="0"/>
              <a:t> et al., NAR 2019)</a:t>
            </a:r>
          </a:p>
          <a:p>
            <a:r>
              <a:rPr lang="en-US" dirty="0"/>
              <a:t>CHETAH (de </a:t>
            </a:r>
            <a:r>
              <a:rPr lang="en-US" dirty="0" err="1"/>
              <a:t>Kanter</a:t>
            </a:r>
            <a:r>
              <a:rPr lang="en-US" dirty="0"/>
              <a:t> et al., </a:t>
            </a:r>
            <a:r>
              <a:rPr lang="en-US" dirty="0" err="1"/>
              <a:t>BioRxiv</a:t>
            </a:r>
            <a:r>
              <a:rPr lang="en-US" dirty="0"/>
              <a:t> 2019, under review)</a:t>
            </a:r>
          </a:p>
          <a:p>
            <a:r>
              <a:rPr lang="en-US" dirty="0"/>
              <a:t>.</a:t>
            </a:r>
          </a:p>
          <a:p>
            <a:r>
              <a:rPr lang="en-US" dirty="0"/>
              <a:t>.</a:t>
            </a:r>
          </a:p>
          <a:p>
            <a:r>
              <a:rPr lang="en-US" dirty="0"/>
              <a:t>.</a:t>
            </a:r>
          </a:p>
          <a:p>
            <a:endParaRPr lang="en-US" dirty="0"/>
          </a:p>
          <a:p>
            <a:endParaRPr lang="en-US" dirty="0"/>
          </a:p>
          <a:p>
            <a:endParaRPr lang="en-US" dirty="0"/>
          </a:p>
        </p:txBody>
      </p:sp>
      <p:sp>
        <p:nvSpPr>
          <p:cNvPr id="4" name="Picture Placeholder 3">
            <a:extLst>
              <a:ext uri="{FF2B5EF4-FFF2-40B4-BE49-F238E27FC236}">
                <a16:creationId xmlns:a16="http://schemas.microsoft.com/office/drawing/2014/main" id="{7CF92AE0-6011-C74F-B997-863065C35BEA}"/>
              </a:ext>
            </a:extLst>
          </p:cNvPr>
          <p:cNvSpPr>
            <a:spLocks noGrp="1"/>
          </p:cNvSpPr>
          <p:nvPr>
            <p:ph type="pic" idx="12"/>
          </p:nvPr>
        </p:nvSpPr>
        <p:spPr/>
      </p:sp>
    </p:spTree>
    <p:extLst>
      <p:ext uri="{BB962C8B-B14F-4D97-AF65-F5344CB8AC3E}">
        <p14:creationId xmlns:p14="http://schemas.microsoft.com/office/powerpoint/2010/main" val="408161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30E5-35DA-9347-8A2E-5DDCDBA934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FBF815-7DC9-474A-99A3-168F8AC029A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B32F947-AA27-954B-A246-BFAD07A94A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8085" y="141276"/>
            <a:ext cx="7977364" cy="4856247"/>
          </a:xfrm>
          <a:prstGeom prst="rect">
            <a:avLst/>
          </a:prstGeom>
        </p:spPr>
      </p:pic>
      <p:sp>
        <p:nvSpPr>
          <p:cNvPr id="6" name="Rectangle 5">
            <a:extLst>
              <a:ext uri="{FF2B5EF4-FFF2-40B4-BE49-F238E27FC236}">
                <a16:creationId xmlns:a16="http://schemas.microsoft.com/office/drawing/2014/main" id="{BBF132AC-E7C3-6A4D-9819-52E9A8822DA1}"/>
              </a:ext>
            </a:extLst>
          </p:cNvPr>
          <p:cNvSpPr/>
          <p:nvPr/>
        </p:nvSpPr>
        <p:spPr>
          <a:xfrm>
            <a:off x="-131943" y="0"/>
            <a:ext cx="1418483" cy="834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573927-6019-764E-9985-3645D8D9D851}"/>
              </a:ext>
            </a:extLst>
          </p:cNvPr>
          <p:cNvSpPr/>
          <p:nvPr/>
        </p:nvSpPr>
        <p:spPr>
          <a:xfrm rot="18031157">
            <a:off x="7892667" y="4061544"/>
            <a:ext cx="2252936" cy="478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91FAE7-DA65-CD48-8395-9DB3E8498E18}"/>
              </a:ext>
            </a:extLst>
          </p:cNvPr>
          <p:cNvSpPr txBox="1"/>
          <p:nvPr/>
        </p:nvSpPr>
        <p:spPr>
          <a:xfrm>
            <a:off x="0" y="4799644"/>
            <a:ext cx="2552302" cy="307777"/>
          </a:xfrm>
          <a:prstGeom prst="rect">
            <a:avLst/>
          </a:prstGeom>
          <a:noFill/>
        </p:spPr>
        <p:txBody>
          <a:bodyPr wrap="none" rtlCol="0">
            <a:spAutoFit/>
          </a:bodyPr>
          <a:lstStyle/>
          <a:p>
            <a:r>
              <a:rPr lang="en-US" sz="1400" dirty="0"/>
              <a:t>De </a:t>
            </a:r>
            <a:r>
              <a:rPr lang="en-US" sz="1400" dirty="0" err="1"/>
              <a:t>Kanter</a:t>
            </a:r>
            <a:r>
              <a:rPr lang="en-US" sz="1400" dirty="0"/>
              <a:t> et al., under review</a:t>
            </a:r>
          </a:p>
        </p:txBody>
      </p:sp>
    </p:spTree>
    <p:extLst>
      <p:ext uri="{BB962C8B-B14F-4D97-AF65-F5344CB8AC3E}">
        <p14:creationId xmlns:p14="http://schemas.microsoft.com/office/powerpoint/2010/main" val="341077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8DD-021B-BA45-B830-68FD9C073174}"/>
              </a:ext>
            </a:extLst>
          </p:cNvPr>
          <p:cNvSpPr>
            <a:spLocks noGrp="1"/>
          </p:cNvSpPr>
          <p:nvPr>
            <p:ph type="title"/>
          </p:nvPr>
        </p:nvSpPr>
        <p:spPr/>
        <p:txBody>
          <a:bodyPr/>
          <a:lstStyle/>
          <a:p>
            <a:r>
              <a:rPr lang="en-US" dirty="0" err="1"/>
              <a:t>SingleR</a:t>
            </a:r>
            <a:endParaRPr lang="en-US" dirty="0"/>
          </a:p>
        </p:txBody>
      </p:sp>
      <p:sp>
        <p:nvSpPr>
          <p:cNvPr id="3" name="Content Placeholder 2">
            <a:extLst>
              <a:ext uri="{FF2B5EF4-FFF2-40B4-BE49-F238E27FC236}">
                <a16:creationId xmlns:a16="http://schemas.microsoft.com/office/drawing/2014/main" id="{DBE235A0-61C2-B748-8F04-4C3FC9875DC2}"/>
              </a:ext>
            </a:extLst>
          </p:cNvPr>
          <p:cNvSpPr>
            <a:spLocks noGrp="1"/>
          </p:cNvSpPr>
          <p:nvPr>
            <p:ph idx="1"/>
          </p:nvPr>
        </p:nvSpPr>
        <p:spPr>
          <a:xfrm>
            <a:off x="323850" y="1212850"/>
            <a:ext cx="8660661" cy="3623205"/>
          </a:xfrm>
        </p:spPr>
        <p:txBody>
          <a:bodyPr/>
          <a:lstStyle/>
          <a:p>
            <a:r>
              <a:rPr lang="en-US" dirty="0"/>
              <a:t>Very rich reference data:</a:t>
            </a:r>
          </a:p>
          <a:p>
            <a:r>
              <a:rPr lang="en-US" dirty="0"/>
              <a:t>	 HPCA: hand-annotated Human Primary Cell Atlas</a:t>
            </a:r>
          </a:p>
          <a:p>
            <a:r>
              <a:rPr lang="en-US" dirty="0"/>
              <a:t>		37 main types, 157 subtypes, 713 samples</a:t>
            </a:r>
          </a:p>
          <a:p>
            <a:r>
              <a:rPr lang="en-US" dirty="0"/>
              <a:t>	</a:t>
            </a:r>
            <a:r>
              <a:rPr lang="en-US" dirty="0" err="1"/>
              <a:t>BluePrint</a:t>
            </a:r>
            <a:r>
              <a:rPr lang="en-US" dirty="0"/>
              <a:t> + ENCODE</a:t>
            </a:r>
          </a:p>
          <a:p>
            <a:r>
              <a:rPr lang="en-US" dirty="0"/>
              <a:t>		24 main types, 43 subtypes, 259  bulk </a:t>
            </a:r>
            <a:r>
              <a:rPr lang="en-US" dirty="0" err="1"/>
              <a:t>RNAseq</a:t>
            </a:r>
            <a:r>
              <a:rPr lang="en-US" dirty="0"/>
              <a:t>  samples</a:t>
            </a:r>
          </a:p>
          <a:p>
            <a:r>
              <a:rPr lang="en-US" dirty="0"/>
              <a:t>	Mouse: </a:t>
            </a:r>
            <a:r>
              <a:rPr lang="en-US" dirty="0" err="1"/>
              <a:t>ImmGen</a:t>
            </a:r>
            <a:r>
              <a:rPr lang="en-US" dirty="0"/>
              <a:t> and ‘</a:t>
            </a:r>
            <a:r>
              <a:rPr lang="en-US" dirty="0" err="1"/>
              <a:t>mouse.rnaseq</a:t>
            </a:r>
            <a:r>
              <a:rPr lang="en-US" dirty="0"/>
              <a:t>’ (brain-specific)</a:t>
            </a:r>
          </a:p>
          <a:p>
            <a:r>
              <a:rPr lang="en-US" dirty="0"/>
              <a:t>Classifies to both main and subtypes, and both single cell-wise and cluster-wise</a:t>
            </a:r>
          </a:p>
          <a:p>
            <a:endParaRPr lang="en-US" dirty="0"/>
          </a:p>
          <a:p>
            <a:endParaRPr lang="en-US" dirty="0"/>
          </a:p>
        </p:txBody>
      </p:sp>
    </p:spTree>
    <p:extLst>
      <p:ext uri="{BB962C8B-B14F-4D97-AF65-F5344CB8AC3E}">
        <p14:creationId xmlns:p14="http://schemas.microsoft.com/office/powerpoint/2010/main" val="39357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7DA5-4250-F54B-AC96-6CF4366DA814}"/>
              </a:ext>
            </a:extLst>
          </p:cNvPr>
          <p:cNvSpPr>
            <a:spLocks noGrp="1"/>
          </p:cNvSpPr>
          <p:nvPr>
            <p:ph type="title"/>
          </p:nvPr>
        </p:nvSpPr>
        <p:spPr/>
        <p:txBody>
          <a:bodyPr/>
          <a:lstStyle/>
          <a:p>
            <a:r>
              <a:rPr lang="en-US" dirty="0" err="1"/>
              <a:t>SingleR</a:t>
            </a:r>
            <a:r>
              <a:rPr lang="en-US" dirty="0"/>
              <a:t> method</a:t>
            </a:r>
          </a:p>
        </p:txBody>
      </p:sp>
      <p:sp>
        <p:nvSpPr>
          <p:cNvPr id="3" name="Content Placeholder 2">
            <a:extLst>
              <a:ext uri="{FF2B5EF4-FFF2-40B4-BE49-F238E27FC236}">
                <a16:creationId xmlns:a16="http://schemas.microsoft.com/office/drawing/2014/main" id="{CCBD79C7-880B-A046-940B-DCEEE255DD1D}"/>
              </a:ext>
            </a:extLst>
          </p:cNvPr>
          <p:cNvSpPr>
            <a:spLocks noGrp="1"/>
          </p:cNvSpPr>
          <p:nvPr>
            <p:ph idx="1"/>
          </p:nvPr>
        </p:nvSpPr>
        <p:spPr>
          <a:xfrm>
            <a:off x="323851" y="1212851"/>
            <a:ext cx="2809493" cy="2152142"/>
          </a:xfrm>
        </p:spPr>
        <p:txBody>
          <a:bodyPr/>
          <a:lstStyle/>
          <a:p>
            <a:r>
              <a:rPr lang="en-US" dirty="0"/>
              <a:t>Correlate each </a:t>
            </a:r>
            <a:br>
              <a:rPr lang="en-US" dirty="0"/>
            </a:br>
            <a:r>
              <a:rPr lang="en-US" dirty="0"/>
              <a:t>cell (or average of cluster) to each sample</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3EC3CD7E-8979-164A-895E-0669A95E13F3}"/>
              </a:ext>
            </a:extLst>
          </p:cNvPr>
          <p:cNvPicPr>
            <a:picLocks noChangeAspect="1"/>
          </p:cNvPicPr>
          <p:nvPr/>
        </p:nvPicPr>
        <p:blipFill>
          <a:blip r:embed="rId3"/>
          <a:stretch>
            <a:fillRect/>
          </a:stretch>
        </p:blipFill>
        <p:spPr>
          <a:xfrm>
            <a:off x="2550115" y="1023585"/>
            <a:ext cx="6179356" cy="4001734"/>
          </a:xfrm>
          <a:prstGeom prst="rect">
            <a:avLst/>
          </a:prstGeom>
        </p:spPr>
      </p:pic>
      <p:sp>
        <p:nvSpPr>
          <p:cNvPr id="6" name="TextBox 5">
            <a:extLst>
              <a:ext uri="{FF2B5EF4-FFF2-40B4-BE49-F238E27FC236}">
                <a16:creationId xmlns:a16="http://schemas.microsoft.com/office/drawing/2014/main" id="{9B6DCD89-CFCC-434A-8ADB-816EAB4A1646}"/>
              </a:ext>
            </a:extLst>
          </p:cNvPr>
          <p:cNvSpPr txBox="1"/>
          <p:nvPr/>
        </p:nvSpPr>
        <p:spPr>
          <a:xfrm>
            <a:off x="7120128" y="1028184"/>
            <a:ext cx="1274708" cy="369332"/>
          </a:xfrm>
          <a:prstGeom prst="rect">
            <a:avLst/>
          </a:prstGeom>
          <a:noFill/>
        </p:spPr>
        <p:txBody>
          <a:bodyPr wrap="none" rtlCol="0">
            <a:spAutoFit/>
          </a:bodyPr>
          <a:lstStyle/>
          <a:p>
            <a:r>
              <a:rPr lang="en-US" dirty="0">
                <a:solidFill>
                  <a:srgbClr val="FF0000"/>
                </a:solidFill>
              </a:rPr>
              <a:t>← one cell</a:t>
            </a:r>
          </a:p>
        </p:txBody>
      </p:sp>
      <p:sp>
        <p:nvSpPr>
          <p:cNvPr id="8" name="TextBox 7">
            <a:extLst>
              <a:ext uri="{FF2B5EF4-FFF2-40B4-BE49-F238E27FC236}">
                <a16:creationId xmlns:a16="http://schemas.microsoft.com/office/drawing/2014/main" id="{C758EC94-529F-6B4C-A297-5FFBCAFFA9BF}"/>
              </a:ext>
            </a:extLst>
          </p:cNvPr>
          <p:cNvSpPr txBox="1"/>
          <p:nvPr/>
        </p:nvSpPr>
        <p:spPr>
          <a:xfrm>
            <a:off x="3702998" y="3524789"/>
            <a:ext cx="3890809" cy="369332"/>
          </a:xfrm>
          <a:prstGeom prst="rect">
            <a:avLst/>
          </a:prstGeom>
          <a:noFill/>
        </p:spPr>
        <p:txBody>
          <a:bodyPr wrap="none" rtlCol="0">
            <a:spAutoFit/>
          </a:bodyPr>
          <a:lstStyle/>
          <a:p>
            <a:r>
              <a:rPr lang="en-US" dirty="0">
                <a:solidFill>
                  <a:srgbClr val="FF0000"/>
                </a:solidFill>
              </a:rPr>
              <a:t>← each dot is one reference sample</a:t>
            </a:r>
          </a:p>
        </p:txBody>
      </p:sp>
      <p:sp>
        <p:nvSpPr>
          <p:cNvPr id="9" name="TextBox 8">
            <a:extLst>
              <a:ext uri="{FF2B5EF4-FFF2-40B4-BE49-F238E27FC236}">
                <a16:creationId xmlns:a16="http://schemas.microsoft.com/office/drawing/2014/main" id="{1742745E-2BA8-1247-B2C5-727D61F3E8BE}"/>
              </a:ext>
            </a:extLst>
          </p:cNvPr>
          <p:cNvSpPr txBox="1"/>
          <p:nvPr/>
        </p:nvSpPr>
        <p:spPr>
          <a:xfrm>
            <a:off x="1246579" y="4478520"/>
            <a:ext cx="1595309" cy="369332"/>
          </a:xfrm>
          <a:prstGeom prst="rect">
            <a:avLst/>
          </a:prstGeom>
          <a:noFill/>
        </p:spPr>
        <p:txBody>
          <a:bodyPr wrap="none" rtlCol="0">
            <a:spAutoFit/>
          </a:bodyPr>
          <a:lstStyle/>
          <a:p>
            <a:r>
              <a:rPr lang="en-US" dirty="0">
                <a:solidFill>
                  <a:srgbClr val="FF0000"/>
                </a:solidFill>
              </a:rPr>
              <a:t>Main types →</a:t>
            </a:r>
          </a:p>
        </p:txBody>
      </p:sp>
    </p:spTree>
    <p:extLst>
      <p:ext uri="{BB962C8B-B14F-4D97-AF65-F5344CB8AC3E}">
        <p14:creationId xmlns:p14="http://schemas.microsoft.com/office/powerpoint/2010/main" val="322392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7DA5-4250-F54B-AC96-6CF4366DA814}"/>
              </a:ext>
            </a:extLst>
          </p:cNvPr>
          <p:cNvSpPr>
            <a:spLocks noGrp="1"/>
          </p:cNvSpPr>
          <p:nvPr>
            <p:ph type="title"/>
          </p:nvPr>
        </p:nvSpPr>
        <p:spPr/>
        <p:txBody>
          <a:bodyPr/>
          <a:lstStyle/>
          <a:p>
            <a:r>
              <a:rPr lang="en-US" dirty="0" err="1"/>
              <a:t>SingleR</a:t>
            </a:r>
            <a:r>
              <a:rPr lang="en-US" dirty="0"/>
              <a:t> method</a:t>
            </a:r>
          </a:p>
        </p:txBody>
      </p:sp>
      <p:sp>
        <p:nvSpPr>
          <p:cNvPr id="3" name="Content Placeholder 2">
            <a:extLst>
              <a:ext uri="{FF2B5EF4-FFF2-40B4-BE49-F238E27FC236}">
                <a16:creationId xmlns:a16="http://schemas.microsoft.com/office/drawing/2014/main" id="{CCBD79C7-880B-A046-940B-DCEEE255DD1D}"/>
              </a:ext>
            </a:extLst>
          </p:cNvPr>
          <p:cNvSpPr>
            <a:spLocks noGrp="1"/>
          </p:cNvSpPr>
          <p:nvPr>
            <p:ph idx="1"/>
          </p:nvPr>
        </p:nvSpPr>
        <p:spPr>
          <a:xfrm>
            <a:off x="323850" y="1212850"/>
            <a:ext cx="8332469" cy="3623205"/>
          </a:xfrm>
        </p:spPr>
        <p:txBody>
          <a:bodyPr/>
          <a:lstStyle/>
          <a:p>
            <a:r>
              <a:rPr lang="en-US" sz="1800" dirty="0"/>
              <a:t>Per cell type, correlate using the top </a:t>
            </a:r>
            <a:r>
              <a:rPr lang="en-US" sz="1800" i="1" dirty="0"/>
              <a:t>N</a:t>
            </a:r>
            <a:r>
              <a:rPr lang="en-US" sz="1800" dirty="0"/>
              <a:t> genes that have</a:t>
            </a:r>
          </a:p>
          <a:p>
            <a:r>
              <a:rPr lang="en-US" sz="1800" dirty="0"/>
              <a:t> </a:t>
            </a:r>
          </a:p>
          <a:p>
            <a:r>
              <a:rPr lang="en-US" sz="1800" dirty="0"/>
              <a:t>    median(expression) &gt; median(expression) in </a:t>
            </a:r>
            <a:r>
              <a:rPr lang="en-US" sz="1800" i="1" dirty="0"/>
              <a:t>all</a:t>
            </a:r>
            <a:r>
              <a:rPr lang="en-US" sz="1800" dirty="0"/>
              <a:t> other cell types</a:t>
            </a:r>
          </a:p>
          <a:p>
            <a:endParaRPr lang="en-US" sz="1800" dirty="0"/>
          </a:p>
          <a:p>
            <a:r>
              <a:rPr lang="en-US" sz="1800" dirty="0" err="1"/>
              <a:t>SingleR</a:t>
            </a:r>
            <a:r>
              <a:rPr lang="en-US" sz="1800" dirty="0"/>
              <a:t> score per cell type is the 80%-</a:t>
            </a:r>
            <a:r>
              <a:rPr lang="en-US" sz="1800" dirty="0" err="1"/>
              <a:t>ile</a:t>
            </a:r>
            <a:r>
              <a:rPr lang="en-US" sz="1800" dirty="0"/>
              <a:t> of the correlations</a:t>
            </a:r>
          </a:p>
          <a:p>
            <a:endParaRPr lang="en-US" sz="1800" dirty="0"/>
          </a:p>
          <a:p>
            <a:r>
              <a:rPr lang="en-US" sz="1800" dirty="0"/>
              <a:t>Fine-tuning:</a:t>
            </a:r>
          </a:p>
          <a:p>
            <a:r>
              <a:rPr lang="en-US" sz="1800" i="1" dirty="0"/>
              <a:t>	</a:t>
            </a:r>
            <a:r>
              <a:rPr lang="en-US" sz="1800" dirty="0"/>
              <a:t>All types with score &lt; (</a:t>
            </a:r>
            <a:r>
              <a:rPr lang="en-US" sz="1800" dirty="0" err="1"/>
              <a:t>topscore</a:t>
            </a:r>
            <a:r>
              <a:rPr lang="en-US" sz="1800" dirty="0"/>
              <a:t> – 0.05) are removed (if none, the worst is)</a:t>
            </a:r>
          </a:p>
          <a:p>
            <a:r>
              <a:rPr lang="en-US" sz="1800" dirty="0"/>
              <a:t>	Redo correlations (top </a:t>
            </a:r>
            <a:r>
              <a:rPr lang="en-US" sz="1800" i="1" dirty="0"/>
              <a:t>N</a:t>
            </a:r>
            <a:r>
              <a:rPr lang="en-US" sz="1800" dirty="0"/>
              <a:t> genes will differ) until one cell type remains</a:t>
            </a:r>
          </a:p>
          <a:p>
            <a:r>
              <a:rPr lang="en-US" sz="1800" dirty="0"/>
              <a:t>	</a:t>
            </a:r>
            <a:r>
              <a:rPr lang="en-US" sz="1800" i="1" dirty="0"/>
              <a:t>N</a:t>
            </a:r>
            <a:r>
              <a:rPr lang="en-US" sz="1800" dirty="0"/>
              <a:t> increases with decreasing number of remaining cell types</a:t>
            </a:r>
          </a:p>
        </p:txBody>
      </p:sp>
    </p:spTree>
    <p:extLst>
      <p:ext uri="{BB962C8B-B14F-4D97-AF65-F5344CB8AC3E}">
        <p14:creationId xmlns:p14="http://schemas.microsoft.com/office/powerpoint/2010/main" val="32332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0D22-3FD2-9F41-8A64-34FFE0DD1A4B}"/>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0610EBE-FC36-6942-912F-F5DEAA1CD267}"/>
              </a:ext>
            </a:extLst>
          </p:cNvPr>
          <p:cNvPicPr>
            <a:picLocks noGrp="1" noChangeAspect="1"/>
          </p:cNvPicPr>
          <p:nvPr>
            <p:ph idx="1"/>
          </p:nvPr>
        </p:nvPicPr>
        <p:blipFill>
          <a:blip r:embed="rId2"/>
          <a:stretch>
            <a:fillRect/>
          </a:stretch>
        </p:blipFill>
        <p:spPr>
          <a:xfrm>
            <a:off x="0" y="1116492"/>
            <a:ext cx="6108192" cy="4027008"/>
          </a:xfrm>
          <a:prstGeom prst="rect">
            <a:avLst/>
          </a:prstGeom>
        </p:spPr>
      </p:pic>
      <p:sp>
        <p:nvSpPr>
          <p:cNvPr id="8" name="TextBox 7">
            <a:extLst>
              <a:ext uri="{FF2B5EF4-FFF2-40B4-BE49-F238E27FC236}">
                <a16:creationId xmlns:a16="http://schemas.microsoft.com/office/drawing/2014/main" id="{44C26CBA-8309-D84E-B7E0-C4A71CEBF1CA}"/>
              </a:ext>
            </a:extLst>
          </p:cNvPr>
          <p:cNvSpPr txBox="1"/>
          <p:nvPr/>
        </p:nvSpPr>
        <p:spPr>
          <a:xfrm>
            <a:off x="6364224" y="4490712"/>
            <a:ext cx="1402948" cy="369332"/>
          </a:xfrm>
          <a:prstGeom prst="rect">
            <a:avLst/>
          </a:prstGeom>
          <a:noFill/>
        </p:spPr>
        <p:txBody>
          <a:bodyPr wrap="none" rtlCol="0">
            <a:spAutoFit/>
          </a:bodyPr>
          <a:lstStyle/>
          <a:p>
            <a:r>
              <a:rPr lang="en-US" dirty="0">
                <a:solidFill>
                  <a:srgbClr val="FF0000"/>
                </a:solidFill>
              </a:rPr>
              <a:t>← subtypes</a:t>
            </a:r>
          </a:p>
        </p:txBody>
      </p:sp>
    </p:spTree>
    <p:extLst>
      <p:ext uri="{BB962C8B-B14F-4D97-AF65-F5344CB8AC3E}">
        <p14:creationId xmlns:p14="http://schemas.microsoft.com/office/powerpoint/2010/main" val="30960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76A6-2565-C84A-B14A-0013461F67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95126A-9842-664D-A165-37B6A2461856}"/>
              </a:ext>
            </a:extLst>
          </p:cNvPr>
          <p:cNvPicPr>
            <a:picLocks noGrp="1" noChangeAspect="1"/>
          </p:cNvPicPr>
          <p:nvPr>
            <p:ph idx="1"/>
          </p:nvPr>
        </p:nvPicPr>
        <p:blipFill>
          <a:blip r:embed="rId2"/>
          <a:stretch>
            <a:fillRect/>
          </a:stretch>
        </p:blipFill>
        <p:spPr>
          <a:xfrm>
            <a:off x="0" y="1115377"/>
            <a:ext cx="5969000" cy="4017914"/>
          </a:xfrm>
          <a:prstGeom prst="rect">
            <a:avLst/>
          </a:prstGeom>
        </p:spPr>
      </p:pic>
    </p:spTree>
    <p:extLst>
      <p:ext uri="{BB962C8B-B14F-4D97-AF65-F5344CB8AC3E}">
        <p14:creationId xmlns:p14="http://schemas.microsoft.com/office/powerpoint/2010/main" val="218502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BF99-E1BF-4645-9DF2-B9599E03CBB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F966D82-0FC8-4F40-B547-2196C5A67A43}"/>
              </a:ext>
            </a:extLst>
          </p:cNvPr>
          <p:cNvPicPr>
            <a:picLocks noGrp="1" noChangeAspect="1"/>
          </p:cNvPicPr>
          <p:nvPr>
            <p:ph idx="1"/>
          </p:nvPr>
        </p:nvPicPr>
        <p:blipFill>
          <a:blip r:embed="rId2"/>
          <a:stretch>
            <a:fillRect/>
          </a:stretch>
        </p:blipFill>
        <p:spPr>
          <a:xfrm>
            <a:off x="0" y="1194915"/>
            <a:ext cx="6286501" cy="3859797"/>
          </a:xfrm>
          <a:prstGeom prst="rect">
            <a:avLst/>
          </a:prstGeom>
        </p:spPr>
      </p:pic>
    </p:spTree>
    <p:extLst>
      <p:ext uri="{BB962C8B-B14F-4D97-AF65-F5344CB8AC3E}">
        <p14:creationId xmlns:p14="http://schemas.microsoft.com/office/powerpoint/2010/main" val="415879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chte verbindingslijn 5">
            <a:extLst>
              <a:ext uri="{FF2B5EF4-FFF2-40B4-BE49-F238E27FC236}">
                <a16:creationId xmlns:a16="http://schemas.microsoft.com/office/drawing/2014/main" id="{BF5AD9AD-672B-4F28-BBC7-208A98C65884}"/>
              </a:ext>
            </a:extLst>
          </p:cNvPr>
          <p:cNvCxnSpPr>
            <a:cxnSpLocks/>
          </p:cNvCxnSpPr>
          <p:nvPr/>
        </p:nvCxnSpPr>
        <p:spPr>
          <a:xfrm>
            <a:off x="388620" y="798924"/>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7" name="Titel 1">
            <a:extLst>
              <a:ext uri="{FF2B5EF4-FFF2-40B4-BE49-F238E27FC236}">
                <a16:creationId xmlns:a16="http://schemas.microsoft.com/office/drawing/2014/main" id="{3349208E-D031-4B6F-8BB6-26A51E00BA90}"/>
              </a:ext>
            </a:extLst>
          </p:cNvPr>
          <p:cNvSpPr txBox="1">
            <a:spLocks/>
          </p:cNvSpPr>
          <p:nvPr/>
        </p:nvSpPr>
        <p:spPr bwMode="auto">
          <a:xfrm>
            <a:off x="194309" y="362188"/>
            <a:ext cx="6547597" cy="552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fontAlgn="base">
              <a:spcBef>
                <a:spcPct val="0"/>
              </a:spcBef>
              <a:spcAft>
                <a:spcPct val="0"/>
              </a:spcAft>
              <a:defRPr sz="2400" b="1" i="0" kern="1200">
                <a:solidFill>
                  <a:schemeClr val="tx2"/>
                </a:solidFill>
                <a:latin typeface="Trebuchet MS"/>
                <a:ea typeface="Geneva" charset="-128"/>
                <a:cs typeface="Trebuchet MS"/>
              </a:defRPr>
            </a:lvl1pPr>
            <a:lvl2pPr algn="l" defTabSz="457200" rtl="0" fontAlgn="base">
              <a:spcBef>
                <a:spcPct val="0"/>
              </a:spcBef>
              <a:spcAft>
                <a:spcPct val="0"/>
              </a:spcAft>
              <a:defRPr sz="2400" b="1">
                <a:solidFill>
                  <a:schemeClr val="accent1"/>
                </a:solidFill>
                <a:latin typeface="Calibri" charset="0"/>
                <a:ea typeface="Geneva" charset="-128"/>
                <a:cs typeface="Geneva" charset="-128"/>
              </a:defRPr>
            </a:lvl2pPr>
            <a:lvl3pPr algn="l" defTabSz="457200" rtl="0" fontAlgn="base">
              <a:spcBef>
                <a:spcPct val="0"/>
              </a:spcBef>
              <a:spcAft>
                <a:spcPct val="0"/>
              </a:spcAft>
              <a:defRPr sz="2400" b="1">
                <a:solidFill>
                  <a:schemeClr val="accent1"/>
                </a:solidFill>
                <a:latin typeface="Calibri" charset="0"/>
                <a:ea typeface="Geneva" charset="-128"/>
                <a:cs typeface="Geneva" charset="-128"/>
              </a:defRPr>
            </a:lvl3pPr>
            <a:lvl4pPr algn="l" defTabSz="457200" rtl="0" fontAlgn="base">
              <a:spcBef>
                <a:spcPct val="0"/>
              </a:spcBef>
              <a:spcAft>
                <a:spcPct val="0"/>
              </a:spcAft>
              <a:defRPr sz="2400" b="1">
                <a:solidFill>
                  <a:schemeClr val="accent1"/>
                </a:solidFill>
                <a:latin typeface="Calibri" charset="0"/>
                <a:ea typeface="Geneva" charset="-128"/>
                <a:cs typeface="Geneva" charset="-128"/>
              </a:defRPr>
            </a:lvl4pPr>
            <a:lvl5pPr algn="l" defTabSz="457200" rtl="0" fontAlgn="base">
              <a:spcBef>
                <a:spcPct val="0"/>
              </a:spcBef>
              <a:spcAft>
                <a:spcPct val="0"/>
              </a:spcAft>
              <a:defRPr sz="2400" b="1">
                <a:solidFill>
                  <a:schemeClr val="accent1"/>
                </a:solidFill>
                <a:latin typeface="Calibri" charset="0"/>
                <a:ea typeface="Geneva" charset="-128"/>
                <a:cs typeface="Geneva" charset="-128"/>
              </a:defRPr>
            </a:lvl5pPr>
            <a:lvl6pPr marL="457200" algn="l" defTabSz="457200" rtl="0" fontAlgn="base">
              <a:spcBef>
                <a:spcPct val="0"/>
              </a:spcBef>
              <a:spcAft>
                <a:spcPct val="0"/>
              </a:spcAft>
              <a:defRPr sz="2400" b="1">
                <a:solidFill>
                  <a:schemeClr val="accent1"/>
                </a:solidFill>
                <a:latin typeface="Calibri" charset="0"/>
                <a:ea typeface="Geneva" charset="-128"/>
                <a:cs typeface="Geneva" charset="-128"/>
              </a:defRPr>
            </a:lvl6pPr>
            <a:lvl7pPr marL="914400" algn="l" defTabSz="457200" rtl="0" fontAlgn="base">
              <a:spcBef>
                <a:spcPct val="0"/>
              </a:spcBef>
              <a:spcAft>
                <a:spcPct val="0"/>
              </a:spcAft>
              <a:defRPr sz="2400" b="1">
                <a:solidFill>
                  <a:schemeClr val="accent1"/>
                </a:solidFill>
                <a:latin typeface="Calibri" charset="0"/>
                <a:ea typeface="Geneva" charset="-128"/>
                <a:cs typeface="Geneva" charset="-128"/>
              </a:defRPr>
            </a:lvl7pPr>
            <a:lvl8pPr marL="1371600" algn="l" defTabSz="457200" rtl="0" fontAlgn="base">
              <a:spcBef>
                <a:spcPct val="0"/>
              </a:spcBef>
              <a:spcAft>
                <a:spcPct val="0"/>
              </a:spcAft>
              <a:defRPr sz="2400" b="1">
                <a:solidFill>
                  <a:schemeClr val="accent1"/>
                </a:solidFill>
                <a:latin typeface="Calibri" charset="0"/>
                <a:ea typeface="Geneva" charset="-128"/>
                <a:cs typeface="Geneva" charset="-128"/>
              </a:defRPr>
            </a:lvl8pPr>
            <a:lvl9pPr marL="1828800" algn="l" defTabSz="457200" rtl="0" fontAlgn="base">
              <a:spcBef>
                <a:spcPct val="0"/>
              </a:spcBef>
              <a:spcAft>
                <a:spcPct val="0"/>
              </a:spcAft>
              <a:defRPr sz="2400" b="1">
                <a:solidFill>
                  <a:schemeClr val="accent1"/>
                </a:solidFill>
                <a:latin typeface="Calibri" charset="0"/>
                <a:ea typeface="Geneva" charset="-128"/>
                <a:cs typeface="Geneva" charset="-128"/>
              </a:defRPr>
            </a:lvl9pPr>
          </a:lstStyle>
          <a:p>
            <a:r>
              <a:rPr lang="en-GB" dirty="0">
                <a:latin typeface="Raleway" panose="020B0503030101060003" pitchFamily="34" charset="0"/>
              </a:rPr>
              <a:t>CHETAH</a:t>
            </a:r>
          </a:p>
        </p:txBody>
      </p:sp>
      <p:sp>
        <p:nvSpPr>
          <p:cNvPr id="8" name="Tijdelijke aanduiding voor inhoud 2">
            <a:extLst>
              <a:ext uri="{FF2B5EF4-FFF2-40B4-BE49-F238E27FC236}">
                <a16:creationId xmlns:a16="http://schemas.microsoft.com/office/drawing/2014/main" id="{2FA3FCED-53E2-4A4E-9CFD-090A703F871B}"/>
              </a:ext>
            </a:extLst>
          </p:cNvPr>
          <p:cNvSpPr txBox="1">
            <a:spLocks/>
          </p:cNvSpPr>
          <p:nvPr/>
        </p:nvSpPr>
        <p:spPr>
          <a:xfrm>
            <a:off x="194309" y="1406866"/>
            <a:ext cx="8705850" cy="2908460"/>
          </a:xfrm>
          <a:prstGeom prst="rect">
            <a:avLst/>
          </a:prstGeom>
        </p:spPr>
        <p:txBody>
          <a:bodyPr/>
          <a:lstStyle>
            <a:lvl1pPr marL="0" indent="0" algn="l" defTabSz="457200" rtl="0" fontAlgn="base">
              <a:spcBef>
                <a:spcPct val="20000"/>
              </a:spcBef>
              <a:spcAft>
                <a:spcPct val="0"/>
              </a:spcAft>
              <a:buClr>
                <a:schemeClr val="tx2"/>
              </a:buClr>
              <a:buSzPct val="100000"/>
              <a:buFontTx/>
              <a:buNone/>
              <a:defRPr sz="2000" b="0" i="0" kern="1200">
                <a:solidFill>
                  <a:schemeClr val="tx1"/>
                </a:solidFill>
                <a:latin typeface="Trebuchet MS"/>
                <a:ea typeface="Geneva" charset="-128"/>
                <a:cs typeface="Trebuchet MS"/>
              </a:defRPr>
            </a:lvl1pPr>
            <a:lvl2pPr marL="471600" indent="-285750" algn="l" defTabSz="457200" rtl="0" fontAlgn="base">
              <a:spcBef>
                <a:spcPct val="20000"/>
              </a:spcBef>
              <a:spcAft>
                <a:spcPct val="0"/>
              </a:spcAft>
              <a:buFont typeface="Arial" charset="0"/>
              <a:buNone/>
              <a:defRPr sz="2000" b="0" i="1" kern="1200">
                <a:solidFill>
                  <a:schemeClr val="tx1"/>
                </a:solidFill>
                <a:latin typeface="Trebuchet MS"/>
                <a:ea typeface="Geneva" charset="-128"/>
                <a:cs typeface="Trebuchet MS"/>
              </a:defRPr>
            </a:lvl2pPr>
            <a:lvl3pPr marL="194900" indent="0" algn="l" defTabSz="457200" rtl="0" fontAlgn="base">
              <a:spcBef>
                <a:spcPct val="20000"/>
              </a:spcBef>
              <a:spcAft>
                <a:spcPct val="0"/>
              </a:spcAft>
              <a:buClr>
                <a:schemeClr val="tx2"/>
              </a:buClr>
              <a:buSzPct val="100000"/>
              <a:buFontTx/>
              <a:buNone/>
              <a:defRPr sz="2000" b="0" i="0" kern="1200">
                <a:solidFill>
                  <a:schemeClr val="tx1"/>
                </a:solidFill>
                <a:latin typeface="Trebuchet MS"/>
                <a:ea typeface="Geneva" charset="-128"/>
                <a:cs typeface="Trebuchet MS"/>
              </a:defRPr>
            </a:lvl3pPr>
            <a:lvl4pPr marL="1600200" indent="-228600" algn="l" defTabSz="457200" rtl="0" fontAlgn="base">
              <a:spcBef>
                <a:spcPct val="20000"/>
              </a:spcBef>
              <a:spcAft>
                <a:spcPct val="0"/>
              </a:spcAft>
              <a:buFont typeface="Arial" charset="0"/>
              <a:buNone/>
              <a:defRPr b="0" i="0" kern="1200">
                <a:solidFill>
                  <a:schemeClr val="tx1"/>
                </a:solidFill>
                <a:latin typeface="Trebuchet MS"/>
                <a:ea typeface="Geneva" charset="-128"/>
                <a:cs typeface="Trebuchet MS"/>
              </a:defRPr>
            </a:lvl4pPr>
            <a:lvl5pPr marL="2057400" indent="-228600" algn="l" defTabSz="457200" rtl="0" fontAlgn="base">
              <a:spcBef>
                <a:spcPct val="20000"/>
              </a:spcBef>
              <a:spcAft>
                <a:spcPct val="0"/>
              </a:spcAft>
              <a:buFont typeface="Arial" charset="0"/>
              <a:defRPr sz="2000" kern="1200">
                <a:solidFill>
                  <a:schemeClr val="bg2"/>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latin typeface="Trebuchet MS" panose="020B0603020202020204" pitchFamily="34" charset="0"/>
              </a:rPr>
              <a:t>Classify cells by shunting cells down a hierarchy of cell types</a:t>
            </a:r>
          </a:p>
          <a:p>
            <a:pPr marL="342900" indent="-342900">
              <a:buFont typeface="Arial" panose="020B0604020202020204" pitchFamily="34" charset="0"/>
              <a:buChar char="•"/>
            </a:pPr>
            <a:r>
              <a:rPr lang="en-GB" dirty="0">
                <a:latin typeface="Trebuchet MS" panose="020B0603020202020204" pitchFamily="34" charset="0"/>
              </a:rPr>
              <a:t>Assign the most specific type you have evidence for</a:t>
            </a:r>
          </a:p>
          <a:p>
            <a:pPr marL="814500" lvl="1" indent="-342900">
              <a:buFont typeface="Arial" panose="020B0604020202020204" pitchFamily="34" charset="0"/>
              <a:buChar char="•"/>
            </a:pPr>
            <a:r>
              <a:rPr lang="en-GB" dirty="0">
                <a:latin typeface="Trebuchet MS" panose="020B0603020202020204" pitchFamily="34" charset="0"/>
              </a:rPr>
              <a:t>Allow </a:t>
            </a:r>
            <a:r>
              <a:rPr lang="en-GB" b="1" dirty="0">
                <a:latin typeface="Trebuchet MS" panose="020B0603020202020204" pitchFamily="34" charset="0"/>
              </a:rPr>
              <a:t>intermediate cell types</a:t>
            </a:r>
            <a:endParaRPr lang="en-GB" dirty="0">
              <a:latin typeface="Trebuchet MS" panose="020B0603020202020204" pitchFamily="34" charset="0"/>
            </a:endParaRPr>
          </a:p>
          <a:p>
            <a:pPr marL="342900" indent="-342900">
              <a:buFont typeface="Arial" panose="020B0604020202020204" pitchFamily="34" charset="0"/>
              <a:buChar char="•"/>
            </a:pPr>
            <a:r>
              <a:rPr lang="en-GB" dirty="0">
                <a:latin typeface="Trebuchet MS" panose="020B0603020202020204" pitchFamily="34" charset="0"/>
              </a:rPr>
              <a:t>Evidence expressed as </a:t>
            </a:r>
            <a:r>
              <a:rPr lang="en-GB" i="1" dirty="0">
                <a:latin typeface="Trebuchet MS" panose="020B0603020202020204" pitchFamily="34" charset="0"/>
              </a:rPr>
              <a:t>confidence score</a:t>
            </a:r>
          </a:p>
          <a:p>
            <a:pPr marL="814500" lvl="1" indent="-342900">
              <a:buFont typeface="Arial" panose="020B0604020202020204" pitchFamily="34" charset="0"/>
              <a:buChar char="•"/>
            </a:pPr>
            <a:r>
              <a:rPr lang="en-GB" i="0" dirty="0">
                <a:latin typeface="Trebuchet MS" panose="020B0603020202020204" pitchFamily="34" charset="0"/>
              </a:rPr>
              <a:t>uses rank-based</a:t>
            </a:r>
            <a:r>
              <a:rPr lang="en-GB" dirty="0">
                <a:latin typeface="Trebuchet MS" panose="020B0603020202020204" pitchFamily="34" charset="0"/>
              </a:rPr>
              <a:t> </a:t>
            </a:r>
            <a:r>
              <a:rPr lang="en-GB" i="0" dirty="0">
                <a:latin typeface="Trebuchet MS" panose="020B0603020202020204" pitchFamily="34" charset="0"/>
              </a:rPr>
              <a:t>similarities called </a:t>
            </a:r>
            <a:r>
              <a:rPr lang="en-GB" dirty="0">
                <a:latin typeface="Trebuchet MS" panose="020B0603020202020204" pitchFamily="34" charset="0"/>
              </a:rPr>
              <a:t>profile scores</a:t>
            </a:r>
          </a:p>
          <a:p>
            <a:pPr marL="814500" lvl="1" indent="-342900">
              <a:buFont typeface="Arial" panose="020B0604020202020204" pitchFamily="34" charset="0"/>
              <a:buChar char="•"/>
            </a:pPr>
            <a:r>
              <a:rPr lang="en-GB" i="0" dirty="0">
                <a:latin typeface="Trebuchet MS" panose="020B0603020202020204" pitchFamily="34" charset="0"/>
              </a:rPr>
              <a:t>requires single-cell RNA-</a:t>
            </a:r>
            <a:r>
              <a:rPr lang="en-GB" i="0" dirty="0" err="1">
                <a:latin typeface="Trebuchet MS" panose="020B0603020202020204" pitchFamily="34" charset="0"/>
              </a:rPr>
              <a:t>seq</a:t>
            </a:r>
            <a:r>
              <a:rPr lang="en-GB" i="0" dirty="0">
                <a:latin typeface="Trebuchet MS" panose="020B0603020202020204" pitchFamily="34" charset="0"/>
              </a:rPr>
              <a:t> data as a reference</a:t>
            </a:r>
          </a:p>
          <a:p>
            <a:pPr marL="814500" lvl="1" indent="-342900">
              <a:buFont typeface="Arial" panose="020B0604020202020204" pitchFamily="34" charset="0"/>
              <a:buChar char="•"/>
            </a:pPr>
            <a:endParaRPr lang="en-GB" i="0" dirty="0">
              <a:latin typeface="Trebuchet MS" panose="020B0603020202020204" pitchFamily="34" charset="0"/>
            </a:endParaRPr>
          </a:p>
          <a:p>
            <a:pPr marL="342900" indent="-342900">
              <a:buFont typeface="Arial" panose="020B0604020202020204" pitchFamily="34" charset="0"/>
              <a:buChar char="•"/>
            </a:pPr>
            <a:r>
              <a:rPr lang="en-GB" dirty="0">
                <a:latin typeface="Trebuchet MS" panose="020B0603020202020204" pitchFamily="34" charset="0"/>
              </a:rPr>
              <a:t>Bioconductor, </a:t>
            </a:r>
            <a:r>
              <a:rPr lang="en-GB" dirty="0" err="1">
                <a:latin typeface="Trebuchet MS" panose="020B0603020202020204" pitchFamily="34" charset="0"/>
              </a:rPr>
              <a:t>BioRxiv</a:t>
            </a:r>
            <a:r>
              <a:rPr lang="en-GB" dirty="0">
                <a:latin typeface="Trebuchet MS" panose="020B0603020202020204" pitchFamily="34" charset="0"/>
              </a:rPr>
              <a:t>, </a:t>
            </a:r>
            <a:r>
              <a:rPr lang="en-GB" dirty="0" err="1">
                <a:latin typeface="Trebuchet MS" panose="020B0603020202020204" pitchFamily="34" charset="0"/>
              </a:rPr>
              <a:t>github.com</a:t>
            </a:r>
            <a:r>
              <a:rPr lang="en-GB" dirty="0">
                <a:latin typeface="Trebuchet MS" panose="020B0603020202020204" pitchFamily="34" charset="0"/>
              </a:rPr>
              <a:t>/</a:t>
            </a:r>
            <a:r>
              <a:rPr lang="en-GB" dirty="0" err="1">
                <a:latin typeface="Trebuchet MS" panose="020B0603020202020204" pitchFamily="34" charset="0"/>
              </a:rPr>
              <a:t>jdekanter</a:t>
            </a:r>
            <a:r>
              <a:rPr lang="en-GB" dirty="0">
                <a:latin typeface="Trebuchet MS" panose="020B0603020202020204" pitchFamily="34" charset="0"/>
              </a:rPr>
              <a:t>/CHETAH/</a:t>
            </a:r>
            <a:endParaRPr lang="en-GB" i="0" dirty="0">
              <a:latin typeface="Trebuchet MS" panose="020B0603020202020204" pitchFamily="34" charset="0"/>
            </a:endParaRPr>
          </a:p>
        </p:txBody>
      </p:sp>
    </p:spTree>
    <p:extLst>
      <p:ext uri="{BB962C8B-B14F-4D97-AF65-F5344CB8AC3E}">
        <p14:creationId xmlns:p14="http://schemas.microsoft.com/office/powerpoint/2010/main" val="23091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1539-AFCD-4A4F-8525-D9FB440CECF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198870A-480A-5541-BA29-C65E9921EF62}"/>
              </a:ext>
            </a:extLst>
          </p:cNvPr>
          <p:cNvSpPr>
            <a:spLocks noGrp="1"/>
          </p:cNvSpPr>
          <p:nvPr>
            <p:ph idx="1"/>
          </p:nvPr>
        </p:nvSpPr>
        <p:spPr/>
        <p:txBody>
          <a:bodyPr/>
          <a:lstStyle/>
          <a:p>
            <a:r>
              <a:rPr lang="en-US" dirty="0"/>
              <a:t>Introduction</a:t>
            </a:r>
          </a:p>
          <a:p>
            <a:endParaRPr lang="en-US" dirty="0"/>
          </a:p>
          <a:p>
            <a:r>
              <a:rPr lang="en-US" dirty="0"/>
              <a:t>Manual methods</a:t>
            </a:r>
          </a:p>
          <a:p>
            <a:endParaRPr lang="en-US" dirty="0"/>
          </a:p>
          <a:p>
            <a:r>
              <a:rPr lang="en-US" dirty="0"/>
              <a:t>Existing methods</a:t>
            </a:r>
          </a:p>
          <a:p>
            <a:endParaRPr lang="en-US" dirty="0"/>
          </a:p>
          <a:p>
            <a:r>
              <a:rPr lang="en-US" dirty="0" err="1"/>
              <a:t>SingleR</a:t>
            </a:r>
            <a:endParaRPr lang="en-US" dirty="0"/>
          </a:p>
          <a:p>
            <a:endParaRPr lang="en-US" dirty="0"/>
          </a:p>
          <a:p>
            <a:r>
              <a:rPr lang="en-US" dirty="0"/>
              <a:t>CHETAH</a:t>
            </a:r>
          </a:p>
        </p:txBody>
      </p:sp>
      <p:sp>
        <p:nvSpPr>
          <p:cNvPr id="6" name="Picture Placeholder 5">
            <a:extLst>
              <a:ext uri="{FF2B5EF4-FFF2-40B4-BE49-F238E27FC236}">
                <a16:creationId xmlns:a16="http://schemas.microsoft.com/office/drawing/2014/main" id="{EFEFE857-F953-A946-91B0-A0C18C3E5412}"/>
              </a:ext>
            </a:extLst>
          </p:cNvPr>
          <p:cNvSpPr>
            <a:spLocks noGrp="1"/>
          </p:cNvSpPr>
          <p:nvPr>
            <p:ph type="pic" idx="12"/>
          </p:nvPr>
        </p:nvSpPr>
        <p:spPr/>
      </p:sp>
    </p:spTree>
    <p:extLst>
      <p:ext uri="{BB962C8B-B14F-4D97-AF65-F5344CB8AC3E}">
        <p14:creationId xmlns:p14="http://schemas.microsoft.com/office/powerpoint/2010/main" val="150863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5802977-7FBA-48C5-A238-25191268A28C}"/>
              </a:ext>
            </a:extLst>
          </p:cNvPr>
          <p:cNvPicPr>
            <a:picLocks noChangeAspect="1"/>
          </p:cNvPicPr>
          <p:nvPr/>
        </p:nvPicPr>
        <p:blipFill>
          <a:blip r:embed="rId3"/>
          <a:stretch>
            <a:fillRect/>
          </a:stretch>
        </p:blipFill>
        <p:spPr>
          <a:xfrm>
            <a:off x="418740" y="1078231"/>
            <a:ext cx="4153260" cy="3711262"/>
          </a:xfrm>
          <a:prstGeom prst="rect">
            <a:avLst/>
          </a:prstGeom>
        </p:spPr>
      </p:pic>
      <p:cxnSp>
        <p:nvCxnSpPr>
          <p:cNvPr id="5" name="Rechte verbindingslijn 4">
            <a:extLst>
              <a:ext uri="{FF2B5EF4-FFF2-40B4-BE49-F238E27FC236}">
                <a16:creationId xmlns:a16="http://schemas.microsoft.com/office/drawing/2014/main" id="{A0DFCA47-F53B-456B-B517-A26EF273DEBC}"/>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2BA1AA7B-2D47-47D2-A629-428DD6A5149D}"/>
              </a:ext>
            </a:extLst>
          </p:cNvPr>
          <p:cNvSpPr>
            <a:spLocks noGrp="1"/>
          </p:cNvSpPr>
          <p:nvPr>
            <p:ph type="title"/>
          </p:nvPr>
        </p:nvSpPr>
        <p:spPr>
          <a:xfrm>
            <a:off x="194310" y="217170"/>
            <a:ext cx="6547597" cy="552450"/>
          </a:xfrm>
        </p:spPr>
        <p:txBody>
          <a:bodyPr/>
          <a:lstStyle/>
          <a:p>
            <a:r>
              <a:rPr lang="en-GB" dirty="0">
                <a:latin typeface="Trebuchet MS" panose="020B0603020202020204" pitchFamily="34" charset="0"/>
              </a:rPr>
              <a:t>Tree of reference profiles</a:t>
            </a:r>
          </a:p>
        </p:txBody>
      </p:sp>
      <p:pic>
        <p:nvPicPr>
          <p:cNvPr id="13" name="Afbeelding 5">
            <a:extLst>
              <a:ext uri="{FF2B5EF4-FFF2-40B4-BE49-F238E27FC236}">
                <a16:creationId xmlns:a16="http://schemas.microsoft.com/office/drawing/2014/main" id="{F2990B74-1144-5740-B303-5D1F6529F4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0341" y="1598931"/>
            <a:ext cx="4363719" cy="3347997"/>
          </a:xfrm>
          <a:prstGeom prst="rect">
            <a:avLst/>
          </a:prstGeom>
        </p:spPr>
      </p:pic>
      <p:sp>
        <p:nvSpPr>
          <p:cNvPr id="12" name="TextBox 11">
            <a:extLst>
              <a:ext uri="{FF2B5EF4-FFF2-40B4-BE49-F238E27FC236}">
                <a16:creationId xmlns:a16="http://schemas.microsoft.com/office/drawing/2014/main" id="{090F6DD0-B784-9A4C-A300-4313B5D60153}"/>
              </a:ext>
            </a:extLst>
          </p:cNvPr>
          <p:cNvSpPr txBox="1"/>
          <p:nvPr/>
        </p:nvSpPr>
        <p:spPr>
          <a:xfrm>
            <a:off x="6117772" y="1229599"/>
            <a:ext cx="2480166" cy="369332"/>
          </a:xfrm>
          <a:prstGeom prst="rect">
            <a:avLst/>
          </a:prstGeom>
          <a:noFill/>
        </p:spPr>
        <p:txBody>
          <a:bodyPr wrap="none" rtlCol="0">
            <a:spAutoFit/>
          </a:bodyPr>
          <a:lstStyle/>
          <a:p>
            <a:r>
              <a:rPr lang="en-US" dirty="0"/>
              <a:t>Example of actual tree</a:t>
            </a:r>
          </a:p>
        </p:txBody>
      </p:sp>
    </p:spTree>
    <p:extLst>
      <p:ext uri="{BB962C8B-B14F-4D97-AF65-F5344CB8AC3E}">
        <p14:creationId xmlns:p14="http://schemas.microsoft.com/office/powerpoint/2010/main" val="266373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A0DFCA47-F53B-456B-B517-A26EF273DEBC}"/>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2BA1AA7B-2D47-47D2-A629-428DD6A5149D}"/>
              </a:ext>
            </a:extLst>
          </p:cNvPr>
          <p:cNvSpPr>
            <a:spLocks noGrp="1"/>
          </p:cNvSpPr>
          <p:nvPr>
            <p:ph type="title"/>
          </p:nvPr>
        </p:nvSpPr>
        <p:spPr>
          <a:xfrm>
            <a:off x="194310" y="217170"/>
            <a:ext cx="6547597" cy="552450"/>
          </a:xfrm>
        </p:spPr>
        <p:txBody>
          <a:bodyPr/>
          <a:lstStyle/>
          <a:p>
            <a:r>
              <a:rPr lang="en-GB" dirty="0">
                <a:latin typeface="Trebuchet MS" panose="020B0603020202020204" pitchFamily="34" charset="0"/>
              </a:rPr>
              <a:t>Cell shunting</a:t>
            </a:r>
          </a:p>
        </p:txBody>
      </p:sp>
      <p:pic>
        <p:nvPicPr>
          <p:cNvPr id="25" name="Afbeelding 24">
            <a:extLst>
              <a:ext uri="{FF2B5EF4-FFF2-40B4-BE49-F238E27FC236}">
                <a16:creationId xmlns:a16="http://schemas.microsoft.com/office/drawing/2014/main" id="{771AF81E-6F0C-44F0-A6D3-32CD8DA5A0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31" y="1200150"/>
            <a:ext cx="4640265" cy="2510789"/>
          </a:xfrm>
          <a:prstGeom prst="rect">
            <a:avLst/>
          </a:prstGeom>
        </p:spPr>
      </p:pic>
      <p:sp>
        <p:nvSpPr>
          <p:cNvPr id="26" name="Ovaal 25">
            <a:extLst>
              <a:ext uri="{FF2B5EF4-FFF2-40B4-BE49-F238E27FC236}">
                <a16:creationId xmlns:a16="http://schemas.microsoft.com/office/drawing/2014/main" id="{0F2DFCF5-1145-4823-9750-A20207967440}"/>
              </a:ext>
            </a:extLst>
          </p:cNvPr>
          <p:cNvSpPr/>
          <p:nvPr/>
        </p:nvSpPr>
        <p:spPr>
          <a:xfrm>
            <a:off x="5463540" y="7017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7" name="Ovaal 26">
            <a:extLst>
              <a:ext uri="{FF2B5EF4-FFF2-40B4-BE49-F238E27FC236}">
                <a16:creationId xmlns:a16="http://schemas.microsoft.com/office/drawing/2014/main" id="{F9B3C13E-D236-45C3-AAEF-1A69E336C452}"/>
              </a:ext>
            </a:extLst>
          </p:cNvPr>
          <p:cNvSpPr/>
          <p:nvPr/>
        </p:nvSpPr>
        <p:spPr>
          <a:xfrm>
            <a:off x="5661660" y="53792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8" name="Ovaal 27">
            <a:extLst>
              <a:ext uri="{FF2B5EF4-FFF2-40B4-BE49-F238E27FC236}">
                <a16:creationId xmlns:a16="http://schemas.microsoft.com/office/drawing/2014/main" id="{D26761D3-8B70-491D-B03B-AC08D983C5D8}"/>
              </a:ext>
            </a:extLst>
          </p:cNvPr>
          <p:cNvSpPr/>
          <p:nvPr/>
        </p:nvSpPr>
        <p:spPr>
          <a:xfrm>
            <a:off x="5463540" y="4731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9" name="Ovaal 28">
            <a:extLst>
              <a:ext uri="{FF2B5EF4-FFF2-40B4-BE49-F238E27FC236}">
                <a16:creationId xmlns:a16="http://schemas.microsoft.com/office/drawing/2014/main" id="{CA6D5E3F-1C5B-42BD-89F1-73254830405A}"/>
              </a:ext>
            </a:extLst>
          </p:cNvPr>
          <p:cNvSpPr/>
          <p:nvPr/>
        </p:nvSpPr>
        <p:spPr>
          <a:xfrm>
            <a:off x="5547360" y="64460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0" name="Ovaal 29">
            <a:extLst>
              <a:ext uri="{FF2B5EF4-FFF2-40B4-BE49-F238E27FC236}">
                <a16:creationId xmlns:a16="http://schemas.microsoft.com/office/drawing/2014/main" id="{8A901CBD-3B75-435D-ABF8-1692DD93ECC9}"/>
              </a:ext>
            </a:extLst>
          </p:cNvPr>
          <p:cNvSpPr/>
          <p:nvPr/>
        </p:nvSpPr>
        <p:spPr>
          <a:xfrm>
            <a:off x="5726430" y="73223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1" name="Ovaal 30">
            <a:extLst>
              <a:ext uri="{FF2B5EF4-FFF2-40B4-BE49-F238E27FC236}">
                <a16:creationId xmlns:a16="http://schemas.microsoft.com/office/drawing/2014/main" id="{FE354A11-A6E1-4884-A764-6B45164D42F7}"/>
              </a:ext>
            </a:extLst>
          </p:cNvPr>
          <p:cNvSpPr/>
          <p:nvPr/>
        </p:nvSpPr>
        <p:spPr>
          <a:xfrm>
            <a:off x="5547360" y="83510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2" name="Ovaal 31">
            <a:extLst>
              <a:ext uri="{FF2B5EF4-FFF2-40B4-BE49-F238E27FC236}">
                <a16:creationId xmlns:a16="http://schemas.microsoft.com/office/drawing/2014/main" id="{581C0EC7-72F8-462B-9C9B-667369D5418C}"/>
              </a:ext>
            </a:extLst>
          </p:cNvPr>
          <p:cNvSpPr/>
          <p:nvPr/>
        </p:nvSpPr>
        <p:spPr>
          <a:xfrm>
            <a:off x="5417820" y="64079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3" name="Ovaal 32">
            <a:extLst>
              <a:ext uri="{FF2B5EF4-FFF2-40B4-BE49-F238E27FC236}">
                <a16:creationId xmlns:a16="http://schemas.microsoft.com/office/drawing/2014/main" id="{ED6C2D7E-7396-4299-9DDC-AF983C045E24}"/>
              </a:ext>
            </a:extLst>
          </p:cNvPr>
          <p:cNvSpPr/>
          <p:nvPr/>
        </p:nvSpPr>
        <p:spPr>
          <a:xfrm>
            <a:off x="5726430" y="87510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4" name="Ovaal 33">
            <a:extLst>
              <a:ext uri="{FF2B5EF4-FFF2-40B4-BE49-F238E27FC236}">
                <a16:creationId xmlns:a16="http://schemas.microsoft.com/office/drawing/2014/main" id="{1A818599-8B4B-4652-BD2F-C19C93701BB2}"/>
              </a:ext>
            </a:extLst>
          </p:cNvPr>
          <p:cNvSpPr/>
          <p:nvPr/>
        </p:nvSpPr>
        <p:spPr>
          <a:xfrm>
            <a:off x="5615940" y="8541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35" name="Ovaal 34">
            <a:extLst>
              <a:ext uri="{FF2B5EF4-FFF2-40B4-BE49-F238E27FC236}">
                <a16:creationId xmlns:a16="http://schemas.microsoft.com/office/drawing/2014/main" id="{15850EAF-9E01-444C-9E42-BE9942AE046C}"/>
              </a:ext>
            </a:extLst>
          </p:cNvPr>
          <p:cNvSpPr/>
          <p:nvPr/>
        </p:nvSpPr>
        <p:spPr>
          <a:xfrm>
            <a:off x="5638800" y="97988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6" name="Ovaal 35">
            <a:extLst>
              <a:ext uri="{FF2B5EF4-FFF2-40B4-BE49-F238E27FC236}">
                <a16:creationId xmlns:a16="http://schemas.microsoft.com/office/drawing/2014/main" id="{61246481-3C90-4F75-9F1A-87989011E796}"/>
              </a:ext>
            </a:extLst>
          </p:cNvPr>
          <p:cNvSpPr/>
          <p:nvPr/>
        </p:nvSpPr>
        <p:spPr>
          <a:xfrm>
            <a:off x="5930900" y="40838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7" name="Ovaal 36">
            <a:extLst>
              <a:ext uri="{FF2B5EF4-FFF2-40B4-BE49-F238E27FC236}">
                <a16:creationId xmlns:a16="http://schemas.microsoft.com/office/drawing/2014/main" id="{1E588601-2A8B-490F-8F90-F8CB855FF42A}"/>
              </a:ext>
            </a:extLst>
          </p:cNvPr>
          <p:cNvSpPr/>
          <p:nvPr/>
        </p:nvSpPr>
        <p:spPr>
          <a:xfrm>
            <a:off x="6060440" y="63698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8" name="Ovaal 37">
            <a:extLst>
              <a:ext uri="{FF2B5EF4-FFF2-40B4-BE49-F238E27FC236}">
                <a16:creationId xmlns:a16="http://schemas.microsoft.com/office/drawing/2014/main" id="{4F7F2B23-1D04-4993-A292-E4E02E254A1F}"/>
              </a:ext>
            </a:extLst>
          </p:cNvPr>
          <p:cNvSpPr/>
          <p:nvPr/>
        </p:nvSpPr>
        <p:spPr>
          <a:xfrm>
            <a:off x="5866130" y="564593"/>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9" name="Ovaal 38">
            <a:extLst>
              <a:ext uri="{FF2B5EF4-FFF2-40B4-BE49-F238E27FC236}">
                <a16:creationId xmlns:a16="http://schemas.microsoft.com/office/drawing/2014/main" id="{8761CE38-AEDE-4828-AC7E-4FA14B5C6408}"/>
              </a:ext>
            </a:extLst>
          </p:cNvPr>
          <p:cNvSpPr/>
          <p:nvPr/>
        </p:nvSpPr>
        <p:spPr>
          <a:xfrm>
            <a:off x="5862320" y="71985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0" name="Ovaal 39">
            <a:extLst>
              <a:ext uri="{FF2B5EF4-FFF2-40B4-BE49-F238E27FC236}">
                <a16:creationId xmlns:a16="http://schemas.microsoft.com/office/drawing/2014/main" id="{9879AC82-A21E-4F4E-BF77-85C5CEAD7164}"/>
              </a:ext>
            </a:extLst>
          </p:cNvPr>
          <p:cNvSpPr/>
          <p:nvPr/>
        </p:nvSpPr>
        <p:spPr>
          <a:xfrm>
            <a:off x="5440680" y="97988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1" name="Ovaal 40">
            <a:extLst>
              <a:ext uri="{FF2B5EF4-FFF2-40B4-BE49-F238E27FC236}">
                <a16:creationId xmlns:a16="http://schemas.microsoft.com/office/drawing/2014/main" id="{EF22BF34-436C-4FA2-8D91-DDDB916D82E7}"/>
              </a:ext>
            </a:extLst>
          </p:cNvPr>
          <p:cNvSpPr/>
          <p:nvPr/>
        </p:nvSpPr>
        <p:spPr>
          <a:xfrm>
            <a:off x="5995670" y="87701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3" name="Ovaal 42">
            <a:extLst>
              <a:ext uri="{FF2B5EF4-FFF2-40B4-BE49-F238E27FC236}">
                <a16:creationId xmlns:a16="http://schemas.microsoft.com/office/drawing/2014/main" id="{5DEA18B1-E7EE-4973-A532-EC634E77FAFC}"/>
              </a:ext>
            </a:extLst>
          </p:cNvPr>
          <p:cNvSpPr/>
          <p:nvPr/>
        </p:nvSpPr>
        <p:spPr>
          <a:xfrm>
            <a:off x="5638800" y="122372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4" name="Ovaal 43">
            <a:extLst>
              <a:ext uri="{FF2B5EF4-FFF2-40B4-BE49-F238E27FC236}">
                <a16:creationId xmlns:a16="http://schemas.microsoft.com/office/drawing/2014/main" id="{4D381F68-2B82-4855-90A2-B937F010A915}"/>
              </a:ext>
            </a:extLst>
          </p:cNvPr>
          <p:cNvSpPr/>
          <p:nvPr/>
        </p:nvSpPr>
        <p:spPr>
          <a:xfrm>
            <a:off x="5862320" y="105608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5" name="Ovaal 44">
            <a:extLst>
              <a:ext uri="{FF2B5EF4-FFF2-40B4-BE49-F238E27FC236}">
                <a16:creationId xmlns:a16="http://schemas.microsoft.com/office/drawing/2014/main" id="{7085F9C7-1801-483F-937E-902E6ED21441}"/>
              </a:ext>
            </a:extLst>
          </p:cNvPr>
          <p:cNvSpPr/>
          <p:nvPr/>
        </p:nvSpPr>
        <p:spPr>
          <a:xfrm>
            <a:off x="5703570" y="107354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6" name="Ovaal 45">
            <a:extLst>
              <a:ext uri="{FF2B5EF4-FFF2-40B4-BE49-F238E27FC236}">
                <a16:creationId xmlns:a16="http://schemas.microsoft.com/office/drawing/2014/main" id="{4D8723FB-A648-4C69-B36F-F0D6B339EFF9}"/>
              </a:ext>
            </a:extLst>
          </p:cNvPr>
          <p:cNvSpPr/>
          <p:nvPr/>
        </p:nvSpPr>
        <p:spPr>
          <a:xfrm>
            <a:off x="5843270" y="119292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7" name="Ovaal 46">
            <a:extLst>
              <a:ext uri="{FF2B5EF4-FFF2-40B4-BE49-F238E27FC236}">
                <a16:creationId xmlns:a16="http://schemas.microsoft.com/office/drawing/2014/main" id="{121A11D9-DDE5-4493-BE10-0A6A4D77D34B}"/>
              </a:ext>
            </a:extLst>
          </p:cNvPr>
          <p:cNvSpPr/>
          <p:nvPr/>
        </p:nvSpPr>
        <p:spPr>
          <a:xfrm>
            <a:off x="6084570" y="103417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8" name="Ovaal 47">
            <a:extLst>
              <a:ext uri="{FF2B5EF4-FFF2-40B4-BE49-F238E27FC236}">
                <a16:creationId xmlns:a16="http://schemas.microsoft.com/office/drawing/2014/main" id="{3F2628A9-3BC4-4812-B800-DF1A55276D9F}"/>
              </a:ext>
            </a:extLst>
          </p:cNvPr>
          <p:cNvSpPr/>
          <p:nvPr/>
        </p:nvSpPr>
        <p:spPr>
          <a:xfrm>
            <a:off x="5908040" y="88066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9" name="Ovaal 48">
            <a:extLst>
              <a:ext uri="{FF2B5EF4-FFF2-40B4-BE49-F238E27FC236}">
                <a16:creationId xmlns:a16="http://schemas.microsoft.com/office/drawing/2014/main" id="{54358173-A7AD-4E44-8402-A22AB621092D}"/>
              </a:ext>
            </a:extLst>
          </p:cNvPr>
          <p:cNvSpPr/>
          <p:nvPr/>
        </p:nvSpPr>
        <p:spPr>
          <a:xfrm>
            <a:off x="5353050" y="84081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0" name="Ovaal 49">
            <a:extLst>
              <a:ext uri="{FF2B5EF4-FFF2-40B4-BE49-F238E27FC236}">
                <a16:creationId xmlns:a16="http://schemas.microsoft.com/office/drawing/2014/main" id="{97FF797D-B81C-4371-8F5B-472C8FAF550D}"/>
              </a:ext>
            </a:extLst>
          </p:cNvPr>
          <p:cNvSpPr/>
          <p:nvPr/>
        </p:nvSpPr>
        <p:spPr>
          <a:xfrm>
            <a:off x="5768340" y="10065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1" name="Ovaal 50">
            <a:extLst>
              <a:ext uri="{FF2B5EF4-FFF2-40B4-BE49-F238E27FC236}">
                <a16:creationId xmlns:a16="http://schemas.microsoft.com/office/drawing/2014/main" id="{B70859A5-6B9F-4654-AD5E-419BBC7CE446}"/>
              </a:ext>
            </a:extLst>
          </p:cNvPr>
          <p:cNvSpPr/>
          <p:nvPr/>
        </p:nvSpPr>
        <p:spPr>
          <a:xfrm>
            <a:off x="5495925" y="114657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2" name="Ovaal 51">
            <a:extLst>
              <a:ext uri="{FF2B5EF4-FFF2-40B4-BE49-F238E27FC236}">
                <a16:creationId xmlns:a16="http://schemas.microsoft.com/office/drawing/2014/main" id="{4979E3FC-E912-406F-9123-1D5B20C5618F}"/>
              </a:ext>
            </a:extLst>
          </p:cNvPr>
          <p:cNvSpPr/>
          <p:nvPr/>
        </p:nvSpPr>
        <p:spPr>
          <a:xfrm>
            <a:off x="5751830" y="51998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3" name="Ovaal 52">
            <a:extLst>
              <a:ext uri="{FF2B5EF4-FFF2-40B4-BE49-F238E27FC236}">
                <a16:creationId xmlns:a16="http://schemas.microsoft.com/office/drawing/2014/main" id="{21347C64-D7B4-48B5-83B3-5372247E6FFC}"/>
              </a:ext>
            </a:extLst>
          </p:cNvPr>
          <p:cNvSpPr/>
          <p:nvPr/>
        </p:nvSpPr>
        <p:spPr>
          <a:xfrm>
            <a:off x="5920740" y="11589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4" name="Ovaal 53">
            <a:extLst>
              <a:ext uri="{FF2B5EF4-FFF2-40B4-BE49-F238E27FC236}">
                <a16:creationId xmlns:a16="http://schemas.microsoft.com/office/drawing/2014/main" id="{80008BCC-5768-46FE-A7B6-5C231E752BEA}"/>
              </a:ext>
            </a:extLst>
          </p:cNvPr>
          <p:cNvSpPr/>
          <p:nvPr/>
        </p:nvSpPr>
        <p:spPr>
          <a:xfrm>
            <a:off x="6188710" y="77604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5" name="Ovaal 54">
            <a:extLst>
              <a:ext uri="{FF2B5EF4-FFF2-40B4-BE49-F238E27FC236}">
                <a16:creationId xmlns:a16="http://schemas.microsoft.com/office/drawing/2014/main" id="{8790DF62-00B7-42EA-AB58-DD9AFE38A7BD}"/>
              </a:ext>
            </a:extLst>
          </p:cNvPr>
          <p:cNvSpPr/>
          <p:nvPr/>
        </p:nvSpPr>
        <p:spPr>
          <a:xfrm>
            <a:off x="5687060" y="346471"/>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6" name="Ovaal 55">
            <a:extLst>
              <a:ext uri="{FF2B5EF4-FFF2-40B4-BE49-F238E27FC236}">
                <a16:creationId xmlns:a16="http://schemas.microsoft.com/office/drawing/2014/main" id="{027F034D-F77F-42FD-ACD2-A8B0BDD3A842}"/>
              </a:ext>
            </a:extLst>
          </p:cNvPr>
          <p:cNvSpPr/>
          <p:nvPr/>
        </p:nvSpPr>
        <p:spPr>
          <a:xfrm>
            <a:off x="6249670" y="87447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7" name="Ovaal 56">
            <a:extLst>
              <a:ext uri="{FF2B5EF4-FFF2-40B4-BE49-F238E27FC236}">
                <a16:creationId xmlns:a16="http://schemas.microsoft.com/office/drawing/2014/main" id="{7EC9D980-5FEB-4CEF-A4B2-457D3F717FAF}"/>
              </a:ext>
            </a:extLst>
          </p:cNvPr>
          <p:cNvSpPr/>
          <p:nvPr/>
        </p:nvSpPr>
        <p:spPr>
          <a:xfrm>
            <a:off x="6149340" y="53792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8" name="Ovaal 57">
            <a:extLst>
              <a:ext uri="{FF2B5EF4-FFF2-40B4-BE49-F238E27FC236}">
                <a16:creationId xmlns:a16="http://schemas.microsoft.com/office/drawing/2014/main" id="{04FD0E5E-1DC1-43F5-8BB8-1CA639867EE2}"/>
              </a:ext>
            </a:extLst>
          </p:cNvPr>
          <p:cNvSpPr/>
          <p:nvPr/>
        </p:nvSpPr>
        <p:spPr>
          <a:xfrm>
            <a:off x="6290310" y="106338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9" name="Ovaal 58">
            <a:extLst>
              <a:ext uri="{FF2B5EF4-FFF2-40B4-BE49-F238E27FC236}">
                <a16:creationId xmlns:a16="http://schemas.microsoft.com/office/drawing/2014/main" id="{DF20D015-0A0A-4C81-A595-9A485A81003E}"/>
              </a:ext>
            </a:extLst>
          </p:cNvPr>
          <p:cNvSpPr/>
          <p:nvPr/>
        </p:nvSpPr>
        <p:spPr>
          <a:xfrm>
            <a:off x="6202680" y="121261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0" name="Ovaal 59">
            <a:extLst>
              <a:ext uri="{FF2B5EF4-FFF2-40B4-BE49-F238E27FC236}">
                <a16:creationId xmlns:a16="http://schemas.microsoft.com/office/drawing/2014/main" id="{633C6126-CCF7-4FB3-8B80-30F8A0DB92D7}"/>
              </a:ext>
            </a:extLst>
          </p:cNvPr>
          <p:cNvSpPr/>
          <p:nvPr/>
        </p:nvSpPr>
        <p:spPr>
          <a:xfrm>
            <a:off x="6348730" y="71985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1" name="Ovaal 60">
            <a:extLst>
              <a:ext uri="{FF2B5EF4-FFF2-40B4-BE49-F238E27FC236}">
                <a16:creationId xmlns:a16="http://schemas.microsoft.com/office/drawing/2014/main" id="{37D03652-7089-4A6B-8A27-068BAB470B14}"/>
              </a:ext>
            </a:extLst>
          </p:cNvPr>
          <p:cNvSpPr/>
          <p:nvPr/>
        </p:nvSpPr>
        <p:spPr>
          <a:xfrm>
            <a:off x="6073140" y="13113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2" name="Ovaal 61">
            <a:extLst>
              <a:ext uri="{FF2B5EF4-FFF2-40B4-BE49-F238E27FC236}">
                <a16:creationId xmlns:a16="http://schemas.microsoft.com/office/drawing/2014/main" id="{82D7752D-EFB7-4199-AB65-49C5710D4B44}"/>
              </a:ext>
            </a:extLst>
          </p:cNvPr>
          <p:cNvSpPr/>
          <p:nvPr/>
        </p:nvSpPr>
        <p:spPr>
          <a:xfrm>
            <a:off x="5288280" y="70485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3" name="Tijdelijke aanduiding voor inhoud 2">
            <a:extLst>
              <a:ext uri="{FF2B5EF4-FFF2-40B4-BE49-F238E27FC236}">
                <a16:creationId xmlns:a16="http://schemas.microsoft.com/office/drawing/2014/main" id="{3E308D88-4735-4DF9-B133-ABB0ECF100AE}"/>
              </a:ext>
            </a:extLst>
          </p:cNvPr>
          <p:cNvSpPr>
            <a:spLocks noGrp="1"/>
          </p:cNvSpPr>
          <p:nvPr>
            <p:ph idx="1"/>
          </p:nvPr>
        </p:nvSpPr>
        <p:spPr>
          <a:xfrm>
            <a:off x="194310" y="876300"/>
            <a:ext cx="8705850" cy="4130040"/>
          </a:xfrm>
        </p:spPr>
        <p:txBody>
          <a:bodyPr/>
          <a:lstStyle/>
          <a:p>
            <a:r>
              <a:rPr lang="en-GB" b="1" dirty="0">
                <a:latin typeface="Trebuchet MS" panose="020B0603020202020204" pitchFamily="34" charset="0"/>
              </a:rPr>
              <a:t>At each branch point:</a:t>
            </a:r>
          </a:p>
          <a:p>
            <a:pPr marL="342900" indent="-342900">
              <a:buFont typeface="Arial" panose="020B0604020202020204" pitchFamily="34" charset="0"/>
              <a:buChar char="•"/>
            </a:pPr>
            <a:r>
              <a:rPr lang="en-GB" dirty="0">
                <a:latin typeface="Trebuchet MS" panose="020B0603020202020204" pitchFamily="34" charset="0"/>
              </a:rPr>
              <a:t>Calculation of scores</a:t>
            </a:r>
          </a:p>
          <a:p>
            <a:pPr marL="342900" indent="-342900">
              <a:buFont typeface="Arial" panose="020B0604020202020204" pitchFamily="34" charset="0"/>
              <a:buChar char="•"/>
            </a:pPr>
            <a:r>
              <a:rPr lang="en-GB" dirty="0">
                <a:latin typeface="Trebuchet MS" panose="020B0603020202020204" pitchFamily="34" charset="0"/>
              </a:rPr>
              <a:t>Assignment of cells</a:t>
            </a:r>
          </a:p>
          <a:p>
            <a:pPr marL="814500" lvl="1" indent="-342900">
              <a:buFont typeface="Arial" panose="020B0604020202020204" pitchFamily="34" charset="0"/>
              <a:buChar char="•"/>
            </a:pPr>
            <a:r>
              <a:rPr lang="en-GB" dirty="0">
                <a:latin typeface="Trebuchet MS" panose="020B0603020202020204" pitchFamily="34" charset="0"/>
              </a:rPr>
              <a:t>Right, left, stop</a:t>
            </a:r>
          </a:p>
          <a:p>
            <a:pPr marL="342900" indent="-342900">
              <a:buFont typeface="Arial" panose="020B0604020202020204" pitchFamily="34" charset="0"/>
              <a:buChar char="•"/>
            </a:pPr>
            <a:r>
              <a:rPr lang="en-GB" dirty="0">
                <a:latin typeface="Trebuchet MS" panose="020B0603020202020204" pitchFamily="34" charset="0"/>
              </a:rPr>
              <a:t>Next branch point</a:t>
            </a:r>
          </a:p>
        </p:txBody>
      </p:sp>
      <p:sp>
        <p:nvSpPr>
          <p:cNvPr id="42" name="Ovaal 41">
            <a:extLst>
              <a:ext uri="{FF2B5EF4-FFF2-40B4-BE49-F238E27FC236}">
                <a16:creationId xmlns:a16="http://schemas.microsoft.com/office/drawing/2014/main" id="{593970FF-6C7F-4B8E-9036-0F472764F997}"/>
              </a:ext>
            </a:extLst>
          </p:cNvPr>
          <p:cNvSpPr/>
          <p:nvPr/>
        </p:nvSpPr>
        <p:spPr>
          <a:xfrm>
            <a:off x="5745929" y="1512779"/>
            <a:ext cx="207645" cy="157468"/>
          </a:xfrm>
          <a:prstGeom prst="ellipse">
            <a:avLst/>
          </a:prstGeom>
          <a:gradFill flip="none" rotWithShape="1">
            <a:gsLst>
              <a:gs pos="100000">
                <a:srgbClr val="FF0000"/>
              </a:gs>
              <a:gs pos="100000">
                <a:srgbClr val="FF0000">
                  <a:tint val="23500"/>
                  <a:satMod val="160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Tree>
    <p:extLst>
      <p:ext uri="{BB962C8B-B14F-4D97-AF65-F5344CB8AC3E}">
        <p14:creationId xmlns:p14="http://schemas.microsoft.com/office/powerpoint/2010/main" val="37051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out)">
                                      <p:cBhvr>
                                        <p:cTn id="7" dur="250"/>
                                        <p:tgtEl>
                                          <p:spTgt spid="42"/>
                                        </p:tgtEl>
                                      </p:cBhvr>
                                    </p:animEffect>
                                  </p:childTnLst>
                                </p:cTn>
                              </p:par>
                              <p:par>
                                <p:cTn id="8" presetID="6" presetClass="exit" presetSubtype="16" fill="hold" grpId="1" nodeType="withEffect">
                                  <p:stCondLst>
                                    <p:cond delay="0"/>
                                  </p:stCondLst>
                                  <p:childTnLst>
                                    <p:animEffect transition="out" filter="circle(in)">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uiExpand="1" build="p"/>
      <p:bldP spid="42" grpId="0" animBg="1"/>
      <p:bldP spid="4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A0DFCA47-F53B-456B-B517-A26EF273DEBC}"/>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2BA1AA7B-2D47-47D2-A629-428DD6A5149D}"/>
              </a:ext>
            </a:extLst>
          </p:cNvPr>
          <p:cNvSpPr>
            <a:spLocks noGrp="1"/>
          </p:cNvSpPr>
          <p:nvPr>
            <p:ph type="title"/>
          </p:nvPr>
        </p:nvSpPr>
        <p:spPr>
          <a:xfrm>
            <a:off x="194310" y="217170"/>
            <a:ext cx="6547597" cy="552450"/>
          </a:xfrm>
        </p:spPr>
        <p:txBody>
          <a:bodyPr/>
          <a:lstStyle/>
          <a:p>
            <a:r>
              <a:rPr lang="en-GB" dirty="0">
                <a:latin typeface="Trebuchet MS" panose="020B0603020202020204" pitchFamily="34" charset="0"/>
              </a:rPr>
              <a:t>Cell shunting</a:t>
            </a:r>
          </a:p>
        </p:txBody>
      </p:sp>
      <p:pic>
        <p:nvPicPr>
          <p:cNvPr id="25" name="Afbeelding 24">
            <a:extLst>
              <a:ext uri="{FF2B5EF4-FFF2-40B4-BE49-F238E27FC236}">
                <a16:creationId xmlns:a16="http://schemas.microsoft.com/office/drawing/2014/main" id="{771AF81E-6F0C-44F0-A6D3-32CD8DA5A0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31" y="1200150"/>
            <a:ext cx="4640265" cy="2510789"/>
          </a:xfrm>
          <a:prstGeom prst="rect">
            <a:avLst/>
          </a:prstGeom>
        </p:spPr>
      </p:pic>
      <p:sp>
        <p:nvSpPr>
          <p:cNvPr id="26" name="Ovaal 25">
            <a:extLst>
              <a:ext uri="{FF2B5EF4-FFF2-40B4-BE49-F238E27FC236}">
                <a16:creationId xmlns:a16="http://schemas.microsoft.com/office/drawing/2014/main" id="{0F2DFCF5-1145-4823-9750-A20207967440}"/>
              </a:ext>
            </a:extLst>
          </p:cNvPr>
          <p:cNvSpPr/>
          <p:nvPr/>
        </p:nvSpPr>
        <p:spPr>
          <a:xfrm>
            <a:off x="4405308" y="12761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7" name="Ovaal 26">
            <a:extLst>
              <a:ext uri="{FF2B5EF4-FFF2-40B4-BE49-F238E27FC236}">
                <a16:creationId xmlns:a16="http://schemas.microsoft.com/office/drawing/2014/main" id="{F9B3C13E-D236-45C3-AAEF-1A69E336C452}"/>
              </a:ext>
            </a:extLst>
          </p:cNvPr>
          <p:cNvSpPr/>
          <p:nvPr/>
        </p:nvSpPr>
        <p:spPr>
          <a:xfrm>
            <a:off x="4603428" y="111228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8" name="Ovaal 27">
            <a:extLst>
              <a:ext uri="{FF2B5EF4-FFF2-40B4-BE49-F238E27FC236}">
                <a16:creationId xmlns:a16="http://schemas.microsoft.com/office/drawing/2014/main" id="{D26761D3-8B70-491D-B03B-AC08D983C5D8}"/>
              </a:ext>
            </a:extLst>
          </p:cNvPr>
          <p:cNvSpPr/>
          <p:nvPr/>
        </p:nvSpPr>
        <p:spPr>
          <a:xfrm>
            <a:off x="4405308" y="10475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9" name="Ovaal 28">
            <a:extLst>
              <a:ext uri="{FF2B5EF4-FFF2-40B4-BE49-F238E27FC236}">
                <a16:creationId xmlns:a16="http://schemas.microsoft.com/office/drawing/2014/main" id="{CA6D5E3F-1C5B-42BD-89F1-73254830405A}"/>
              </a:ext>
            </a:extLst>
          </p:cNvPr>
          <p:cNvSpPr/>
          <p:nvPr/>
        </p:nvSpPr>
        <p:spPr>
          <a:xfrm>
            <a:off x="4489128" y="121896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0" name="Ovaal 29">
            <a:extLst>
              <a:ext uri="{FF2B5EF4-FFF2-40B4-BE49-F238E27FC236}">
                <a16:creationId xmlns:a16="http://schemas.microsoft.com/office/drawing/2014/main" id="{8A901CBD-3B75-435D-ABF8-1692DD93ECC9}"/>
              </a:ext>
            </a:extLst>
          </p:cNvPr>
          <p:cNvSpPr/>
          <p:nvPr/>
        </p:nvSpPr>
        <p:spPr>
          <a:xfrm>
            <a:off x="6595496" y="137136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1" name="Ovaal 30">
            <a:extLst>
              <a:ext uri="{FF2B5EF4-FFF2-40B4-BE49-F238E27FC236}">
                <a16:creationId xmlns:a16="http://schemas.microsoft.com/office/drawing/2014/main" id="{FE354A11-A6E1-4884-A764-6B45164D42F7}"/>
              </a:ext>
            </a:extLst>
          </p:cNvPr>
          <p:cNvSpPr/>
          <p:nvPr/>
        </p:nvSpPr>
        <p:spPr>
          <a:xfrm>
            <a:off x="4489128" y="140946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2" name="Ovaal 31">
            <a:extLst>
              <a:ext uri="{FF2B5EF4-FFF2-40B4-BE49-F238E27FC236}">
                <a16:creationId xmlns:a16="http://schemas.microsoft.com/office/drawing/2014/main" id="{581C0EC7-72F8-462B-9C9B-667369D5418C}"/>
              </a:ext>
            </a:extLst>
          </p:cNvPr>
          <p:cNvSpPr/>
          <p:nvPr/>
        </p:nvSpPr>
        <p:spPr>
          <a:xfrm>
            <a:off x="4359588" y="121515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3" name="Ovaal 32">
            <a:extLst>
              <a:ext uri="{FF2B5EF4-FFF2-40B4-BE49-F238E27FC236}">
                <a16:creationId xmlns:a16="http://schemas.microsoft.com/office/drawing/2014/main" id="{ED6C2D7E-7396-4299-9DDC-AF983C045E24}"/>
              </a:ext>
            </a:extLst>
          </p:cNvPr>
          <p:cNvSpPr/>
          <p:nvPr/>
        </p:nvSpPr>
        <p:spPr>
          <a:xfrm>
            <a:off x="6595496" y="151423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4" name="Ovaal 33">
            <a:extLst>
              <a:ext uri="{FF2B5EF4-FFF2-40B4-BE49-F238E27FC236}">
                <a16:creationId xmlns:a16="http://schemas.microsoft.com/office/drawing/2014/main" id="{1A818599-8B4B-4652-BD2F-C19C93701BB2}"/>
              </a:ext>
            </a:extLst>
          </p:cNvPr>
          <p:cNvSpPr/>
          <p:nvPr/>
        </p:nvSpPr>
        <p:spPr>
          <a:xfrm>
            <a:off x="4557708" y="14285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35" name="Ovaal 34">
            <a:extLst>
              <a:ext uri="{FF2B5EF4-FFF2-40B4-BE49-F238E27FC236}">
                <a16:creationId xmlns:a16="http://schemas.microsoft.com/office/drawing/2014/main" id="{15850EAF-9E01-444C-9E42-BE9942AE046C}"/>
              </a:ext>
            </a:extLst>
          </p:cNvPr>
          <p:cNvSpPr/>
          <p:nvPr/>
        </p:nvSpPr>
        <p:spPr>
          <a:xfrm>
            <a:off x="4580568" y="155424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6" name="Ovaal 35">
            <a:extLst>
              <a:ext uri="{FF2B5EF4-FFF2-40B4-BE49-F238E27FC236}">
                <a16:creationId xmlns:a16="http://schemas.microsoft.com/office/drawing/2014/main" id="{61246481-3C90-4F75-9F1A-87989011E796}"/>
              </a:ext>
            </a:extLst>
          </p:cNvPr>
          <p:cNvSpPr/>
          <p:nvPr/>
        </p:nvSpPr>
        <p:spPr>
          <a:xfrm>
            <a:off x="6799966" y="10475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7" name="Ovaal 36">
            <a:extLst>
              <a:ext uri="{FF2B5EF4-FFF2-40B4-BE49-F238E27FC236}">
                <a16:creationId xmlns:a16="http://schemas.microsoft.com/office/drawing/2014/main" id="{1E588601-2A8B-490F-8F90-F8CB855FF42A}"/>
              </a:ext>
            </a:extLst>
          </p:cNvPr>
          <p:cNvSpPr/>
          <p:nvPr/>
        </p:nvSpPr>
        <p:spPr>
          <a:xfrm>
            <a:off x="6929506" y="12761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8" name="Ovaal 37">
            <a:extLst>
              <a:ext uri="{FF2B5EF4-FFF2-40B4-BE49-F238E27FC236}">
                <a16:creationId xmlns:a16="http://schemas.microsoft.com/office/drawing/2014/main" id="{4F7F2B23-1D04-4993-A292-E4E02E254A1F}"/>
              </a:ext>
            </a:extLst>
          </p:cNvPr>
          <p:cNvSpPr/>
          <p:nvPr/>
        </p:nvSpPr>
        <p:spPr>
          <a:xfrm>
            <a:off x="6735196" y="120371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9" name="Ovaal 38">
            <a:extLst>
              <a:ext uri="{FF2B5EF4-FFF2-40B4-BE49-F238E27FC236}">
                <a16:creationId xmlns:a16="http://schemas.microsoft.com/office/drawing/2014/main" id="{8761CE38-AEDE-4828-AC7E-4FA14B5C6408}"/>
              </a:ext>
            </a:extLst>
          </p:cNvPr>
          <p:cNvSpPr/>
          <p:nvPr/>
        </p:nvSpPr>
        <p:spPr>
          <a:xfrm>
            <a:off x="6731386" y="135897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0" name="Ovaal 39">
            <a:extLst>
              <a:ext uri="{FF2B5EF4-FFF2-40B4-BE49-F238E27FC236}">
                <a16:creationId xmlns:a16="http://schemas.microsoft.com/office/drawing/2014/main" id="{9879AC82-A21E-4F4E-BF77-85C5CEAD7164}"/>
              </a:ext>
            </a:extLst>
          </p:cNvPr>
          <p:cNvSpPr/>
          <p:nvPr/>
        </p:nvSpPr>
        <p:spPr>
          <a:xfrm>
            <a:off x="4382448" y="155424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1" name="Ovaal 40">
            <a:extLst>
              <a:ext uri="{FF2B5EF4-FFF2-40B4-BE49-F238E27FC236}">
                <a16:creationId xmlns:a16="http://schemas.microsoft.com/office/drawing/2014/main" id="{EF22BF34-436C-4FA2-8D91-DDDB916D82E7}"/>
              </a:ext>
            </a:extLst>
          </p:cNvPr>
          <p:cNvSpPr/>
          <p:nvPr/>
        </p:nvSpPr>
        <p:spPr>
          <a:xfrm>
            <a:off x="6864736" y="151614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3" name="Ovaal 42">
            <a:extLst>
              <a:ext uri="{FF2B5EF4-FFF2-40B4-BE49-F238E27FC236}">
                <a16:creationId xmlns:a16="http://schemas.microsoft.com/office/drawing/2014/main" id="{5DEA18B1-E7EE-4973-A532-EC634E77FAFC}"/>
              </a:ext>
            </a:extLst>
          </p:cNvPr>
          <p:cNvSpPr/>
          <p:nvPr/>
        </p:nvSpPr>
        <p:spPr>
          <a:xfrm>
            <a:off x="4580568" y="1798081"/>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4" name="Ovaal 43">
            <a:extLst>
              <a:ext uri="{FF2B5EF4-FFF2-40B4-BE49-F238E27FC236}">
                <a16:creationId xmlns:a16="http://schemas.microsoft.com/office/drawing/2014/main" id="{4D381F68-2B82-4855-90A2-B937F010A915}"/>
              </a:ext>
            </a:extLst>
          </p:cNvPr>
          <p:cNvSpPr/>
          <p:nvPr/>
        </p:nvSpPr>
        <p:spPr>
          <a:xfrm>
            <a:off x="5614670" y="96432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5" name="Ovaal 44">
            <a:extLst>
              <a:ext uri="{FF2B5EF4-FFF2-40B4-BE49-F238E27FC236}">
                <a16:creationId xmlns:a16="http://schemas.microsoft.com/office/drawing/2014/main" id="{7085F9C7-1801-483F-937E-902E6ED21441}"/>
              </a:ext>
            </a:extLst>
          </p:cNvPr>
          <p:cNvSpPr/>
          <p:nvPr/>
        </p:nvSpPr>
        <p:spPr>
          <a:xfrm>
            <a:off x="4645338" y="164790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6" name="Ovaal 45">
            <a:extLst>
              <a:ext uri="{FF2B5EF4-FFF2-40B4-BE49-F238E27FC236}">
                <a16:creationId xmlns:a16="http://schemas.microsoft.com/office/drawing/2014/main" id="{4D8723FB-A648-4C69-B36F-F0D6B339EFF9}"/>
              </a:ext>
            </a:extLst>
          </p:cNvPr>
          <p:cNvSpPr/>
          <p:nvPr/>
        </p:nvSpPr>
        <p:spPr>
          <a:xfrm>
            <a:off x="4785038" y="176728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7" name="Ovaal 46">
            <a:extLst>
              <a:ext uri="{FF2B5EF4-FFF2-40B4-BE49-F238E27FC236}">
                <a16:creationId xmlns:a16="http://schemas.microsoft.com/office/drawing/2014/main" id="{121A11D9-DDE5-4493-BE10-0A6A4D77D34B}"/>
              </a:ext>
            </a:extLst>
          </p:cNvPr>
          <p:cNvSpPr/>
          <p:nvPr/>
        </p:nvSpPr>
        <p:spPr>
          <a:xfrm>
            <a:off x="5836920" y="94241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8" name="Ovaal 47">
            <a:extLst>
              <a:ext uri="{FF2B5EF4-FFF2-40B4-BE49-F238E27FC236}">
                <a16:creationId xmlns:a16="http://schemas.microsoft.com/office/drawing/2014/main" id="{3F2628A9-3BC4-4812-B800-DF1A55276D9F}"/>
              </a:ext>
            </a:extLst>
          </p:cNvPr>
          <p:cNvSpPr/>
          <p:nvPr/>
        </p:nvSpPr>
        <p:spPr>
          <a:xfrm>
            <a:off x="6777106" y="1519791"/>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9" name="Ovaal 48">
            <a:extLst>
              <a:ext uri="{FF2B5EF4-FFF2-40B4-BE49-F238E27FC236}">
                <a16:creationId xmlns:a16="http://schemas.microsoft.com/office/drawing/2014/main" id="{54358173-A7AD-4E44-8402-A22AB621092D}"/>
              </a:ext>
            </a:extLst>
          </p:cNvPr>
          <p:cNvSpPr/>
          <p:nvPr/>
        </p:nvSpPr>
        <p:spPr>
          <a:xfrm>
            <a:off x="4294818" y="141517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0" name="Ovaal 49">
            <a:extLst>
              <a:ext uri="{FF2B5EF4-FFF2-40B4-BE49-F238E27FC236}">
                <a16:creationId xmlns:a16="http://schemas.microsoft.com/office/drawing/2014/main" id="{97FF797D-B81C-4371-8F5B-472C8FAF550D}"/>
              </a:ext>
            </a:extLst>
          </p:cNvPr>
          <p:cNvSpPr/>
          <p:nvPr/>
        </p:nvSpPr>
        <p:spPr>
          <a:xfrm>
            <a:off x="4710108" y="15809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1" name="Ovaal 50">
            <a:extLst>
              <a:ext uri="{FF2B5EF4-FFF2-40B4-BE49-F238E27FC236}">
                <a16:creationId xmlns:a16="http://schemas.microsoft.com/office/drawing/2014/main" id="{B70859A5-6B9F-4654-AD5E-419BBC7CE446}"/>
              </a:ext>
            </a:extLst>
          </p:cNvPr>
          <p:cNvSpPr/>
          <p:nvPr/>
        </p:nvSpPr>
        <p:spPr>
          <a:xfrm>
            <a:off x="4437693" y="172092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2" name="Ovaal 51">
            <a:extLst>
              <a:ext uri="{FF2B5EF4-FFF2-40B4-BE49-F238E27FC236}">
                <a16:creationId xmlns:a16="http://schemas.microsoft.com/office/drawing/2014/main" id="{4979E3FC-E912-406F-9123-1D5B20C5618F}"/>
              </a:ext>
            </a:extLst>
          </p:cNvPr>
          <p:cNvSpPr/>
          <p:nvPr/>
        </p:nvSpPr>
        <p:spPr>
          <a:xfrm>
            <a:off x="6620896" y="1159111"/>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3" name="Ovaal 52">
            <a:extLst>
              <a:ext uri="{FF2B5EF4-FFF2-40B4-BE49-F238E27FC236}">
                <a16:creationId xmlns:a16="http://schemas.microsoft.com/office/drawing/2014/main" id="{21347C64-D7B4-48B5-83B3-5372247E6FFC}"/>
              </a:ext>
            </a:extLst>
          </p:cNvPr>
          <p:cNvSpPr/>
          <p:nvPr/>
        </p:nvSpPr>
        <p:spPr>
          <a:xfrm>
            <a:off x="5673090" y="106719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4" name="Ovaal 53">
            <a:extLst>
              <a:ext uri="{FF2B5EF4-FFF2-40B4-BE49-F238E27FC236}">
                <a16:creationId xmlns:a16="http://schemas.microsoft.com/office/drawing/2014/main" id="{80008BCC-5768-46FE-A7B6-5C231E752BEA}"/>
              </a:ext>
            </a:extLst>
          </p:cNvPr>
          <p:cNvSpPr/>
          <p:nvPr/>
        </p:nvSpPr>
        <p:spPr>
          <a:xfrm>
            <a:off x="7057776" y="141517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5" name="Ovaal 54">
            <a:extLst>
              <a:ext uri="{FF2B5EF4-FFF2-40B4-BE49-F238E27FC236}">
                <a16:creationId xmlns:a16="http://schemas.microsoft.com/office/drawing/2014/main" id="{8790DF62-00B7-42EA-AB58-DD9AFE38A7BD}"/>
              </a:ext>
            </a:extLst>
          </p:cNvPr>
          <p:cNvSpPr/>
          <p:nvPr/>
        </p:nvSpPr>
        <p:spPr>
          <a:xfrm>
            <a:off x="4580568" y="95765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6" name="Ovaal 55">
            <a:extLst>
              <a:ext uri="{FF2B5EF4-FFF2-40B4-BE49-F238E27FC236}">
                <a16:creationId xmlns:a16="http://schemas.microsoft.com/office/drawing/2014/main" id="{027F034D-F77F-42FD-ACD2-A8B0BDD3A842}"/>
              </a:ext>
            </a:extLst>
          </p:cNvPr>
          <p:cNvSpPr/>
          <p:nvPr/>
        </p:nvSpPr>
        <p:spPr>
          <a:xfrm>
            <a:off x="7118736" y="151360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7" name="Ovaal 56">
            <a:extLst>
              <a:ext uri="{FF2B5EF4-FFF2-40B4-BE49-F238E27FC236}">
                <a16:creationId xmlns:a16="http://schemas.microsoft.com/office/drawing/2014/main" id="{7EC9D980-5FEB-4CEF-A4B2-457D3F717FAF}"/>
              </a:ext>
            </a:extLst>
          </p:cNvPr>
          <p:cNvSpPr/>
          <p:nvPr/>
        </p:nvSpPr>
        <p:spPr>
          <a:xfrm>
            <a:off x="7018406" y="117705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8" name="Ovaal 57">
            <a:extLst>
              <a:ext uri="{FF2B5EF4-FFF2-40B4-BE49-F238E27FC236}">
                <a16:creationId xmlns:a16="http://schemas.microsoft.com/office/drawing/2014/main" id="{04FD0E5E-1DC1-43F5-8BB8-1CA639867EE2}"/>
              </a:ext>
            </a:extLst>
          </p:cNvPr>
          <p:cNvSpPr/>
          <p:nvPr/>
        </p:nvSpPr>
        <p:spPr>
          <a:xfrm>
            <a:off x="7229162" y="118022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9" name="Ovaal 58">
            <a:extLst>
              <a:ext uri="{FF2B5EF4-FFF2-40B4-BE49-F238E27FC236}">
                <a16:creationId xmlns:a16="http://schemas.microsoft.com/office/drawing/2014/main" id="{DF20D015-0A0A-4C81-A595-9A485A81003E}"/>
              </a:ext>
            </a:extLst>
          </p:cNvPr>
          <p:cNvSpPr/>
          <p:nvPr/>
        </p:nvSpPr>
        <p:spPr>
          <a:xfrm>
            <a:off x="5955030" y="11208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0" name="Ovaal 59">
            <a:extLst>
              <a:ext uri="{FF2B5EF4-FFF2-40B4-BE49-F238E27FC236}">
                <a16:creationId xmlns:a16="http://schemas.microsoft.com/office/drawing/2014/main" id="{633C6126-CCF7-4FB3-8B80-30F8A0DB92D7}"/>
              </a:ext>
            </a:extLst>
          </p:cNvPr>
          <p:cNvSpPr/>
          <p:nvPr/>
        </p:nvSpPr>
        <p:spPr>
          <a:xfrm>
            <a:off x="7217796" y="135897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1" name="Ovaal 60">
            <a:extLst>
              <a:ext uri="{FF2B5EF4-FFF2-40B4-BE49-F238E27FC236}">
                <a16:creationId xmlns:a16="http://schemas.microsoft.com/office/drawing/2014/main" id="{37D03652-7089-4A6B-8A27-068BAB470B14}"/>
              </a:ext>
            </a:extLst>
          </p:cNvPr>
          <p:cNvSpPr/>
          <p:nvPr/>
        </p:nvSpPr>
        <p:spPr>
          <a:xfrm>
            <a:off x="5825490" y="121959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2" name="Ovaal 61">
            <a:extLst>
              <a:ext uri="{FF2B5EF4-FFF2-40B4-BE49-F238E27FC236}">
                <a16:creationId xmlns:a16="http://schemas.microsoft.com/office/drawing/2014/main" id="{82D7752D-EFB7-4199-AB65-49C5710D4B44}"/>
              </a:ext>
            </a:extLst>
          </p:cNvPr>
          <p:cNvSpPr/>
          <p:nvPr/>
        </p:nvSpPr>
        <p:spPr>
          <a:xfrm>
            <a:off x="4230048" y="127920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2" name="Ovaal 41">
            <a:extLst>
              <a:ext uri="{FF2B5EF4-FFF2-40B4-BE49-F238E27FC236}">
                <a16:creationId xmlns:a16="http://schemas.microsoft.com/office/drawing/2014/main" id="{BF0C5949-2012-4571-99DD-86B0D59996BB}"/>
              </a:ext>
            </a:extLst>
          </p:cNvPr>
          <p:cNvSpPr/>
          <p:nvPr/>
        </p:nvSpPr>
        <p:spPr>
          <a:xfrm>
            <a:off x="4897850" y="2220672"/>
            <a:ext cx="223322" cy="223322"/>
          </a:xfrm>
          <a:prstGeom prst="ellipse">
            <a:avLst/>
          </a:prstGeom>
          <a:gradFill flip="none" rotWithShape="1">
            <a:gsLst>
              <a:gs pos="100000">
                <a:srgbClr val="FF0000"/>
              </a:gs>
              <a:gs pos="100000">
                <a:srgbClr val="FF0000">
                  <a:tint val="23500"/>
                  <a:satMod val="160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3" name="Tijdelijke aanduiding voor inhoud 2">
            <a:extLst>
              <a:ext uri="{FF2B5EF4-FFF2-40B4-BE49-F238E27FC236}">
                <a16:creationId xmlns:a16="http://schemas.microsoft.com/office/drawing/2014/main" id="{EDB2CB62-651F-434F-B37B-13D5D66A1309}"/>
              </a:ext>
            </a:extLst>
          </p:cNvPr>
          <p:cNvSpPr txBox="1">
            <a:spLocks/>
          </p:cNvSpPr>
          <p:nvPr/>
        </p:nvSpPr>
        <p:spPr>
          <a:xfrm>
            <a:off x="194310" y="876300"/>
            <a:ext cx="8705850" cy="4130040"/>
          </a:xfrm>
          <a:prstGeom prst="rect">
            <a:avLst/>
          </a:prstGeom>
        </p:spPr>
        <p:txBody>
          <a:bodyPr/>
          <a:lstStyle>
            <a:lvl1pPr marL="0" indent="0" algn="l" defTabSz="457200" rtl="0" fontAlgn="base">
              <a:spcBef>
                <a:spcPct val="20000"/>
              </a:spcBef>
              <a:spcAft>
                <a:spcPct val="0"/>
              </a:spcAft>
              <a:buClr>
                <a:schemeClr val="tx2"/>
              </a:buClr>
              <a:buSzPct val="100000"/>
              <a:buFontTx/>
              <a:buNone/>
              <a:defRPr sz="2000" b="0" i="0" kern="1200">
                <a:solidFill>
                  <a:schemeClr val="tx1"/>
                </a:solidFill>
                <a:latin typeface="Trebuchet MS"/>
                <a:ea typeface="Geneva" charset="-128"/>
                <a:cs typeface="Trebuchet MS"/>
              </a:defRPr>
            </a:lvl1pPr>
            <a:lvl2pPr marL="471600" indent="-285750" algn="l" defTabSz="457200" rtl="0" fontAlgn="base">
              <a:spcBef>
                <a:spcPct val="20000"/>
              </a:spcBef>
              <a:spcAft>
                <a:spcPct val="0"/>
              </a:spcAft>
              <a:buFont typeface="Arial" charset="0"/>
              <a:buNone/>
              <a:defRPr sz="2000" b="0" i="1" kern="1200">
                <a:solidFill>
                  <a:schemeClr val="tx1"/>
                </a:solidFill>
                <a:latin typeface="Trebuchet MS"/>
                <a:ea typeface="Geneva" charset="-128"/>
                <a:cs typeface="Trebuchet MS"/>
              </a:defRPr>
            </a:lvl2pPr>
            <a:lvl3pPr marL="194900" indent="0" algn="l" defTabSz="457200" rtl="0" fontAlgn="base">
              <a:spcBef>
                <a:spcPct val="20000"/>
              </a:spcBef>
              <a:spcAft>
                <a:spcPct val="0"/>
              </a:spcAft>
              <a:buClr>
                <a:schemeClr val="tx2"/>
              </a:buClr>
              <a:buSzPct val="100000"/>
              <a:buFontTx/>
              <a:buNone/>
              <a:defRPr sz="2000" b="0" i="0" kern="1200">
                <a:solidFill>
                  <a:schemeClr val="tx1"/>
                </a:solidFill>
                <a:latin typeface="Trebuchet MS"/>
                <a:ea typeface="Geneva" charset="-128"/>
                <a:cs typeface="Trebuchet MS"/>
              </a:defRPr>
            </a:lvl3pPr>
            <a:lvl4pPr marL="1600200" indent="-228600" algn="l" defTabSz="457200" rtl="0" fontAlgn="base">
              <a:spcBef>
                <a:spcPct val="20000"/>
              </a:spcBef>
              <a:spcAft>
                <a:spcPct val="0"/>
              </a:spcAft>
              <a:buFont typeface="Arial" charset="0"/>
              <a:buNone/>
              <a:defRPr b="0" i="0" kern="1200">
                <a:solidFill>
                  <a:schemeClr val="tx1"/>
                </a:solidFill>
                <a:latin typeface="Trebuchet MS"/>
                <a:ea typeface="Geneva" charset="-128"/>
                <a:cs typeface="Trebuchet MS"/>
              </a:defRPr>
            </a:lvl4pPr>
            <a:lvl5pPr marL="2057400" indent="-228600" algn="l" defTabSz="457200" rtl="0" fontAlgn="base">
              <a:spcBef>
                <a:spcPct val="20000"/>
              </a:spcBef>
              <a:spcAft>
                <a:spcPct val="0"/>
              </a:spcAft>
              <a:buFont typeface="Arial" charset="0"/>
              <a:defRPr sz="2000" kern="1200">
                <a:solidFill>
                  <a:schemeClr val="bg2"/>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a:latin typeface="Trebuchet MS" panose="020B0603020202020204" pitchFamily="34" charset="0"/>
              </a:rPr>
              <a:t>At each node:</a:t>
            </a:r>
          </a:p>
          <a:p>
            <a:pPr marL="342900" indent="-342900">
              <a:buFont typeface="Arial" panose="020B0604020202020204" pitchFamily="34" charset="0"/>
              <a:buChar char="•"/>
            </a:pPr>
            <a:r>
              <a:rPr lang="en-GB">
                <a:latin typeface="Trebuchet MS" panose="020B0603020202020204" pitchFamily="34" charset="0"/>
              </a:rPr>
              <a:t>Calculation of scores</a:t>
            </a:r>
          </a:p>
          <a:p>
            <a:pPr marL="342900" indent="-342900">
              <a:buFont typeface="Arial" panose="020B0604020202020204" pitchFamily="34" charset="0"/>
              <a:buChar char="•"/>
            </a:pPr>
            <a:r>
              <a:rPr lang="en-GB">
                <a:latin typeface="Trebuchet MS" panose="020B0603020202020204" pitchFamily="34" charset="0"/>
              </a:rPr>
              <a:t>Assignment of cells</a:t>
            </a:r>
          </a:p>
          <a:p>
            <a:pPr marL="814500" lvl="1" indent="-342900">
              <a:buFont typeface="Arial" panose="020B0604020202020204" pitchFamily="34" charset="0"/>
              <a:buChar char="•"/>
            </a:pPr>
            <a:r>
              <a:rPr lang="en-GB">
                <a:latin typeface="Trebuchet MS" panose="020B0603020202020204" pitchFamily="34" charset="0"/>
              </a:rPr>
              <a:t>Right, left, stop</a:t>
            </a:r>
          </a:p>
          <a:p>
            <a:pPr marL="342900" indent="-342900">
              <a:buFont typeface="Arial" panose="020B0604020202020204" pitchFamily="34" charset="0"/>
              <a:buChar char="•"/>
            </a:pPr>
            <a:r>
              <a:rPr lang="en-GB">
                <a:latin typeface="Trebuchet MS" panose="020B0603020202020204" pitchFamily="34" charset="0"/>
              </a:rPr>
              <a:t>Next node</a:t>
            </a:r>
            <a:endParaRPr lang="en-GB" dirty="0">
              <a:latin typeface="Trebuchet MS" panose="020B0603020202020204" pitchFamily="34" charset="0"/>
            </a:endParaRPr>
          </a:p>
        </p:txBody>
      </p:sp>
    </p:spTree>
    <p:extLst>
      <p:ext uri="{BB962C8B-B14F-4D97-AF65-F5344CB8AC3E}">
        <p14:creationId xmlns:p14="http://schemas.microsoft.com/office/powerpoint/2010/main" val="36665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out)">
                                      <p:cBhvr>
                                        <p:cTn id="7" dur="250"/>
                                        <p:tgtEl>
                                          <p:spTgt spid="42"/>
                                        </p:tgtEl>
                                      </p:cBhvr>
                                    </p:animEffect>
                                  </p:childTnLst>
                                </p:cTn>
                              </p:par>
                              <p:par>
                                <p:cTn id="8" presetID="6" presetClass="exit" presetSubtype="16" fill="hold" grpId="1" nodeType="withEffect">
                                  <p:stCondLst>
                                    <p:cond delay="0"/>
                                  </p:stCondLst>
                                  <p:childTnLst>
                                    <p:animEffect transition="out" filter="circle(in)">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A0DFCA47-F53B-456B-B517-A26EF273DEBC}"/>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2BA1AA7B-2D47-47D2-A629-428DD6A5149D}"/>
              </a:ext>
            </a:extLst>
          </p:cNvPr>
          <p:cNvSpPr>
            <a:spLocks noGrp="1"/>
          </p:cNvSpPr>
          <p:nvPr>
            <p:ph type="title"/>
          </p:nvPr>
        </p:nvSpPr>
        <p:spPr>
          <a:xfrm>
            <a:off x="194310" y="217170"/>
            <a:ext cx="6547597" cy="552450"/>
          </a:xfrm>
        </p:spPr>
        <p:txBody>
          <a:bodyPr/>
          <a:lstStyle/>
          <a:p>
            <a:r>
              <a:rPr lang="en-GB" dirty="0">
                <a:latin typeface="Trebuchet MS" panose="020B0603020202020204" pitchFamily="34" charset="0"/>
              </a:rPr>
              <a:t>Cell shunting</a:t>
            </a:r>
          </a:p>
        </p:txBody>
      </p:sp>
      <p:pic>
        <p:nvPicPr>
          <p:cNvPr id="25" name="Afbeelding 24">
            <a:extLst>
              <a:ext uri="{FF2B5EF4-FFF2-40B4-BE49-F238E27FC236}">
                <a16:creationId xmlns:a16="http://schemas.microsoft.com/office/drawing/2014/main" id="{771AF81E-6F0C-44F0-A6D3-32CD8DA5A0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31" y="1200150"/>
            <a:ext cx="4640265" cy="2510789"/>
          </a:xfrm>
          <a:prstGeom prst="rect">
            <a:avLst/>
          </a:prstGeom>
        </p:spPr>
      </p:pic>
      <p:sp>
        <p:nvSpPr>
          <p:cNvPr id="30" name="Ovaal 29">
            <a:extLst>
              <a:ext uri="{FF2B5EF4-FFF2-40B4-BE49-F238E27FC236}">
                <a16:creationId xmlns:a16="http://schemas.microsoft.com/office/drawing/2014/main" id="{8A901CBD-3B75-435D-ABF8-1692DD93ECC9}"/>
              </a:ext>
            </a:extLst>
          </p:cNvPr>
          <p:cNvSpPr/>
          <p:nvPr/>
        </p:nvSpPr>
        <p:spPr>
          <a:xfrm>
            <a:off x="6595496" y="137136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3" name="Ovaal 32">
            <a:extLst>
              <a:ext uri="{FF2B5EF4-FFF2-40B4-BE49-F238E27FC236}">
                <a16:creationId xmlns:a16="http://schemas.microsoft.com/office/drawing/2014/main" id="{ED6C2D7E-7396-4299-9DDC-AF983C045E24}"/>
              </a:ext>
            </a:extLst>
          </p:cNvPr>
          <p:cNvSpPr/>
          <p:nvPr/>
        </p:nvSpPr>
        <p:spPr>
          <a:xfrm>
            <a:off x="6595496" y="151423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6" name="Ovaal 35">
            <a:extLst>
              <a:ext uri="{FF2B5EF4-FFF2-40B4-BE49-F238E27FC236}">
                <a16:creationId xmlns:a16="http://schemas.microsoft.com/office/drawing/2014/main" id="{61246481-3C90-4F75-9F1A-87989011E796}"/>
              </a:ext>
            </a:extLst>
          </p:cNvPr>
          <p:cNvSpPr/>
          <p:nvPr/>
        </p:nvSpPr>
        <p:spPr>
          <a:xfrm>
            <a:off x="6799966" y="10475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7" name="Ovaal 36">
            <a:extLst>
              <a:ext uri="{FF2B5EF4-FFF2-40B4-BE49-F238E27FC236}">
                <a16:creationId xmlns:a16="http://schemas.microsoft.com/office/drawing/2014/main" id="{1E588601-2A8B-490F-8F90-F8CB855FF42A}"/>
              </a:ext>
            </a:extLst>
          </p:cNvPr>
          <p:cNvSpPr/>
          <p:nvPr/>
        </p:nvSpPr>
        <p:spPr>
          <a:xfrm>
            <a:off x="6929506" y="12761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8" name="Ovaal 37">
            <a:extLst>
              <a:ext uri="{FF2B5EF4-FFF2-40B4-BE49-F238E27FC236}">
                <a16:creationId xmlns:a16="http://schemas.microsoft.com/office/drawing/2014/main" id="{4F7F2B23-1D04-4993-A292-E4E02E254A1F}"/>
              </a:ext>
            </a:extLst>
          </p:cNvPr>
          <p:cNvSpPr/>
          <p:nvPr/>
        </p:nvSpPr>
        <p:spPr>
          <a:xfrm>
            <a:off x="6735196" y="120371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9" name="Ovaal 38">
            <a:extLst>
              <a:ext uri="{FF2B5EF4-FFF2-40B4-BE49-F238E27FC236}">
                <a16:creationId xmlns:a16="http://schemas.microsoft.com/office/drawing/2014/main" id="{8761CE38-AEDE-4828-AC7E-4FA14B5C6408}"/>
              </a:ext>
            </a:extLst>
          </p:cNvPr>
          <p:cNvSpPr/>
          <p:nvPr/>
        </p:nvSpPr>
        <p:spPr>
          <a:xfrm>
            <a:off x="6731386" y="135897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1" name="Ovaal 40">
            <a:extLst>
              <a:ext uri="{FF2B5EF4-FFF2-40B4-BE49-F238E27FC236}">
                <a16:creationId xmlns:a16="http://schemas.microsoft.com/office/drawing/2014/main" id="{EF22BF34-436C-4FA2-8D91-DDDB916D82E7}"/>
              </a:ext>
            </a:extLst>
          </p:cNvPr>
          <p:cNvSpPr/>
          <p:nvPr/>
        </p:nvSpPr>
        <p:spPr>
          <a:xfrm>
            <a:off x="6864736" y="151614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4" name="Ovaal 43">
            <a:extLst>
              <a:ext uri="{FF2B5EF4-FFF2-40B4-BE49-F238E27FC236}">
                <a16:creationId xmlns:a16="http://schemas.microsoft.com/office/drawing/2014/main" id="{4D381F68-2B82-4855-90A2-B937F010A915}"/>
              </a:ext>
            </a:extLst>
          </p:cNvPr>
          <p:cNvSpPr/>
          <p:nvPr/>
        </p:nvSpPr>
        <p:spPr>
          <a:xfrm>
            <a:off x="5614670" y="96432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7" name="Ovaal 46">
            <a:extLst>
              <a:ext uri="{FF2B5EF4-FFF2-40B4-BE49-F238E27FC236}">
                <a16:creationId xmlns:a16="http://schemas.microsoft.com/office/drawing/2014/main" id="{121A11D9-DDE5-4493-BE10-0A6A4D77D34B}"/>
              </a:ext>
            </a:extLst>
          </p:cNvPr>
          <p:cNvSpPr/>
          <p:nvPr/>
        </p:nvSpPr>
        <p:spPr>
          <a:xfrm>
            <a:off x="5836920" y="94241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8" name="Ovaal 47">
            <a:extLst>
              <a:ext uri="{FF2B5EF4-FFF2-40B4-BE49-F238E27FC236}">
                <a16:creationId xmlns:a16="http://schemas.microsoft.com/office/drawing/2014/main" id="{3F2628A9-3BC4-4812-B800-DF1A55276D9F}"/>
              </a:ext>
            </a:extLst>
          </p:cNvPr>
          <p:cNvSpPr/>
          <p:nvPr/>
        </p:nvSpPr>
        <p:spPr>
          <a:xfrm>
            <a:off x="6777106" y="1519791"/>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2" name="Ovaal 51">
            <a:extLst>
              <a:ext uri="{FF2B5EF4-FFF2-40B4-BE49-F238E27FC236}">
                <a16:creationId xmlns:a16="http://schemas.microsoft.com/office/drawing/2014/main" id="{4979E3FC-E912-406F-9123-1D5B20C5618F}"/>
              </a:ext>
            </a:extLst>
          </p:cNvPr>
          <p:cNvSpPr/>
          <p:nvPr/>
        </p:nvSpPr>
        <p:spPr>
          <a:xfrm>
            <a:off x="6620896" y="1159111"/>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3" name="Ovaal 52">
            <a:extLst>
              <a:ext uri="{FF2B5EF4-FFF2-40B4-BE49-F238E27FC236}">
                <a16:creationId xmlns:a16="http://schemas.microsoft.com/office/drawing/2014/main" id="{21347C64-D7B4-48B5-83B3-5372247E6FFC}"/>
              </a:ext>
            </a:extLst>
          </p:cNvPr>
          <p:cNvSpPr/>
          <p:nvPr/>
        </p:nvSpPr>
        <p:spPr>
          <a:xfrm>
            <a:off x="5673090" y="106719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4" name="Ovaal 53">
            <a:extLst>
              <a:ext uri="{FF2B5EF4-FFF2-40B4-BE49-F238E27FC236}">
                <a16:creationId xmlns:a16="http://schemas.microsoft.com/office/drawing/2014/main" id="{80008BCC-5768-46FE-A7B6-5C231E752BEA}"/>
              </a:ext>
            </a:extLst>
          </p:cNvPr>
          <p:cNvSpPr/>
          <p:nvPr/>
        </p:nvSpPr>
        <p:spPr>
          <a:xfrm>
            <a:off x="7057776" y="141517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6" name="Ovaal 55">
            <a:extLst>
              <a:ext uri="{FF2B5EF4-FFF2-40B4-BE49-F238E27FC236}">
                <a16:creationId xmlns:a16="http://schemas.microsoft.com/office/drawing/2014/main" id="{027F034D-F77F-42FD-ACD2-A8B0BDD3A842}"/>
              </a:ext>
            </a:extLst>
          </p:cNvPr>
          <p:cNvSpPr/>
          <p:nvPr/>
        </p:nvSpPr>
        <p:spPr>
          <a:xfrm>
            <a:off x="7118736" y="151360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7" name="Ovaal 56">
            <a:extLst>
              <a:ext uri="{FF2B5EF4-FFF2-40B4-BE49-F238E27FC236}">
                <a16:creationId xmlns:a16="http://schemas.microsoft.com/office/drawing/2014/main" id="{7EC9D980-5FEB-4CEF-A4B2-457D3F717FAF}"/>
              </a:ext>
            </a:extLst>
          </p:cNvPr>
          <p:cNvSpPr/>
          <p:nvPr/>
        </p:nvSpPr>
        <p:spPr>
          <a:xfrm>
            <a:off x="7018406" y="117705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8" name="Ovaal 57">
            <a:extLst>
              <a:ext uri="{FF2B5EF4-FFF2-40B4-BE49-F238E27FC236}">
                <a16:creationId xmlns:a16="http://schemas.microsoft.com/office/drawing/2014/main" id="{04FD0E5E-1DC1-43F5-8BB8-1CA639867EE2}"/>
              </a:ext>
            </a:extLst>
          </p:cNvPr>
          <p:cNvSpPr/>
          <p:nvPr/>
        </p:nvSpPr>
        <p:spPr>
          <a:xfrm>
            <a:off x="7229162" y="118022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9" name="Ovaal 58">
            <a:extLst>
              <a:ext uri="{FF2B5EF4-FFF2-40B4-BE49-F238E27FC236}">
                <a16:creationId xmlns:a16="http://schemas.microsoft.com/office/drawing/2014/main" id="{DF20D015-0A0A-4C81-A595-9A485A81003E}"/>
              </a:ext>
            </a:extLst>
          </p:cNvPr>
          <p:cNvSpPr/>
          <p:nvPr/>
        </p:nvSpPr>
        <p:spPr>
          <a:xfrm>
            <a:off x="5955030" y="11208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0" name="Ovaal 59">
            <a:extLst>
              <a:ext uri="{FF2B5EF4-FFF2-40B4-BE49-F238E27FC236}">
                <a16:creationId xmlns:a16="http://schemas.microsoft.com/office/drawing/2014/main" id="{633C6126-CCF7-4FB3-8B80-30F8A0DB92D7}"/>
              </a:ext>
            </a:extLst>
          </p:cNvPr>
          <p:cNvSpPr/>
          <p:nvPr/>
        </p:nvSpPr>
        <p:spPr>
          <a:xfrm>
            <a:off x="7217796" y="135897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1" name="Ovaal 60">
            <a:extLst>
              <a:ext uri="{FF2B5EF4-FFF2-40B4-BE49-F238E27FC236}">
                <a16:creationId xmlns:a16="http://schemas.microsoft.com/office/drawing/2014/main" id="{37D03652-7089-4A6B-8A27-068BAB470B14}"/>
              </a:ext>
            </a:extLst>
          </p:cNvPr>
          <p:cNvSpPr/>
          <p:nvPr/>
        </p:nvSpPr>
        <p:spPr>
          <a:xfrm>
            <a:off x="5825490" y="121959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2" name="Ovaal 41">
            <a:extLst>
              <a:ext uri="{FF2B5EF4-FFF2-40B4-BE49-F238E27FC236}">
                <a16:creationId xmlns:a16="http://schemas.microsoft.com/office/drawing/2014/main" id="{CB1FA7FD-199E-47E1-94EA-E29FB1357021}"/>
              </a:ext>
            </a:extLst>
          </p:cNvPr>
          <p:cNvSpPr/>
          <p:nvPr/>
        </p:nvSpPr>
        <p:spPr>
          <a:xfrm>
            <a:off x="4142418" y="250308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3" name="Ovaal 62">
            <a:extLst>
              <a:ext uri="{FF2B5EF4-FFF2-40B4-BE49-F238E27FC236}">
                <a16:creationId xmlns:a16="http://schemas.microsoft.com/office/drawing/2014/main" id="{448E4FAE-DB1A-4DA0-8FEC-2B35E66DE09A}"/>
              </a:ext>
            </a:extLst>
          </p:cNvPr>
          <p:cNvSpPr/>
          <p:nvPr/>
        </p:nvSpPr>
        <p:spPr>
          <a:xfrm>
            <a:off x="4340538" y="233925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4" name="Ovaal 63">
            <a:extLst>
              <a:ext uri="{FF2B5EF4-FFF2-40B4-BE49-F238E27FC236}">
                <a16:creationId xmlns:a16="http://schemas.microsoft.com/office/drawing/2014/main" id="{B3D826C4-E960-4C0B-A64C-AA9C1C517D0B}"/>
              </a:ext>
            </a:extLst>
          </p:cNvPr>
          <p:cNvSpPr/>
          <p:nvPr/>
        </p:nvSpPr>
        <p:spPr>
          <a:xfrm>
            <a:off x="4142418" y="227448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5" name="Ovaal 64">
            <a:extLst>
              <a:ext uri="{FF2B5EF4-FFF2-40B4-BE49-F238E27FC236}">
                <a16:creationId xmlns:a16="http://schemas.microsoft.com/office/drawing/2014/main" id="{3F4AB3D6-61BD-4335-AD38-3CA1B1A7D329}"/>
              </a:ext>
            </a:extLst>
          </p:cNvPr>
          <p:cNvSpPr/>
          <p:nvPr/>
        </p:nvSpPr>
        <p:spPr>
          <a:xfrm>
            <a:off x="4226238" y="244593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6" name="Ovaal 65">
            <a:extLst>
              <a:ext uri="{FF2B5EF4-FFF2-40B4-BE49-F238E27FC236}">
                <a16:creationId xmlns:a16="http://schemas.microsoft.com/office/drawing/2014/main" id="{8565CFF8-9D65-46ED-8E74-309FC3540521}"/>
              </a:ext>
            </a:extLst>
          </p:cNvPr>
          <p:cNvSpPr/>
          <p:nvPr/>
        </p:nvSpPr>
        <p:spPr>
          <a:xfrm>
            <a:off x="4489128" y="140946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7" name="Ovaal 66">
            <a:extLst>
              <a:ext uri="{FF2B5EF4-FFF2-40B4-BE49-F238E27FC236}">
                <a16:creationId xmlns:a16="http://schemas.microsoft.com/office/drawing/2014/main" id="{2C81FDC1-C8ED-4C5D-817F-B036EC660428}"/>
              </a:ext>
            </a:extLst>
          </p:cNvPr>
          <p:cNvSpPr/>
          <p:nvPr/>
        </p:nvSpPr>
        <p:spPr>
          <a:xfrm>
            <a:off x="4096698" y="244212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8" name="Ovaal 67">
            <a:extLst>
              <a:ext uri="{FF2B5EF4-FFF2-40B4-BE49-F238E27FC236}">
                <a16:creationId xmlns:a16="http://schemas.microsoft.com/office/drawing/2014/main" id="{D72A1BDB-A755-4858-BBFC-B7856D2CA8AA}"/>
              </a:ext>
            </a:extLst>
          </p:cNvPr>
          <p:cNvSpPr/>
          <p:nvPr/>
        </p:nvSpPr>
        <p:spPr>
          <a:xfrm>
            <a:off x="4187753" y="2141203"/>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69" name="Ovaal 68">
            <a:extLst>
              <a:ext uri="{FF2B5EF4-FFF2-40B4-BE49-F238E27FC236}">
                <a16:creationId xmlns:a16="http://schemas.microsoft.com/office/drawing/2014/main" id="{256D6486-108A-4D4F-9FDE-5777E45B1310}"/>
              </a:ext>
            </a:extLst>
          </p:cNvPr>
          <p:cNvSpPr/>
          <p:nvPr/>
        </p:nvSpPr>
        <p:spPr>
          <a:xfrm>
            <a:off x="4580568" y="155424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0" name="Ovaal 69">
            <a:extLst>
              <a:ext uri="{FF2B5EF4-FFF2-40B4-BE49-F238E27FC236}">
                <a16:creationId xmlns:a16="http://schemas.microsoft.com/office/drawing/2014/main" id="{D2CA4331-C576-4CC6-91C7-D08123DF0288}"/>
              </a:ext>
            </a:extLst>
          </p:cNvPr>
          <p:cNvSpPr/>
          <p:nvPr/>
        </p:nvSpPr>
        <p:spPr>
          <a:xfrm>
            <a:off x="5736899" y="232046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1" name="Ovaal 70">
            <a:extLst>
              <a:ext uri="{FF2B5EF4-FFF2-40B4-BE49-F238E27FC236}">
                <a16:creationId xmlns:a16="http://schemas.microsoft.com/office/drawing/2014/main" id="{8E59C603-AF9E-45B7-9932-D0A5BB1AFA4E}"/>
              </a:ext>
            </a:extLst>
          </p:cNvPr>
          <p:cNvSpPr/>
          <p:nvPr/>
        </p:nvSpPr>
        <p:spPr>
          <a:xfrm>
            <a:off x="4580568" y="1798081"/>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2" name="Ovaal 71">
            <a:extLst>
              <a:ext uri="{FF2B5EF4-FFF2-40B4-BE49-F238E27FC236}">
                <a16:creationId xmlns:a16="http://schemas.microsoft.com/office/drawing/2014/main" id="{7824DC46-B470-4EBA-8515-90C95499F216}"/>
              </a:ext>
            </a:extLst>
          </p:cNvPr>
          <p:cNvSpPr/>
          <p:nvPr/>
        </p:nvSpPr>
        <p:spPr>
          <a:xfrm>
            <a:off x="4645338" y="164790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3" name="Ovaal 72">
            <a:extLst>
              <a:ext uri="{FF2B5EF4-FFF2-40B4-BE49-F238E27FC236}">
                <a16:creationId xmlns:a16="http://schemas.microsoft.com/office/drawing/2014/main" id="{E1AA052C-41BC-4A3C-BCB7-55A73508DDE8}"/>
              </a:ext>
            </a:extLst>
          </p:cNvPr>
          <p:cNvSpPr/>
          <p:nvPr/>
        </p:nvSpPr>
        <p:spPr>
          <a:xfrm>
            <a:off x="4785038" y="176728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4" name="Ovaal 73">
            <a:extLst>
              <a:ext uri="{FF2B5EF4-FFF2-40B4-BE49-F238E27FC236}">
                <a16:creationId xmlns:a16="http://schemas.microsoft.com/office/drawing/2014/main" id="{E8D8B673-F086-43A3-AA23-C3E98865832A}"/>
              </a:ext>
            </a:extLst>
          </p:cNvPr>
          <p:cNvSpPr/>
          <p:nvPr/>
        </p:nvSpPr>
        <p:spPr>
          <a:xfrm>
            <a:off x="5649269" y="246452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5" name="Ovaal 74">
            <a:extLst>
              <a:ext uri="{FF2B5EF4-FFF2-40B4-BE49-F238E27FC236}">
                <a16:creationId xmlns:a16="http://schemas.microsoft.com/office/drawing/2014/main" id="{D8E72448-DB2E-45E1-962A-2B9421722C60}"/>
              </a:ext>
            </a:extLst>
          </p:cNvPr>
          <p:cNvSpPr/>
          <p:nvPr/>
        </p:nvSpPr>
        <p:spPr>
          <a:xfrm>
            <a:off x="4710108" y="15809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6" name="Ovaal 75">
            <a:extLst>
              <a:ext uri="{FF2B5EF4-FFF2-40B4-BE49-F238E27FC236}">
                <a16:creationId xmlns:a16="http://schemas.microsoft.com/office/drawing/2014/main" id="{E7576084-38B9-490C-9768-3DB5F650C2C4}"/>
              </a:ext>
            </a:extLst>
          </p:cNvPr>
          <p:cNvSpPr/>
          <p:nvPr/>
        </p:nvSpPr>
        <p:spPr>
          <a:xfrm>
            <a:off x="5792144" y="248714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7" name="Ovaal 76">
            <a:extLst>
              <a:ext uri="{FF2B5EF4-FFF2-40B4-BE49-F238E27FC236}">
                <a16:creationId xmlns:a16="http://schemas.microsoft.com/office/drawing/2014/main" id="{E1628E0B-73F6-467C-9A09-447A515559D9}"/>
              </a:ext>
            </a:extLst>
          </p:cNvPr>
          <p:cNvSpPr/>
          <p:nvPr/>
        </p:nvSpPr>
        <p:spPr>
          <a:xfrm>
            <a:off x="4317678" y="2184637"/>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8" name="Ovaal 77">
            <a:extLst>
              <a:ext uri="{FF2B5EF4-FFF2-40B4-BE49-F238E27FC236}">
                <a16:creationId xmlns:a16="http://schemas.microsoft.com/office/drawing/2014/main" id="{42EE09C6-B508-43C1-9767-B16E69535593}"/>
              </a:ext>
            </a:extLst>
          </p:cNvPr>
          <p:cNvSpPr/>
          <p:nvPr/>
        </p:nvSpPr>
        <p:spPr>
          <a:xfrm>
            <a:off x="3967158" y="250618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3" name="Ovaal 42">
            <a:extLst>
              <a:ext uri="{FF2B5EF4-FFF2-40B4-BE49-F238E27FC236}">
                <a16:creationId xmlns:a16="http://schemas.microsoft.com/office/drawing/2014/main" id="{6CEE784A-3921-44D3-AB84-8ECF5359140A}"/>
              </a:ext>
            </a:extLst>
          </p:cNvPr>
          <p:cNvSpPr/>
          <p:nvPr/>
        </p:nvSpPr>
        <p:spPr>
          <a:xfrm>
            <a:off x="6841876" y="1821983"/>
            <a:ext cx="185690" cy="161703"/>
          </a:xfrm>
          <a:prstGeom prst="ellipse">
            <a:avLst/>
          </a:prstGeom>
          <a:gradFill flip="none" rotWithShape="1">
            <a:gsLst>
              <a:gs pos="99000">
                <a:srgbClr val="FF0000"/>
              </a:gs>
              <a:gs pos="100000">
                <a:srgbClr val="FF0000">
                  <a:tint val="44500"/>
                  <a:satMod val="160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5" name="Tijdelijke aanduiding voor inhoud 2">
            <a:extLst>
              <a:ext uri="{FF2B5EF4-FFF2-40B4-BE49-F238E27FC236}">
                <a16:creationId xmlns:a16="http://schemas.microsoft.com/office/drawing/2014/main" id="{62745FE7-E0B3-4E1A-B2DB-61B895DB7778}"/>
              </a:ext>
            </a:extLst>
          </p:cNvPr>
          <p:cNvSpPr txBox="1">
            <a:spLocks/>
          </p:cNvSpPr>
          <p:nvPr/>
        </p:nvSpPr>
        <p:spPr>
          <a:xfrm>
            <a:off x="194310" y="876300"/>
            <a:ext cx="8705850" cy="4130040"/>
          </a:xfrm>
          <a:prstGeom prst="rect">
            <a:avLst/>
          </a:prstGeom>
        </p:spPr>
        <p:txBody>
          <a:bodyPr/>
          <a:lstStyle>
            <a:lvl1pPr marL="0" indent="0" algn="l" defTabSz="457200" rtl="0" fontAlgn="base">
              <a:spcBef>
                <a:spcPct val="20000"/>
              </a:spcBef>
              <a:spcAft>
                <a:spcPct val="0"/>
              </a:spcAft>
              <a:buClr>
                <a:schemeClr val="tx2"/>
              </a:buClr>
              <a:buSzPct val="100000"/>
              <a:buFontTx/>
              <a:buNone/>
              <a:defRPr sz="2000" b="0" i="0" kern="1200">
                <a:solidFill>
                  <a:schemeClr val="tx1"/>
                </a:solidFill>
                <a:latin typeface="Trebuchet MS"/>
                <a:ea typeface="Geneva" charset="-128"/>
                <a:cs typeface="Trebuchet MS"/>
              </a:defRPr>
            </a:lvl1pPr>
            <a:lvl2pPr marL="471600" indent="-285750" algn="l" defTabSz="457200" rtl="0" fontAlgn="base">
              <a:spcBef>
                <a:spcPct val="20000"/>
              </a:spcBef>
              <a:spcAft>
                <a:spcPct val="0"/>
              </a:spcAft>
              <a:buFont typeface="Arial" charset="0"/>
              <a:buNone/>
              <a:defRPr sz="2000" b="0" i="1" kern="1200">
                <a:solidFill>
                  <a:schemeClr val="tx1"/>
                </a:solidFill>
                <a:latin typeface="Trebuchet MS"/>
                <a:ea typeface="Geneva" charset="-128"/>
                <a:cs typeface="Trebuchet MS"/>
              </a:defRPr>
            </a:lvl2pPr>
            <a:lvl3pPr marL="194900" indent="0" algn="l" defTabSz="457200" rtl="0" fontAlgn="base">
              <a:spcBef>
                <a:spcPct val="20000"/>
              </a:spcBef>
              <a:spcAft>
                <a:spcPct val="0"/>
              </a:spcAft>
              <a:buClr>
                <a:schemeClr val="tx2"/>
              </a:buClr>
              <a:buSzPct val="100000"/>
              <a:buFontTx/>
              <a:buNone/>
              <a:defRPr sz="2000" b="0" i="0" kern="1200">
                <a:solidFill>
                  <a:schemeClr val="tx1"/>
                </a:solidFill>
                <a:latin typeface="Trebuchet MS"/>
                <a:ea typeface="Geneva" charset="-128"/>
                <a:cs typeface="Trebuchet MS"/>
              </a:defRPr>
            </a:lvl3pPr>
            <a:lvl4pPr marL="1600200" indent="-228600" algn="l" defTabSz="457200" rtl="0" fontAlgn="base">
              <a:spcBef>
                <a:spcPct val="20000"/>
              </a:spcBef>
              <a:spcAft>
                <a:spcPct val="0"/>
              </a:spcAft>
              <a:buFont typeface="Arial" charset="0"/>
              <a:buNone/>
              <a:defRPr b="0" i="0" kern="1200">
                <a:solidFill>
                  <a:schemeClr val="tx1"/>
                </a:solidFill>
                <a:latin typeface="Trebuchet MS"/>
                <a:ea typeface="Geneva" charset="-128"/>
                <a:cs typeface="Trebuchet MS"/>
              </a:defRPr>
            </a:lvl4pPr>
            <a:lvl5pPr marL="2057400" indent="-228600" algn="l" defTabSz="457200" rtl="0" fontAlgn="base">
              <a:spcBef>
                <a:spcPct val="20000"/>
              </a:spcBef>
              <a:spcAft>
                <a:spcPct val="0"/>
              </a:spcAft>
              <a:buFont typeface="Arial" charset="0"/>
              <a:defRPr sz="2000" kern="1200">
                <a:solidFill>
                  <a:schemeClr val="bg2"/>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a:latin typeface="Trebuchet MS" panose="020B0603020202020204" pitchFamily="34" charset="0"/>
              </a:rPr>
              <a:t>At each node:</a:t>
            </a:r>
          </a:p>
          <a:p>
            <a:pPr marL="342900" indent="-342900">
              <a:buFont typeface="Arial" panose="020B0604020202020204" pitchFamily="34" charset="0"/>
              <a:buChar char="•"/>
            </a:pPr>
            <a:r>
              <a:rPr lang="en-GB">
                <a:latin typeface="Trebuchet MS" panose="020B0603020202020204" pitchFamily="34" charset="0"/>
              </a:rPr>
              <a:t>Calculation of scores</a:t>
            </a:r>
          </a:p>
          <a:p>
            <a:pPr marL="342900" indent="-342900">
              <a:buFont typeface="Arial" panose="020B0604020202020204" pitchFamily="34" charset="0"/>
              <a:buChar char="•"/>
            </a:pPr>
            <a:r>
              <a:rPr lang="en-GB">
                <a:latin typeface="Trebuchet MS" panose="020B0603020202020204" pitchFamily="34" charset="0"/>
              </a:rPr>
              <a:t>Assignment of cells</a:t>
            </a:r>
          </a:p>
          <a:p>
            <a:pPr marL="814500" lvl="1" indent="-342900">
              <a:buFont typeface="Arial" panose="020B0604020202020204" pitchFamily="34" charset="0"/>
              <a:buChar char="•"/>
            </a:pPr>
            <a:r>
              <a:rPr lang="en-GB">
                <a:latin typeface="Trebuchet MS" panose="020B0603020202020204" pitchFamily="34" charset="0"/>
              </a:rPr>
              <a:t>Right, left, stop</a:t>
            </a:r>
          </a:p>
          <a:p>
            <a:pPr marL="342900" indent="-342900">
              <a:buFont typeface="Arial" panose="020B0604020202020204" pitchFamily="34" charset="0"/>
              <a:buChar char="•"/>
            </a:pPr>
            <a:r>
              <a:rPr lang="en-GB">
                <a:latin typeface="Trebuchet MS" panose="020B0603020202020204" pitchFamily="34" charset="0"/>
              </a:rPr>
              <a:t>Next node</a:t>
            </a:r>
            <a:endParaRPr lang="en-GB" dirty="0">
              <a:latin typeface="Trebuchet MS" panose="020B0603020202020204" pitchFamily="34" charset="0"/>
            </a:endParaRPr>
          </a:p>
        </p:txBody>
      </p:sp>
    </p:spTree>
    <p:extLst>
      <p:ext uri="{BB962C8B-B14F-4D97-AF65-F5344CB8AC3E}">
        <p14:creationId xmlns:p14="http://schemas.microsoft.com/office/powerpoint/2010/main" val="2624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out)">
                                      <p:cBhvr>
                                        <p:cTn id="7" dur="250"/>
                                        <p:tgtEl>
                                          <p:spTgt spid="43"/>
                                        </p:tgtEl>
                                      </p:cBhvr>
                                    </p:animEffect>
                                  </p:childTnLst>
                                </p:cTn>
                              </p:par>
                              <p:par>
                                <p:cTn id="8" presetID="6" presetClass="exit" presetSubtype="16" fill="hold" grpId="1" nodeType="withEffect">
                                  <p:stCondLst>
                                    <p:cond delay="0"/>
                                  </p:stCondLst>
                                  <p:childTnLst>
                                    <p:animEffect transition="out" filter="circle(in)">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A0DFCA47-F53B-456B-B517-A26EF273DEBC}"/>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2BA1AA7B-2D47-47D2-A629-428DD6A5149D}"/>
              </a:ext>
            </a:extLst>
          </p:cNvPr>
          <p:cNvSpPr>
            <a:spLocks noGrp="1"/>
          </p:cNvSpPr>
          <p:nvPr>
            <p:ph type="title"/>
          </p:nvPr>
        </p:nvSpPr>
        <p:spPr>
          <a:xfrm>
            <a:off x="194310" y="217170"/>
            <a:ext cx="6547597" cy="552450"/>
          </a:xfrm>
        </p:spPr>
        <p:txBody>
          <a:bodyPr/>
          <a:lstStyle/>
          <a:p>
            <a:r>
              <a:rPr lang="en-GB" dirty="0">
                <a:latin typeface="Trebuchet MS" panose="020B0603020202020204" pitchFamily="34" charset="0"/>
              </a:rPr>
              <a:t>Cell shunting</a:t>
            </a:r>
          </a:p>
        </p:txBody>
      </p:sp>
      <p:pic>
        <p:nvPicPr>
          <p:cNvPr id="25" name="Afbeelding 24">
            <a:extLst>
              <a:ext uri="{FF2B5EF4-FFF2-40B4-BE49-F238E27FC236}">
                <a16:creationId xmlns:a16="http://schemas.microsoft.com/office/drawing/2014/main" id="{771AF81E-6F0C-44F0-A6D3-32CD8DA5A0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31" y="1200150"/>
            <a:ext cx="4640265" cy="2510789"/>
          </a:xfrm>
          <a:prstGeom prst="rect">
            <a:avLst/>
          </a:prstGeom>
        </p:spPr>
      </p:pic>
      <p:sp>
        <p:nvSpPr>
          <p:cNvPr id="26" name="Ovaal 25">
            <a:extLst>
              <a:ext uri="{FF2B5EF4-FFF2-40B4-BE49-F238E27FC236}">
                <a16:creationId xmlns:a16="http://schemas.microsoft.com/office/drawing/2014/main" id="{0F2DFCF5-1145-4823-9750-A20207967440}"/>
              </a:ext>
            </a:extLst>
          </p:cNvPr>
          <p:cNvSpPr/>
          <p:nvPr/>
        </p:nvSpPr>
        <p:spPr>
          <a:xfrm>
            <a:off x="4142418" y="250308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7" name="Ovaal 26">
            <a:extLst>
              <a:ext uri="{FF2B5EF4-FFF2-40B4-BE49-F238E27FC236}">
                <a16:creationId xmlns:a16="http://schemas.microsoft.com/office/drawing/2014/main" id="{F9B3C13E-D236-45C3-AAEF-1A69E336C452}"/>
              </a:ext>
            </a:extLst>
          </p:cNvPr>
          <p:cNvSpPr/>
          <p:nvPr/>
        </p:nvSpPr>
        <p:spPr>
          <a:xfrm>
            <a:off x="4340538" y="233925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8" name="Ovaal 27">
            <a:extLst>
              <a:ext uri="{FF2B5EF4-FFF2-40B4-BE49-F238E27FC236}">
                <a16:creationId xmlns:a16="http://schemas.microsoft.com/office/drawing/2014/main" id="{D26761D3-8B70-491D-B03B-AC08D983C5D8}"/>
              </a:ext>
            </a:extLst>
          </p:cNvPr>
          <p:cNvSpPr/>
          <p:nvPr/>
        </p:nvSpPr>
        <p:spPr>
          <a:xfrm>
            <a:off x="4142418" y="227448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9" name="Ovaal 28">
            <a:extLst>
              <a:ext uri="{FF2B5EF4-FFF2-40B4-BE49-F238E27FC236}">
                <a16:creationId xmlns:a16="http://schemas.microsoft.com/office/drawing/2014/main" id="{CA6D5E3F-1C5B-42BD-89F1-73254830405A}"/>
              </a:ext>
            </a:extLst>
          </p:cNvPr>
          <p:cNvSpPr/>
          <p:nvPr/>
        </p:nvSpPr>
        <p:spPr>
          <a:xfrm>
            <a:off x="4226238" y="244593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0" name="Ovaal 29">
            <a:extLst>
              <a:ext uri="{FF2B5EF4-FFF2-40B4-BE49-F238E27FC236}">
                <a16:creationId xmlns:a16="http://schemas.microsoft.com/office/drawing/2014/main" id="{8A901CBD-3B75-435D-ABF8-1692DD93ECC9}"/>
              </a:ext>
            </a:extLst>
          </p:cNvPr>
          <p:cNvSpPr/>
          <p:nvPr/>
        </p:nvSpPr>
        <p:spPr>
          <a:xfrm>
            <a:off x="6146864" y="215590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1" name="Ovaal 30">
            <a:extLst>
              <a:ext uri="{FF2B5EF4-FFF2-40B4-BE49-F238E27FC236}">
                <a16:creationId xmlns:a16="http://schemas.microsoft.com/office/drawing/2014/main" id="{FE354A11-A6E1-4884-A764-6B45164D42F7}"/>
              </a:ext>
            </a:extLst>
          </p:cNvPr>
          <p:cNvSpPr/>
          <p:nvPr/>
        </p:nvSpPr>
        <p:spPr>
          <a:xfrm>
            <a:off x="4489128" y="140946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2" name="Ovaal 31">
            <a:extLst>
              <a:ext uri="{FF2B5EF4-FFF2-40B4-BE49-F238E27FC236}">
                <a16:creationId xmlns:a16="http://schemas.microsoft.com/office/drawing/2014/main" id="{581C0EC7-72F8-462B-9C9B-667369D5418C}"/>
              </a:ext>
            </a:extLst>
          </p:cNvPr>
          <p:cNvSpPr/>
          <p:nvPr/>
        </p:nvSpPr>
        <p:spPr>
          <a:xfrm>
            <a:off x="4096698" y="244212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3" name="Ovaal 32">
            <a:extLst>
              <a:ext uri="{FF2B5EF4-FFF2-40B4-BE49-F238E27FC236}">
                <a16:creationId xmlns:a16="http://schemas.microsoft.com/office/drawing/2014/main" id="{ED6C2D7E-7396-4299-9DDC-AF983C045E24}"/>
              </a:ext>
            </a:extLst>
          </p:cNvPr>
          <p:cNvSpPr/>
          <p:nvPr/>
        </p:nvSpPr>
        <p:spPr>
          <a:xfrm>
            <a:off x="6875912" y="155424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4" name="Ovaal 33">
            <a:extLst>
              <a:ext uri="{FF2B5EF4-FFF2-40B4-BE49-F238E27FC236}">
                <a16:creationId xmlns:a16="http://schemas.microsoft.com/office/drawing/2014/main" id="{1A818599-8B4B-4652-BD2F-C19C93701BB2}"/>
              </a:ext>
            </a:extLst>
          </p:cNvPr>
          <p:cNvSpPr/>
          <p:nvPr/>
        </p:nvSpPr>
        <p:spPr>
          <a:xfrm>
            <a:off x="4187753" y="2141203"/>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35" name="Ovaal 34">
            <a:extLst>
              <a:ext uri="{FF2B5EF4-FFF2-40B4-BE49-F238E27FC236}">
                <a16:creationId xmlns:a16="http://schemas.microsoft.com/office/drawing/2014/main" id="{15850EAF-9E01-444C-9E42-BE9942AE046C}"/>
              </a:ext>
            </a:extLst>
          </p:cNvPr>
          <p:cNvSpPr/>
          <p:nvPr/>
        </p:nvSpPr>
        <p:spPr>
          <a:xfrm>
            <a:off x="4580568" y="155424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6" name="Ovaal 35">
            <a:extLst>
              <a:ext uri="{FF2B5EF4-FFF2-40B4-BE49-F238E27FC236}">
                <a16:creationId xmlns:a16="http://schemas.microsoft.com/office/drawing/2014/main" id="{61246481-3C90-4F75-9F1A-87989011E796}"/>
              </a:ext>
            </a:extLst>
          </p:cNvPr>
          <p:cNvSpPr/>
          <p:nvPr/>
        </p:nvSpPr>
        <p:spPr>
          <a:xfrm>
            <a:off x="6054090" y="189815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7" name="Ovaal 36">
            <a:extLst>
              <a:ext uri="{FF2B5EF4-FFF2-40B4-BE49-F238E27FC236}">
                <a16:creationId xmlns:a16="http://schemas.microsoft.com/office/drawing/2014/main" id="{1E588601-2A8B-490F-8F90-F8CB855FF42A}"/>
              </a:ext>
            </a:extLst>
          </p:cNvPr>
          <p:cNvSpPr/>
          <p:nvPr/>
        </p:nvSpPr>
        <p:spPr>
          <a:xfrm>
            <a:off x="7813426" y="1944827"/>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8" name="Ovaal 37">
            <a:extLst>
              <a:ext uri="{FF2B5EF4-FFF2-40B4-BE49-F238E27FC236}">
                <a16:creationId xmlns:a16="http://schemas.microsoft.com/office/drawing/2014/main" id="{4F7F2B23-1D04-4993-A292-E4E02E254A1F}"/>
              </a:ext>
            </a:extLst>
          </p:cNvPr>
          <p:cNvSpPr/>
          <p:nvPr/>
        </p:nvSpPr>
        <p:spPr>
          <a:xfrm>
            <a:off x="7619116" y="187243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9" name="Ovaal 38">
            <a:extLst>
              <a:ext uri="{FF2B5EF4-FFF2-40B4-BE49-F238E27FC236}">
                <a16:creationId xmlns:a16="http://schemas.microsoft.com/office/drawing/2014/main" id="{8761CE38-AEDE-4828-AC7E-4FA14B5C6408}"/>
              </a:ext>
            </a:extLst>
          </p:cNvPr>
          <p:cNvSpPr/>
          <p:nvPr/>
        </p:nvSpPr>
        <p:spPr>
          <a:xfrm>
            <a:off x="7615306" y="202769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0" name="Ovaal 39">
            <a:extLst>
              <a:ext uri="{FF2B5EF4-FFF2-40B4-BE49-F238E27FC236}">
                <a16:creationId xmlns:a16="http://schemas.microsoft.com/office/drawing/2014/main" id="{9879AC82-A21E-4F4E-BF77-85C5CEAD7164}"/>
              </a:ext>
            </a:extLst>
          </p:cNvPr>
          <p:cNvSpPr/>
          <p:nvPr/>
        </p:nvSpPr>
        <p:spPr>
          <a:xfrm>
            <a:off x="5736899" y="232046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1" name="Ovaal 40">
            <a:extLst>
              <a:ext uri="{FF2B5EF4-FFF2-40B4-BE49-F238E27FC236}">
                <a16:creationId xmlns:a16="http://schemas.microsoft.com/office/drawing/2014/main" id="{EF22BF34-436C-4FA2-8D91-DDDB916D82E7}"/>
              </a:ext>
            </a:extLst>
          </p:cNvPr>
          <p:cNvSpPr/>
          <p:nvPr/>
        </p:nvSpPr>
        <p:spPr>
          <a:xfrm>
            <a:off x="7748656" y="2184857"/>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3" name="Ovaal 42">
            <a:extLst>
              <a:ext uri="{FF2B5EF4-FFF2-40B4-BE49-F238E27FC236}">
                <a16:creationId xmlns:a16="http://schemas.microsoft.com/office/drawing/2014/main" id="{5DEA18B1-E7EE-4973-A532-EC634E77FAFC}"/>
              </a:ext>
            </a:extLst>
          </p:cNvPr>
          <p:cNvSpPr/>
          <p:nvPr/>
        </p:nvSpPr>
        <p:spPr>
          <a:xfrm>
            <a:off x="4580568" y="1798081"/>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4" name="Ovaal 43">
            <a:extLst>
              <a:ext uri="{FF2B5EF4-FFF2-40B4-BE49-F238E27FC236}">
                <a16:creationId xmlns:a16="http://schemas.microsoft.com/office/drawing/2014/main" id="{4D381F68-2B82-4855-90A2-B937F010A915}"/>
              </a:ext>
            </a:extLst>
          </p:cNvPr>
          <p:cNvSpPr/>
          <p:nvPr/>
        </p:nvSpPr>
        <p:spPr>
          <a:xfrm>
            <a:off x="5614670" y="96432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5" name="Ovaal 44">
            <a:extLst>
              <a:ext uri="{FF2B5EF4-FFF2-40B4-BE49-F238E27FC236}">
                <a16:creationId xmlns:a16="http://schemas.microsoft.com/office/drawing/2014/main" id="{7085F9C7-1801-483F-937E-902E6ED21441}"/>
              </a:ext>
            </a:extLst>
          </p:cNvPr>
          <p:cNvSpPr/>
          <p:nvPr/>
        </p:nvSpPr>
        <p:spPr>
          <a:xfrm>
            <a:off x="4645338" y="164790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6" name="Ovaal 45">
            <a:extLst>
              <a:ext uri="{FF2B5EF4-FFF2-40B4-BE49-F238E27FC236}">
                <a16:creationId xmlns:a16="http://schemas.microsoft.com/office/drawing/2014/main" id="{4D8723FB-A648-4C69-B36F-F0D6B339EFF9}"/>
              </a:ext>
            </a:extLst>
          </p:cNvPr>
          <p:cNvSpPr/>
          <p:nvPr/>
        </p:nvSpPr>
        <p:spPr>
          <a:xfrm>
            <a:off x="4785038" y="176728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7" name="Ovaal 46">
            <a:extLst>
              <a:ext uri="{FF2B5EF4-FFF2-40B4-BE49-F238E27FC236}">
                <a16:creationId xmlns:a16="http://schemas.microsoft.com/office/drawing/2014/main" id="{121A11D9-DDE5-4493-BE10-0A6A4D77D34B}"/>
              </a:ext>
            </a:extLst>
          </p:cNvPr>
          <p:cNvSpPr/>
          <p:nvPr/>
        </p:nvSpPr>
        <p:spPr>
          <a:xfrm>
            <a:off x="5836920" y="94241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8" name="Ovaal 47">
            <a:extLst>
              <a:ext uri="{FF2B5EF4-FFF2-40B4-BE49-F238E27FC236}">
                <a16:creationId xmlns:a16="http://schemas.microsoft.com/office/drawing/2014/main" id="{3F2628A9-3BC4-4812-B800-DF1A55276D9F}"/>
              </a:ext>
            </a:extLst>
          </p:cNvPr>
          <p:cNvSpPr/>
          <p:nvPr/>
        </p:nvSpPr>
        <p:spPr>
          <a:xfrm>
            <a:off x="7661026" y="218850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9" name="Ovaal 48">
            <a:extLst>
              <a:ext uri="{FF2B5EF4-FFF2-40B4-BE49-F238E27FC236}">
                <a16:creationId xmlns:a16="http://schemas.microsoft.com/office/drawing/2014/main" id="{54358173-A7AD-4E44-8402-A22AB621092D}"/>
              </a:ext>
            </a:extLst>
          </p:cNvPr>
          <p:cNvSpPr/>
          <p:nvPr/>
        </p:nvSpPr>
        <p:spPr>
          <a:xfrm>
            <a:off x="5649269" y="246452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0" name="Ovaal 49">
            <a:extLst>
              <a:ext uri="{FF2B5EF4-FFF2-40B4-BE49-F238E27FC236}">
                <a16:creationId xmlns:a16="http://schemas.microsoft.com/office/drawing/2014/main" id="{97FF797D-B81C-4371-8F5B-472C8FAF550D}"/>
              </a:ext>
            </a:extLst>
          </p:cNvPr>
          <p:cNvSpPr/>
          <p:nvPr/>
        </p:nvSpPr>
        <p:spPr>
          <a:xfrm>
            <a:off x="4710108" y="1580910"/>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1" name="Ovaal 50">
            <a:extLst>
              <a:ext uri="{FF2B5EF4-FFF2-40B4-BE49-F238E27FC236}">
                <a16:creationId xmlns:a16="http://schemas.microsoft.com/office/drawing/2014/main" id="{B70859A5-6B9F-4654-AD5E-419BBC7CE446}"/>
              </a:ext>
            </a:extLst>
          </p:cNvPr>
          <p:cNvSpPr/>
          <p:nvPr/>
        </p:nvSpPr>
        <p:spPr>
          <a:xfrm>
            <a:off x="5792144" y="248714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2" name="Ovaal 51">
            <a:extLst>
              <a:ext uri="{FF2B5EF4-FFF2-40B4-BE49-F238E27FC236}">
                <a16:creationId xmlns:a16="http://schemas.microsoft.com/office/drawing/2014/main" id="{4979E3FC-E912-406F-9123-1D5B20C5618F}"/>
              </a:ext>
            </a:extLst>
          </p:cNvPr>
          <p:cNvSpPr/>
          <p:nvPr/>
        </p:nvSpPr>
        <p:spPr>
          <a:xfrm>
            <a:off x="6172264" y="1943653"/>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3" name="Ovaal 52">
            <a:extLst>
              <a:ext uri="{FF2B5EF4-FFF2-40B4-BE49-F238E27FC236}">
                <a16:creationId xmlns:a16="http://schemas.microsoft.com/office/drawing/2014/main" id="{21347C64-D7B4-48B5-83B3-5372247E6FFC}"/>
              </a:ext>
            </a:extLst>
          </p:cNvPr>
          <p:cNvSpPr/>
          <p:nvPr/>
        </p:nvSpPr>
        <p:spPr>
          <a:xfrm>
            <a:off x="5673090" y="106719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4" name="Ovaal 53">
            <a:extLst>
              <a:ext uri="{FF2B5EF4-FFF2-40B4-BE49-F238E27FC236}">
                <a16:creationId xmlns:a16="http://schemas.microsoft.com/office/drawing/2014/main" id="{80008BCC-5768-46FE-A7B6-5C231E752BEA}"/>
              </a:ext>
            </a:extLst>
          </p:cNvPr>
          <p:cNvSpPr/>
          <p:nvPr/>
        </p:nvSpPr>
        <p:spPr>
          <a:xfrm>
            <a:off x="7941696" y="2083892"/>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5" name="Ovaal 54">
            <a:extLst>
              <a:ext uri="{FF2B5EF4-FFF2-40B4-BE49-F238E27FC236}">
                <a16:creationId xmlns:a16="http://schemas.microsoft.com/office/drawing/2014/main" id="{8790DF62-00B7-42EA-AB58-DD9AFE38A7BD}"/>
              </a:ext>
            </a:extLst>
          </p:cNvPr>
          <p:cNvSpPr/>
          <p:nvPr/>
        </p:nvSpPr>
        <p:spPr>
          <a:xfrm>
            <a:off x="4317678" y="2184637"/>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6" name="Ovaal 55">
            <a:extLst>
              <a:ext uri="{FF2B5EF4-FFF2-40B4-BE49-F238E27FC236}">
                <a16:creationId xmlns:a16="http://schemas.microsoft.com/office/drawing/2014/main" id="{027F034D-F77F-42FD-ACD2-A8B0BDD3A842}"/>
              </a:ext>
            </a:extLst>
          </p:cNvPr>
          <p:cNvSpPr/>
          <p:nvPr/>
        </p:nvSpPr>
        <p:spPr>
          <a:xfrm>
            <a:off x="8002656" y="2182317"/>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7" name="Ovaal 56">
            <a:extLst>
              <a:ext uri="{FF2B5EF4-FFF2-40B4-BE49-F238E27FC236}">
                <a16:creationId xmlns:a16="http://schemas.microsoft.com/office/drawing/2014/main" id="{7EC9D980-5FEB-4CEF-A4B2-457D3F717FAF}"/>
              </a:ext>
            </a:extLst>
          </p:cNvPr>
          <p:cNvSpPr/>
          <p:nvPr/>
        </p:nvSpPr>
        <p:spPr>
          <a:xfrm>
            <a:off x="5971858" y="2004439"/>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8" name="Ovaal 57">
            <a:extLst>
              <a:ext uri="{FF2B5EF4-FFF2-40B4-BE49-F238E27FC236}">
                <a16:creationId xmlns:a16="http://schemas.microsoft.com/office/drawing/2014/main" id="{04FD0E5E-1DC1-43F5-8BB8-1CA639867EE2}"/>
              </a:ext>
            </a:extLst>
          </p:cNvPr>
          <p:cNvSpPr/>
          <p:nvPr/>
        </p:nvSpPr>
        <p:spPr>
          <a:xfrm>
            <a:off x="6077014" y="2031648"/>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9" name="Ovaal 58">
            <a:extLst>
              <a:ext uri="{FF2B5EF4-FFF2-40B4-BE49-F238E27FC236}">
                <a16:creationId xmlns:a16="http://schemas.microsoft.com/office/drawing/2014/main" id="{DF20D015-0A0A-4C81-A595-9A485A81003E}"/>
              </a:ext>
            </a:extLst>
          </p:cNvPr>
          <p:cNvSpPr/>
          <p:nvPr/>
        </p:nvSpPr>
        <p:spPr>
          <a:xfrm>
            <a:off x="5955030" y="1120854"/>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0" name="Ovaal 59">
            <a:extLst>
              <a:ext uri="{FF2B5EF4-FFF2-40B4-BE49-F238E27FC236}">
                <a16:creationId xmlns:a16="http://schemas.microsoft.com/office/drawing/2014/main" id="{633C6126-CCF7-4FB3-8B80-30F8A0DB92D7}"/>
              </a:ext>
            </a:extLst>
          </p:cNvPr>
          <p:cNvSpPr/>
          <p:nvPr/>
        </p:nvSpPr>
        <p:spPr>
          <a:xfrm>
            <a:off x="8101716" y="202769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1" name="Ovaal 60">
            <a:extLst>
              <a:ext uri="{FF2B5EF4-FFF2-40B4-BE49-F238E27FC236}">
                <a16:creationId xmlns:a16="http://schemas.microsoft.com/office/drawing/2014/main" id="{37D03652-7089-4A6B-8A27-068BAB470B14}"/>
              </a:ext>
            </a:extLst>
          </p:cNvPr>
          <p:cNvSpPr/>
          <p:nvPr/>
        </p:nvSpPr>
        <p:spPr>
          <a:xfrm>
            <a:off x="5825490" y="1219596"/>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2" name="Ovaal 61">
            <a:extLst>
              <a:ext uri="{FF2B5EF4-FFF2-40B4-BE49-F238E27FC236}">
                <a16:creationId xmlns:a16="http://schemas.microsoft.com/office/drawing/2014/main" id="{82D7752D-EFB7-4199-AB65-49C5710D4B44}"/>
              </a:ext>
            </a:extLst>
          </p:cNvPr>
          <p:cNvSpPr/>
          <p:nvPr/>
        </p:nvSpPr>
        <p:spPr>
          <a:xfrm>
            <a:off x="3967158" y="2506185"/>
            <a:ext cx="129540" cy="129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3" name="Tijdelijke aanduiding voor inhoud 2">
            <a:extLst>
              <a:ext uri="{FF2B5EF4-FFF2-40B4-BE49-F238E27FC236}">
                <a16:creationId xmlns:a16="http://schemas.microsoft.com/office/drawing/2014/main" id="{45A2DBAD-A339-4F5E-B705-4F1267054694}"/>
              </a:ext>
            </a:extLst>
          </p:cNvPr>
          <p:cNvSpPr txBox="1">
            <a:spLocks/>
          </p:cNvSpPr>
          <p:nvPr/>
        </p:nvSpPr>
        <p:spPr>
          <a:xfrm>
            <a:off x="194310" y="876300"/>
            <a:ext cx="8705850" cy="4130040"/>
          </a:xfrm>
          <a:prstGeom prst="rect">
            <a:avLst/>
          </a:prstGeom>
        </p:spPr>
        <p:txBody>
          <a:bodyPr/>
          <a:lstStyle>
            <a:lvl1pPr marL="0" indent="0" algn="l" defTabSz="457200" rtl="0" fontAlgn="base">
              <a:spcBef>
                <a:spcPct val="20000"/>
              </a:spcBef>
              <a:spcAft>
                <a:spcPct val="0"/>
              </a:spcAft>
              <a:buClr>
                <a:schemeClr val="tx2"/>
              </a:buClr>
              <a:buSzPct val="100000"/>
              <a:buFontTx/>
              <a:buNone/>
              <a:defRPr sz="2000" b="0" i="0" kern="1200">
                <a:solidFill>
                  <a:schemeClr val="tx1"/>
                </a:solidFill>
                <a:latin typeface="Trebuchet MS"/>
                <a:ea typeface="Geneva" charset="-128"/>
                <a:cs typeface="Trebuchet MS"/>
              </a:defRPr>
            </a:lvl1pPr>
            <a:lvl2pPr marL="471600" indent="-285750" algn="l" defTabSz="457200" rtl="0" fontAlgn="base">
              <a:spcBef>
                <a:spcPct val="20000"/>
              </a:spcBef>
              <a:spcAft>
                <a:spcPct val="0"/>
              </a:spcAft>
              <a:buFont typeface="Arial" charset="0"/>
              <a:buNone/>
              <a:defRPr sz="2000" b="0" i="1" kern="1200">
                <a:solidFill>
                  <a:schemeClr val="tx1"/>
                </a:solidFill>
                <a:latin typeface="Trebuchet MS"/>
                <a:ea typeface="Geneva" charset="-128"/>
                <a:cs typeface="Trebuchet MS"/>
              </a:defRPr>
            </a:lvl2pPr>
            <a:lvl3pPr marL="194900" indent="0" algn="l" defTabSz="457200" rtl="0" fontAlgn="base">
              <a:spcBef>
                <a:spcPct val="20000"/>
              </a:spcBef>
              <a:spcAft>
                <a:spcPct val="0"/>
              </a:spcAft>
              <a:buClr>
                <a:schemeClr val="tx2"/>
              </a:buClr>
              <a:buSzPct val="100000"/>
              <a:buFontTx/>
              <a:buNone/>
              <a:defRPr sz="2000" b="0" i="0" kern="1200">
                <a:solidFill>
                  <a:schemeClr val="tx1"/>
                </a:solidFill>
                <a:latin typeface="Trebuchet MS"/>
                <a:ea typeface="Geneva" charset="-128"/>
                <a:cs typeface="Trebuchet MS"/>
              </a:defRPr>
            </a:lvl3pPr>
            <a:lvl4pPr marL="1600200" indent="-228600" algn="l" defTabSz="457200" rtl="0" fontAlgn="base">
              <a:spcBef>
                <a:spcPct val="20000"/>
              </a:spcBef>
              <a:spcAft>
                <a:spcPct val="0"/>
              </a:spcAft>
              <a:buFont typeface="Arial" charset="0"/>
              <a:buNone/>
              <a:defRPr b="0" i="0" kern="1200">
                <a:solidFill>
                  <a:schemeClr val="tx1"/>
                </a:solidFill>
                <a:latin typeface="Trebuchet MS"/>
                <a:ea typeface="Geneva" charset="-128"/>
                <a:cs typeface="Trebuchet MS"/>
              </a:defRPr>
            </a:lvl4pPr>
            <a:lvl5pPr marL="2057400" indent="-228600" algn="l" defTabSz="457200" rtl="0" fontAlgn="base">
              <a:spcBef>
                <a:spcPct val="20000"/>
              </a:spcBef>
              <a:spcAft>
                <a:spcPct val="0"/>
              </a:spcAft>
              <a:buFont typeface="Arial" charset="0"/>
              <a:defRPr sz="2000" kern="1200">
                <a:solidFill>
                  <a:schemeClr val="bg2"/>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a:latin typeface="Trebuchet MS" panose="020B0603020202020204" pitchFamily="34" charset="0"/>
              </a:rPr>
              <a:t>At each node:</a:t>
            </a:r>
          </a:p>
          <a:p>
            <a:pPr marL="342900" indent="-342900">
              <a:buFont typeface="Arial" panose="020B0604020202020204" pitchFamily="34" charset="0"/>
              <a:buChar char="•"/>
            </a:pPr>
            <a:r>
              <a:rPr lang="en-GB">
                <a:latin typeface="Trebuchet MS" panose="020B0603020202020204" pitchFamily="34" charset="0"/>
              </a:rPr>
              <a:t>Calculation of scores</a:t>
            </a:r>
          </a:p>
          <a:p>
            <a:pPr marL="342900" indent="-342900">
              <a:buFont typeface="Arial" panose="020B0604020202020204" pitchFamily="34" charset="0"/>
              <a:buChar char="•"/>
            </a:pPr>
            <a:r>
              <a:rPr lang="en-GB">
                <a:latin typeface="Trebuchet MS" panose="020B0603020202020204" pitchFamily="34" charset="0"/>
              </a:rPr>
              <a:t>Assignment of cells</a:t>
            </a:r>
          </a:p>
          <a:p>
            <a:pPr marL="814500" lvl="1" indent="-342900">
              <a:buFont typeface="Arial" panose="020B0604020202020204" pitchFamily="34" charset="0"/>
              <a:buChar char="•"/>
            </a:pPr>
            <a:r>
              <a:rPr lang="en-GB">
                <a:latin typeface="Trebuchet MS" panose="020B0603020202020204" pitchFamily="34" charset="0"/>
              </a:rPr>
              <a:t>Right, left, stop</a:t>
            </a:r>
          </a:p>
          <a:p>
            <a:pPr marL="342900" indent="-342900">
              <a:buFont typeface="Arial" panose="020B0604020202020204" pitchFamily="34" charset="0"/>
              <a:buChar char="•"/>
            </a:pPr>
            <a:r>
              <a:rPr lang="en-GB">
                <a:latin typeface="Trebuchet MS" panose="020B0603020202020204" pitchFamily="34" charset="0"/>
              </a:rPr>
              <a:t>Next node</a:t>
            </a:r>
            <a:endParaRPr lang="en-GB" dirty="0">
              <a:latin typeface="Trebuchet MS" panose="020B0603020202020204" pitchFamily="34" charset="0"/>
            </a:endParaRPr>
          </a:p>
        </p:txBody>
      </p:sp>
    </p:spTree>
    <p:extLst>
      <p:ext uri="{BB962C8B-B14F-4D97-AF65-F5344CB8AC3E}">
        <p14:creationId xmlns:p14="http://schemas.microsoft.com/office/powerpoint/2010/main" val="222046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A0DFCA47-F53B-456B-B517-A26EF273DEBC}"/>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2BA1AA7B-2D47-47D2-A629-428DD6A5149D}"/>
              </a:ext>
            </a:extLst>
          </p:cNvPr>
          <p:cNvSpPr>
            <a:spLocks noGrp="1"/>
          </p:cNvSpPr>
          <p:nvPr>
            <p:ph type="title"/>
          </p:nvPr>
        </p:nvSpPr>
        <p:spPr>
          <a:xfrm>
            <a:off x="194310" y="217170"/>
            <a:ext cx="6547597" cy="552450"/>
          </a:xfrm>
        </p:spPr>
        <p:txBody>
          <a:bodyPr/>
          <a:lstStyle/>
          <a:p>
            <a:r>
              <a:rPr lang="en-GB" dirty="0">
                <a:latin typeface="Trebuchet MS" panose="020B0603020202020204" pitchFamily="34" charset="0"/>
              </a:rPr>
              <a:t>Done</a:t>
            </a:r>
          </a:p>
        </p:txBody>
      </p:sp>
      <p:pic>
        <p:nvPicPr>
          <p:cNvPr id="25" name="Afbeelding 24">
            <a:extLst>
              <a:ext uri="{FF2B5EF4-FFF2-40B4-BE49-F238E27FC236}">
                <a16:creationId xmlns:a16="http://schemas.microsoft.com/office/drawing/2014/main" id="{771AF81E-6F0C-44F0-A6D3-32CD8DA5A0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31" y="1200150"/>
            <a:ext cx="4640265" cy="2510789"/>
          </a:xfrm>
          <a:prstGeom prst="rect">
            <a:avLst/>
          </a:prstGeom>
        </p:spPr>
      </p:pic>
      <p:sp>
        <p:nvSpPr>
          <p:cNvPr id="31" name="Ovaal 30">
            <a:extLst>
              <a:ext uri="{FF2B5EF4-FFF2-40B4-BE49-F238E27FC236}">
                <a16:creationId xmlns:a16="http://schemas.microsoft.com/office/drawing/2014/main" id="{FE354A11-A6E1-4884-A764-6B45164D42F7}"/>
              </a:ext>
            </a:extLst>
          </p:cNvPr>
          <p:cNvSpPr/>
          <p:nvPr/>
        </p:nvSpPr>
        <p:spPr>
          <a:xfrm>
            <a:off x="4489128" y="1409460"/>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3" name="Ovaal 32">
            <a:extLst>
              <a:ext uri="{FF2B5EF4-FFF2-40B4-BE49-F238E27FC236}">
                <a16:creationId xmlns:a16="http://schemas.microsoft.com/office/drawing/2014/main" id="{ED6C2D7E-7396-4299-9DDC-AF983C045E24}"/>
              </a:ext>
            </a:extLst>
          </p:cNvPr>
          <p:cNvSpPr/>
          <p:nvPr/>
        </p:nvSpPr>
        <p:spPr>
          <a:xfrm>
            <a:off x="6875912" y="1554240"/>
            <a:ext cx="129540" cy="1295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5" name="Ovaal 34">
            <a:extLst>
              <a:ext uri="{FF2B5EF4-FFF2-40B4-BE49-F238E27FC236}">
                <a16:creationId xmlns:a16="http://schemas.microsoft.com/office/drawing/2014/main" id="{15850EAF-9E01-444C-9E42-BE9942AE046C}"/>
              </a:ext>
            </a:extLst>
          </p:cNvPr>
          <p:cNvSpPr/>
          <p:nvPr/>
        </p:nvSpPr>
        <p:spPr>
          <a:xfrm>
            <a:off x="4580568" y="1554240"/>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3" name="Ovaal 42">
            <a:extLst>
              <a:ext uri="{FF2B5EF4-FFF2-40B4-BE49-F238E27FC236}">
                <a16:creationId xmlns:a16="http://schemas.microsoft.com/office/drawing/2014/main" id="{5DEA18B1-E7EE-4973-A532-EC634E77FAFC}"/>
              </a:ext>
            </a:extLst>
          </p:cNvPr>
          <p:cNvSpPr/>
          <p:nvPr/>
        </p:nvSpPr>
        <p:spPr>
          <a:xfrm>
            <a:off x="4580568" y="1798081"/>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4" name="Ovaal 43">
            <a:extLst>
              <a:ext uri="{FF2B5EF4-FFF2-40B4-BE49-F238E27FC236}">
                <a16:creationId xmlns:a16="http://schemas.microsoft.com/office/drawing/2014/main" id="{4D381F68-2B82-4855-90A2-B937F010A915}"/>
              </a:ext>
            </a:extLst>
          </p:cNvPr>
          <p:cNvSpPr/>
          <p:nvPr/>
        </p:nvSpPr>
        <p:spPr>
          <a:xfrm>
            <a:off x="5614670" y="964326"/>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5" name="Ovaal 44">
            <a:extLst>
              <a:ext uri="{FF2B5EF4-FFF2-40B4-BE49-F238E27FC236}">
                <a16:creationId xmlns:a16="http://schemas.microsoft.com/office/drawing/2014/main" id="{7085F9C7-1801-483F-937E-902E6ED21441}"/>
              </a:ext>
            </a:extLst>
          </p:cNvPr>
          <p:cNvSpPr/>
          <p:nvPr/>
        </p:nvSpPr>
        <p:spPr>
          <a:xfrm>
            <a:off x="4645338" y="1647902"/>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6" name="Ovaal 45">
            <a:extLst>
              <a:ext uri="{FF2B5EF4-FFF2-40B4-BE49-F238E27FC236}">
                <a16:creationId xmlns:a16="http://schemas.microsoft.com/office/drawing/2014/main" id="{4D8723FB-A648-4C69-B36F-F0D6B339EFF9}"/>
              </a:ext>
            </a:extLst>
          </p:cNvPr>
          <p:cNvSpPr/>
          <p:nvPr/>
        </p:nvSpPr>
        <p:spPr>
          <a:xfrm>
            <a:off x="4785038" y="1767282"/>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7" name="Ovaal 46">
            <a:extLst>
              <a:ext uri="{FF2B5EF4-FFF2-40B4-BE49-F238E27FC236}">
                <a16:creationId xmlns:a16="http://schemas.microsoft.com/office/drawing/2014/main" id="{121A11D9-DDE5-4493-BE10-0A6A4D77D34B}"/>
              </a:ext>
            </a:extLst>
          </p:cNvPr>
          <p:cNvSpPr/>
          <p:nvPr/>
        </p:nvSpPr>
        <p:spPr>
          <a:xfrm>
            <a:off x="5836920" y="942418"/>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0" name="Ovaal 49">
            <a:extLst>
              <a:ext uri="{FF2B5EF4-FFF2-40B4-BE49-F238E27FC236}">
                <a16:creationId xmlns:a16="http://schemas.microsoft.com/office/drawing/2014/main" id="{97FF797D-B81C-4371-8F5B-472C8FAF550D}"/>
              </a:ext>
            </a:extLst>
          </p:cNvPr>
          <p:cNvSpPr/>
          <p:nvPr/>
        </p:nvSpPr>
        <p:spPr>
          <a:xfrm>
            <a:off x="4710108" y="1580910"/>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nvGrpSpPr>
          <p:cNvPr id="4" name="Group 3">
            <a:extLst>
              <a:ext uri="{FF2B5EF4-FFF2-40B4-BE49-F238E27FC236}">
                <a16:creationId xmlns:a16="http://schemas.microsoft.com/office/drawing/2014/main" id="{855B9B52-8B8A-E74F-8051-2FEE37C05EFE}"/>
              </a:ext>
            </a:extLst>
          </p:cNvPr>
          <p:cNvGrpSpPr/>
          <p:nvPr/>
        </p:nvGrpSpPr>
        <p:grpSpPr>
          <a:xfrm>
            <a:off x="5558198" y="3293030"/>
            <a:ext cx="272415" cy="296226"/>
            <a:chOff x="5649269" y="2320462"/>
            <a:chExt cx="272415" cy="296226"/>
          </a:xfrm>
        </p:grpSpPr>
        <p:sp>
          <p:nvSpPr>
            <p:cNvPr id="40" name="Ovaal 39">
              <a:extLst>
                <a:ext uri="{FF2B5EF4-FFF2-40B4-BE49-F238E27FC236}">
                  <a16:creationId xmlns:a16="http://schemas.microsoft.com/office/drawing/2014/main" id="{9879AC82-A21E-4F4E-BF77-85C5CEAD7164}"/>
                </a:ext>
              </a:extLst>
            </p:cNvPr>
            <p:cNvSpPr/>
            <p:nvPr/>
          </p:nvSpPr>
          <p:spPr>
            <a:xfrm>
              <a:off x="5736899" y="2320462"/>
              <a:ext cx="129540" cy="129540"/>
            </a:xfrm>
            <a:prstGeom prst="ellipse">
              <a:avLst/>
            </a:prstGeom>
            <a:solidFill>
              <a:srgbClr val="D55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9" name="Ovaal 48">
              <a:extLst>
                <a:ext uri="{FF2B5EF4-FFF2-40B4-BE49-F238E27FC236}">
                  <a16:creationId xmlns:a16="http://schemas.microsoft.com/office/drawing/2014/main" id="{54358173-A7AD-4E44-8402-A22AB621092D}"/>
                </a:ext>
              </a:extLst>
            </p:cNvPr>
            <p:cNvSpPr/>
            <p:nvPr/>
          </p:nvSpPr>
          <p:spPr>
            <a:xfrm>
              <a:off x="5649269" y="2464528"/>
              <a:ext cx="129540" cy="129540"/>
            </a:xfrm>
            <a:prstGeom prst="ellipse">
              <a:avLst/>
            </a:prstGeom>
            <a:solidFill>
              <a:srgbClr val="D55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1" name="Ovaal 50">
              <a:extLst>
                <a:ext uri="{FF2B5EF4-FFF2-40B4-BE49-F238E27FC236}">
                  <a16:creationId xmlns:a16="http://schemas.microsoft.com/office/drawing/2014/main" id="{B70859A5-6B9F-4654-AD5E-419BBC7CE446}"/>
                </a:ext>
              </a:extLst>
            </p:cNvPr>
            <p:cNvSpPr/>
            <p:nvPr/>
          </p:nvSpPr>
          <p:spPr>
            <a:xfrm>
              <a:off x="5792144" y="2487148"/>
              <a:ext cx="129540" cy="129540"/>
            </a:xfrm>
            <a:prstGeom prst="ellipse">
              <a:avLst/>
            </a:prstGeom>
            <a:solidFill>
              <a:srgbClr val="D55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sp>
        <p:nvSpPr>
          <p:cNvPr id="53" name="Ovaal 52">
            <a:extLst>
              <a:ext uri="{FF2B5EF4-FFF2-40B4-BE49-F238E27FC236}">
                <a16:creationId xmlns:a16="http://schemas.microsoft.com/office/drawing/2014/main" id="{21347C64-D7B4-48B5-83B3-5372247E6FFC}"/>
              </a:ext>
            </a:extLst>
          </p:cNvPr>
          <p:cNvSpPr/>
          <p:nvPr/>
        </p:nvSpPr>
        <p:spPr>
          <a:xfrm>
            <a:off x="5673090" y="1067196"/>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nvGrpSpPr>
          <p:cNvPr id="6" name="Group 5">
            <a:extLst>
              <a:ext uri="{FF2B5EF4-FFF2-40B4-BE49-F238E27FC236}">
                <a16:creationId xmlns:a16="http://schemas.microsoft.com/office/drawing/2014/main" id="{ACE06D8D-0C89-5F44-BCA7-3D2ADB2EB809}"/>
              </a:ext>
            </a:extLst>
          </p:cNvPr>
          <p:cNvGrpSpPr/>
          <p:nvPr/>
        </p:nvGrpSpPr>
        <p:grpSpPr>
          <a:xfrm>
            <a:off x="6237672" y="2747676"/>
            <a:ext cx="329946" cy="387287"/>
            <a:chOff x="5971858" y="1898155"/>
            <a:chExt cx="329946" cy="387287"/>
          </a:xfrm>
        </p:grpSpPr>
        <p:sp>
          <p:nvSpPr>
            <p:cNvPr id="30" name="Ovaal 29">
              <a:extLst>
                <a:ext uri="{FF2B5EF4-FFF2-40B4-BE49-F238E27FC236}">
                  <a16:creationId xmlns:a16="http://schemas.microsoft.com/office/drawing/2014/main" id="{8A901CBD-3B75-435D-ABF8-1692DD93ECC9}"/>
                </a:ext>
              </a:extLst>
            </p:cNvPr>
            <p:cNvSpPr/>
            <p:nvPr/>
          </p:nvSpPr>
          <p:spPr>
            <a:xfrm>
              <a:off x="6146864" y="2155902"/>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6" name="Ovaal 35">
              <a:extLst>
                <a:ext uri="{FF2B5EF4-FFF2-40B4-BE49-F238E27FC236}">
                  <a16:creationId xmlns:a16="http://schemas.microsoft.com/office/drawing/2014/main" id="{61246481-3C90-4F75-9F1A-87989011E796}"/>
                </a:ext>
              </a:extLst>
            </p:cNvPr>
            <p:cNvSpPr/>
            <p:nvPr/>
          </p:nvSpPr>
          <p:spPr>
            <a:xfrm>
              <a:off x="6054090" y="1898155"/>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2" name="Ovaal 51">
              <a:extLst>
                <a:ext uri="{FF2B5EF4-FFF2-40B4-BE49-F238E27FC236}">
                  <a16:creationId xmlns:a16="http://schemas.microsoft.com/office/drawing/2014/main" id="{4979E3FC-E912-406F-9123-1D5B20C5618F}"/>
                </a:ext>
              </a:extLst>
            </p:cNvPr>
            <p:cNvSpPr/>
            <p:nvPr/>
          </p:nvSpPr>
          <p:spPr>
            <a:xfrm>
              <a:off x="6172264" y="1943653"/>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7" name="Ovaal 56">
              <a:extLst>
                <a:ext uri="{FF2B5EF4-FFF2-40B4-BE49-F238E27FC236}">
                  <a16:creationId xmlns:a16="http://schemas.microsoft.com/office/drawing/2014/main" id="{7EC9D980-5FEB-4CEF-A4B2-457D3F717FAF}"/>
                </a:ext>
              </a:extLst>
            </p:cNvPr>
            <p:cNvSpPr/>
            <p:nvPr/>
          </p:nvSpPr>
          <p:spPr>
            <a:xfrm>
              <a:off x="5971858" y="2004439"/>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8" name="Ovaal 57">
              <a:extLst>
                <a:ext uri="{FF2B5EF4-FFF2-40B4-BE49-F238E27FC236}">
                  <a16:creationId xmlns:a16="http://schemas.microsoft.com/office/drawing/2014/main" id="{04FD0E5E-1DC1-43F5-8BB8-1CA639867EE2}"/>
                </a:ext>
              </a:extLst>
            </p:cNvPr>
            <p:cNvSpPr/>
            <p:nvPr/>
          </p:nvSpPr>
          <p:spPr>
            <a:xfrm>
              <a:off x="6077014" y="2031648"/>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sp>
        <p:nvSpPr>
          <p:cNvPr id="59" name="Ovaal 58">
            <a:extLst>
              <a:ext uri="{FF2B5EF4-FFF2-40B4-BE49-F238E27FC236}">
                <a16:creationId xmlns:a16="http://schemas.microsoft.com/office/drawing/2014/main" id="{DF20D015-0A0A-4C81-A595-9A485A81003E}"/>
              </a:ext>
            </a:extLst>
          </p:cNvPr>
          <p:cNvSpPr/>
          <p:nvPr/>
        </p:nvSpPr>
        <p:spPr>
          <a:xfrm>
            <a:off x="5955030" y="1120854"/>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nvGrpSpPr>
          <p:cNvPr id="7" name="Group 6">
            <a:extLst>
              <a:ext uri="{FF2B5EF4-FFF2-40B4-BE49-F238E27FC236}">
                <a16:creationId xmlns:a16="http://schemas.microsoft.com/office/drawing/2014/main" id="{33AF29A0-111A-374F-9B0F-67D8C7155413}"/>
              </a:ext>
            </a:extLst>
          </p:cNvPr>
          <p:cNvGrpSpPr/>
          <p:nvPr/>
        </p:nvGrpSpPr>
        <p:grpSpPr>
          <a:xfrm>
            <a:off x="7264328" y="2797475"/>
            <a:ext cx="615950" cy="445612"/>
            <a:chOff x="7615306" y="1872436"/>
            <a:chExt cx="615950" cy="445612"/>
          </a:xfrm>
        </p:grpSpPr>
        <p:sp>
          <p:nvSpPr>
            <p:cNvPr id="37" name="Ovaal 36">
              <a:extLst>
                <a:ext uri="{FF2B5EF4-FFF2-40B4-BE49-F238E27FC236}">
                  <a16:creationId xmlns:a16="http://schemas.microsoft.com/office/drawing/2014/main" id="{1E588601-2A8B-490F-8F90-F8CB855FF42A}"/>
                </a:ext>
              </a:extLst>
            </p:cNvPr>
            <p:cNvSpPr/>
            <p:nvPr/>
          </p:nvSpPr>
          <p:spPr>
            <a:xfrm>
              <a:off x="7813426" y="1944827"/>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8" name="Ovaal 37">
              <a:extLst>
                <a:ext uri="{FF2B5EF4-FFF2-40B4-BE49-F238E27FC236}">
                  <a16:creationId xmlns:a16="http://schemas.microsoft.com/office/drawing/2014/main" id="{4F7F2B23-1D04-4993-A292-E4E02E254A1F}"/>
                </a:ext>
              </a:extLst>
            </p:cNvPr>
            <p:cNvSpPr/>
            <p:nvPr/>
          </p:nvSpPr>
          <p:spPr>
            <a:xfrm>
              <a:off x="7619116" y="1872436"/>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9" name="Ovaal 38">
              <a:extLst>
                <a:ext uri="{FF2B5EF4-FFF2-40B4-BE49-F238E27FC236}">
                  <a16:creationId xmlns:a16="http://schemas.microsoft.com/office/drawing/2014/main" id="{8761CE38-AEDE-4828-AC7E-4FA14B5C6408}"/>
                </a:ext>
              </a:extLst>
            </p:cNvPr>
            <p:cNvSpPr/>
            <p:nvPr/>
          </p:nvSpPr>
          <p:spPr>
            <a:xfrm>
              <a:off x="7615306" y="2027695"/>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1" name="Ovaal 40">
              <a:extLst>
                <a:ext uri="{FF2B5EF4-FFF2-40B4-BE49-F238E27FC236}">
                  <a16:creationId xmlns:a16="http://schemas.microsoft.com/office/drawing/2014/main" id="{EF22BF34-436C-4FA2-8D91-DDDB916D82E7}"/>
                </a:ext>
              </a:extLst>
            </p:cNvPr>
            <p:cNvSpPr/>
            <p:nvPr/>
          </p:nvSpPr>
          <p:spPr>
            <a:xfrm>
              <a:off x="7748656" y="2184857"/>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48" name="Ovaal 47">
              <a:extLst>
                <a:ext uri="{FF2B5EF4-FFF2-40B4-BE49-F238E27FC236}">
                  <a16:creationId xmlns:a16="http://schemas.microsoft.com/office/drawing/2014/main" id="{3F2628A9-3BC4-4812-B800-DF1A55276D9F}"/>
                </a:ext>
              </a:extLst>
            </p:cNvPr>
            <p:cNvSpPr/>
            <p:nvPr/>
          </p:nvSpPr>
          <p:spPr>
            <a:xfrm>
              <a:off x="7661026" y="2188508"/>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4" name="Ovaal 53">
              <a:extLst>
                <a:ext uri="{FF2B5EF4-FFF2-40B4-BE49-F238E27FC236}">
                  <a16:creationId xmlns:a16="http://schemas.microsoft.com/office/drawing/2014/main" id="{80008BCC-5768-46FE-A7B6-5C231E752BEA}"/>
                </a:ext>
              </a:extLst>
            </p:cNvPr>
            <p:cNvSpPr/>
            <p:nvPr/>
          </p:nvSpPr>
          <p:spPr>
            <a:xfrm>
              <a:off x="7941696" y="2083892"/>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56" name="Ovaal 55">
              <a:extLst>
                <a:ext uri="{FF2B5EF4-FFF2-40B4-BE49-F238E27FC236}">
                  <a16:creationId xmlns:a16="http://schemas.microsoft.com/office/drawing/2014/main" id="{027F034D-F77F-42FD-ACD2-A8B0BDD3A842}"/>
                </a:ext>
              </a:extLst>
            </p:cNvPr>
            <p:cNvSpPr/>
            <p:nvPr/>
          </p:nvSpPr>
          <p:spPr>
            <a:xfrm>
              <a:off x="8002656" y="2182317"/>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0" name="Ovaal 59">
              <a:extLst>
                <a:ext uri="{FF2B5EF4-FFF2-40B4-BE49-F238E27FC236}">
                  <a16:creationId xmlns:a16="http://schemas.microsoft.com/office/drawing/2014/main" id="{633C6126-CCF7-4FB3-8B80-30F8A0DB92D7}"/>
                </a:ext>
              </a:extLst>
            </p:cNvPr>
            <p:cNvSpPr/>
            <p:nvPr/>
          </p:nvSpPr>
          <p:spPr>
            <a:xfrm>
              <a:off x="8101716" y="2027695"/>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sp>
        <p:nvSpPr>
          <p:cNvPr id="61" name="Ovaal 60">
            <a:extLst>
              <a:ext uri="{FF2B5EF4-FFF2-40B4-BE49-F238E27FC236}">
                <a16:creationId xmlns:a16="http://schemas.microsoft.com/office/drawing/2014/main" id="{37D03652-7089-4A6B-8A27-068BAB470B14}"/>
              </a:ext>
            </a:extLst>
          </p:cNvPr>
          <p:cNvSpPr/>
          <p:nvPr/>
        </p:nvSpPr>
        <p:spPr>
          <a:xfrm>
            <a:off x="5825490" y="1219596"/>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nvGrpSpPr>
          <p:cNvPr id="3" name="Group 2">
            <a:extLst>
              <a:ext uri="{FF2B5EF4-FFF2-40B4-BE49-F238E27FC236}">
                <a16:creationId xmlns:a16="http://schemas.microsoft.com/office/drawing/2014/main" id="{AC04D5B4-7D4E-8343-B9BD-313AB1FC1839}"/>
              </a:ext>
            </a:extLst>
          </p:cNvPr>
          <p:cNvGrpSpPr/>
          <p:nvPr/>
        </p:nvGrpSpPr>
        <p:grpSpPr>
          <a:xfrm>
            <a:off x="4207188" y="3243087"/>
            <a:ext cx="502920" cy="494522"/>
            <a:chOff x="3967158" y="2141203"/>
            <a:chExt cx="502920" cy="494522"/>
          </a:xfrm>
        </p:grpSpPr>
        <p:sp>
          <p:nvSpPr>
            <p:cNvPr id="26" name="Ovaal 25">
              <a:extLst>
                <a:ext uri="{FF2B5EF4-FFF2-40B4-BE49-F238E27FC236}">
                  <a16:creationId xmlns:a16="http://schemas.microsoft.com/office/drawing/2014/main" id="{0F2DFCF5-1145-4823-9750-A20207967440}"/>
                </a:ext>
              </a:extLst>
            </p:cNvPr>
            <p:cNvSpPr/>
            <p:nvPr/>
          </p:nvSpPr>
          <p:spPr>
            <a:xfrm>
              <a:off x="4142418" y="2503089"/>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7" name="Ovaal 26">
              <a:extLst>
                <a:ext uri="{FF2B5EF4-FFF2-40B4-BE49-F238E27FC236}">
                  <a16:creationId xmlns:a16="http://schemas.microsoft.com/office/drawing/2014/main" id="{F9B3C13E-D236-45C3-AAEF-1A69E336C452}"/>
                </a:ext>
              </a:extLst>
            </p:cNvPr>
            <p:cNvSpPr/>
            <p:nvPr/>
          </p:nvSpPr>
          <p:spPr>
            <a:xfrm>
              <a:off x="4340538" y="2339259"/>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8" name="Ovaal 27">
              <a:extLst>
                <a:ext uri="{FF2B5EF4-FFF2-40B4-BE49-F238E27FC236}">
                  <a16:creationId xmlns:a16="http://schemas.microsoft.com/office/drawing/2014/main" id="{D26761D3-8B70-491D-B03B-AC08D983C5D8}"/>
                </a:ext>
              </a:extLst>
            </p:cNvPr>
            <p:cNvSpPr/>
            <p:nvPr/>
          </p:nvSpPr>
          <p:spPr>
            <a:xfrm>
              <a:off x="4142418" y="2274489"/>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9" name="Ovaal 28">
              <a:extLst>
                <a:ext uri="{FF2B5EF4-FFF2-40B4-BE49-F238E27FC236}">
                  <a16:creationId xmlns:a16="http://schemas.microsoft.com/office/drawing/2014/main" id="{CA6D5E3F-1C5B-42BD-89F1-73254830405A}"/>
                </a:ext>
              </a:extLst>
            </p:cNvPr>
            <p:cNvSpPr/>
            <p:nvPr/>
          </p:nvSpPr>
          <p:spPr>
            <a:xfrm>
              <a:off x="4226238" y="2445939"/>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2" name="Ovaal 31">
              <a:extLst>
                <a:ext uri="{FF2B5EF4-FFF2-40B4-BE49-F238E27FC236}">
                  <a16:creationId xmlns:a16="http://schemas.microsoft.com/office/drawing/2014/main" id="{581C0EC7-72F8-462B-9C9B-667369D5418C}"/>
                </a:ext>
              </a:extLst>
            </p:cNvPr>
            <p:cNvSpPr/>
            <p:nvPr/>
          </p:nvSpPr>
          <p:spPr>
            <a:xfrm>
              <a:off x="4096698" y="2442129"/>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4" name="Ovaal 33">
              <a:extLst>
                <a:ext uri="{FF2B5EF4-FFF2-40B4-BE49-F238E27FC236}">
                  <a16:creationId xmlns:a16="http://schemas.microsoft.com/office/drawing/2014/main" id="{1A818599-8B4B-4652-BD2F-C19C93701BB2}"/>
                </a:ext>
              </a:extLst>
            </p:cNvPr>
            <p:cNvSpPr/>
            <p:nvPr/>
          </p:nvSpPr>
          <p:spPr>
            <a:xfrm>
              <a:off x="4187753" y="2141203"/>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55" name="Ovaal 54">
              <a:extLst>
                <a:ext uri="{FF2B5EF4-FFF2-40B4-BE49-F238E27FC236}">
                  <a16:creationId xmlns:a16="http://schemas.microsoft.com/office/drawing/2014/main" id="{8790DF62-00B7-42EA-AB58-DD9AFE38A7BD}"/>
                </a:ext>
              </a:extLst>
            </p:cNvPr>
            <p:cNvSpPr/>
            <p:nvPr/>
          </p:nvSpPr>
          <p:spPr>
            <a:xfrm>
              <a:off x="4317678" y="2184637"/>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2" name="Ovaal 61">
              <a:extLst>
                <a:ext uri="{FF2B5EF4-FFF2-40B4-BE49-F238E27FC236}">
                  <a16:creationId xmlns:a16="http://schemas.microsoft.com/office/drawing/2014/main" id="{82D7752D-EFB7-4199-AB65-49C5710D4B44}"/>
                </a:ext>
              </a:extLst>
            </p:cNvPr>
            <p:cNvSpPr/>
            <p:nvPr/>
          </p:nvSpPr>
          <p:spPr>
            <a:xfrm>
              <a:off x="3967158" y="2506185"/>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grpSp>
        <p:nvGrpSpPr>
          <p:cNvPr id="63" name="Groep 123">
            <a:extLst>
              <a:ext uri="{FF2B5EF4-FFF2-40B4-BE49-F238E27FC236}">
                <a16:creationId xmlns:a16="http://schemas.microsoft.com/office/drawing/2014/main" id="{E242BC22-1FB9-A745-85F6-20F80A7F848E}"/>
              </a:ext>
            </a:extLst>
          </p:cNvPr>
          <p:cNvGrpSpPr/>
          <p:nvPr/>
        </p:nvGrpSpPr>
        <p:grpSpPr>
          <a:xfrm>
            <a:off x="161809" y="1556838"/>
            <a:ext cx="3292184" cy="2108835"/>
            <a:chOff x="5797482" y="2992032"/>
            <a:chExt cx="3144151" cy="2014011"/>
          </a:xfrm>
        </p:grpSpPr>
        <p:sp>
          <p:nvSpPr>
            <p:cNvPr id="64" name="Ovaal 124">
              <a:extLst>
                <a:ext uri="{FF2B5EF4-FFF2-40B4-BE49-F238E27FC236}">
                  <a16:creationId xmlns:a16="http://schemas.microsoft.com/office/drawing/2014/main" id="{0A245E9B-5F89-2F40-8F7F-8CDB4CBA40C4}"/>
                </a:ext>
              </a:extLst>
            </p:cNvPr>
            <p:cNvSpPr/>
            <p:nvPr/>
          </p:nvSpPr>
          <p:spPr>
            <a:xfrm>
              <a:off x="6801952" y="4487688"/>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5" name="Ovaal 125">
              <a:extLst>
                <a:ext uri="{FF2B5EF4-FFF2-40B4-BE49-F238E27FC236}">
                  <a16:creationId xmlns:a16="http://schemas.microsoft.com/office/drawing/2014/main" id="{4B347E26-7C6D-DD41-BDC0-34CD12808EE2}"/>
                </a:ext>
              </a:extLst>
            </p:cNvPr>
            <p:cNvSpPr/>
            <p:nvPr/>
          </p:nvSpPr>
          <p:spPr>
            <a:xfrm>
              <a:off x="7000072" y="4323858"/>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6" name="Ovaal 126">
              <a:extLst>
                <a:ext uri="{FF2B5EF4-FFF2-40B4-BE49-F238E27FC236}">
                  <a16:creationId xmlns:a16="http://schemas.microsoft.com/office/drawing/2014/main" id="{729DA6EB-A6A1-2040-8FBE-7EDEB1C0E460}"/>
                </a:ext>
              </a:extLst>
            </p:cNvPr>
            <p:cNvSpPr/>
            <p:nvPr/>
          </p:nvSpPr>
          <p:spPr>
            <a:xfrm>
              <a:off x="6801952" y="4259088"/>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7" name="Ovaal 127">
              <a:extLst>
                <a:ext uri="{FF2B5EF4-FFF2-40B4-BE49-F238E27FC236}">
                  <a16:creationId xmlns:a16="http://schemas.microsoft.com/office/drawing/2014/main" id="{DD0FCBF2-4A9E-054A-A8AF-766741CC29A7}"/>
                </a:ext>
              </a:extLst>
            </p:cNvPr>
            <p:cNvSpPr/>
            <p:nvPr/>
          </p:nvSpPr>
          <p:spPr>
            <a:xfrm>
              <a:off x="6885772" y="4430538"/>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8" name="Ovaal 128">
              <a:extLst>
                <a:ext uri="{FF2B5EF4-FFF2-40B4-BE49-F238E27FC236}">
                  <a16:creationId xmlns:a16="http://schemas.microsoft.com/office/drawing/2014/main" id="{A4B13611-FFF9-7440-B7F1-DC25AEA830F9}"/>
                </a:ext>
              </a:extLst>
            </p:cNvPr>
            <p:cNvSpPr/>
            <p:nvPr/>
          </p:nvSpPr>
          <p:spPr>
            <a:xfrm>
              <a:off x="7964388" y="4345781"/>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69" name="Ovaal 129">
              <a:extLst>
                <a:ext uri="{FF2B5EF4-FFF2-40B4-BE49-F238E27FC236}">
                  <a16:creationId xmlns:a16="http://schemas.microsoft.com/office/drawing/2014/main" id="{3EB16A6B-3BCD-1444-9363-6ADB1C903208}"/>
                </a:ext>
              </a:extLst>
            </p:cNvPr>
            <p:cNvSpPr/>
            <p:nvPr/>
          </p:nvSpPr>
          <p:spPr>
            <a:xfrm>
              <a:off x="6306652" y="3599339"/>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0" name="Ovaal 130">
              <a:extLst>
                <a:ext uri="{FF2B5EF4-FFF2-40B4-BE49-F238E27FC236}">
                  <a16:creationId xmlns:a16="http://schemas.microsoft.com/office/drawing/2014/main" id="{2ECC28E6-CB20-934F-89FC-5F3DCFCFE35D}"/>
                </a:ext>
              </a:extLst>
            </p:cNvPr>
            <p:cNvSpPr/>
            <p:nvPr/>
          </p:nvSpPr>
          <p:spPr>
            <a:xfrm>
              <a:off x="6756232" y="4426728"/>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1" name="Ovaal 131">
              <a:extLst>
                <a:ext uri="{FF2B5EF4-FFF2-40B4-BE49-F238E27FC236}">
                  <a16:creationId xmlns:a16="http://schemas.microsoft.com/office/drawing/2014/main" id="{55554902-6D05-3F46-A749-A60C1946893B}"/>
                </a:ext>
              </a:extLst>
            </p:cNvPr>
            <p:cNvSpPr/>
            <p:nvPr/>
          </p:nvSpPr>
          <p:spPr>
            <a:xfrm>
              <a:off x="7958750" y="3951575"/>
              <a:ext cx="129540" cy="1295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2" name="Ovaal 132">
              <a:extLst>
                <a:ext uri="{FF2B5EF4-FFF2-40B4-BE49-F238E27FC236}">
                  <a16:creationId xmlns:a16="http://schemas.microsoft.com/office/drawing/2014/main" id="{6CB540E9-B09C-8A46-9AB2-04E60D8B6300}"/>
                </a:ext>
              </a:extLst>
            </p:cNvPr>
            <p:cNvSpPr/>
            <p:nvPr/>
          </p:nvSpPr>
          <p:spPr>
            <a:xfrm>
              <a:off x="6641932" y="4323858"/>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73" name="Ovaal 133">
              <a:extLst>
                <a:ext uri="{FF2B5EF4-FFF2-40B4-BE49-F238E27FC236}">
                  <a16:creationId xmlns:a16="http://schemas.microsoft.com/office/drawing/2014/main" id="{A6257781-A141-054A-B44C-0144A8A633D2}"/>
                </a:ext>
              </a:extLst>
            </p:cNvPr>
            <p:cNvSpPr/>
            <p:nvPr/>
          </p:nvSpPr>
          <p:spPr>
            <a:xfrm>
              <a:off x="6398092" y="3744119"/>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4" name="Ovaal 134">
              <a:extLst>
                <a:ext uri="{FF2B5EF4-FFF2-40B4-BE49-F238E27FC236}">
                  <a16:creationId xmlns:a16="http://schemas.microsoft.com/office/drawing/2014/main" id="{5D079567-22C3-FD4E-87E1-01F612C7392B}"/>
                </a:ext>
              </a:extLst>
            </p:cNvPr>
            <p:cNvSpPr/>
            <p:nvPr/>
          </p:nvSpPr>
          <p:spPr>
            <a:xfrm>
              <a:off x="7871614" y="4088034"/>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5" name="Ovaal 135">
              <a:extLst>
                <a:ext uri="{FF2B5EF4-FFF2-40B4-BE49-F238E27FC236}">
                  <a16:creationId xmlns:a16="http://schemas.microsoft.com/office/drawing/2014/main" id="{B16A8CA7-8ABA-5343-9177-8A0F6A6CCF1D}"/>
                </a:ext>
              </a:extLst>
            </p:cNvPr>
            <p:cNvSpPr/>
            <p:nvPr/>
          </p:nvSpPr>
          <p:spPr>
            <a:xfrm>
              <a:off x="8316890" y="3900329"/>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6" name="Ovaal 136">
              <a:extLst>
                <a:ext uri="{FF2B5EF4-FFF2-40B4-BE49-F238E27FC236}">
                  <a16:creationId xmlns:a16="http://schemas.microsoft.com/office/drawing/2014/main" id="{B0DDCB23-CA05-114D-A7D1-7AEAE63440FE}"/>
                </a:ext>
              </a:extLst>
            </p:cNvPr>
            <p:cNvSpPr/>
            <p:nvPr/>
          </p:nvSpPr>
          <p:spPr>
            <a:xfrm>
              <a:off x="8122580" y="3827938"/>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7" name="Ovaal 137">
              <a:extLst>
                <a:ext uri="{FF2B5EF4-FFF2-40B4-BE49-F238E27FC236}">
                  <a16:creationId xmlns:a16="http://schemas.microsoft.com/office/drawing/2014/main" id="{CFD90161-16F5-6547-90AB-14AC88FF6F73}"/>
                </a:ext>
              </a:extLst>
            </p:cNvPr>
            <p:cNvSpPr/>
            <p:nvPr/>
          </p:nvSpPr>
          <p:spPr>
            <a:xfrm>
              <a:off x="8118770" y="3983197"/>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8" name="Ovaal 138">
              <a:extLst>
                <a:ext uri="{FF2B5EF4-FFF2-40B4-BE49-F238E27FC236}">
                  <a16:creationId xmlns:a16="http://schemas.microsoft.com/office/drawing/2014/main" id="{A641C06B-92BB-7245-9E15-F4ED0E1E6483}"/>
                </a:ext>
              </a:extLst>
            </p:cNvPr>
            <p:cNvSpPr/>
            <p:nvPr/>
          </p:nvSpPr>
          <p:spPr>
            <a:xfrm>
              <a:off x="6333322" y="3285605"/>
              <a:ext cx="129540" cy="129540"/>
            </a:xfrm>
            <a:prstGeom prst="ellipse">
              <a:avLst/>
            </a:prstGeom>
            <a:solidFill>
              <a:srgbClr val="D55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79" name="Ovaal 139">
              <a:extLst>
                <a:ext uri="{FF2B5EF4-FFF2-40B4-BE49-F238E27FC236}">
                  <a16:creationId xmlns:a16="http://schemas.microsoft.com/office/drawing/2014/main" id="{157F9338-5930-4D49-99AA-C3E4D463E95E}"/>
                </a:ext>
              </a:extLst>
            </p:cNvPr>
            <p:cNvSpPr/>
            <p:nvPr/>
          </p:nvSpPr>
          <p:spPr>
            <a:xfrm>
              <a:off x="8252120" y="4140359"/>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0" name="Ovaal 140">
              <a:extLst>
                <a:ext uri="{FF2B5EF4-FFF2-40B4-BE49-F238E27FC236}">
                  <a16:creationId xmlns:a16="http://schemas.microsoft.com/office/drawing/2014/main" id="{C5189B5F-4A31-6D43-B673-0CB0843B9C62}"/>
                </a:ext>
              </a:extLst>
            </p:cNvPr>
            <p:cNvSpPr/>
            <p:nvPr/>
          </p:nvSpPr>
          <p:spPr>
            <a:xfrm>
              <a:off x="6398092" y="3987960"/>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1" name="Ovaal 141">
              <a:extLst>
                <a:ext uri="{FF2B5EF4-FFF2-40B4-BE49-F238E27FC236}">
                  <a16:creationId xmlns:a16="http://schemas.microsoft.com/office/drawing/2014/main" id="{B74A04ED-E874-0945-9F85-094A6D3C8457}"/>
                </a:ext>
              </a:extLst>
            </p:cNvPr>
            <p:cNvSpPr/>
            <p:nvPr/>
          </p:nvSpPr>
          <p:spPr>
            <a:xfrm>
              <a:off x="7317672" y="3657806"/>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2" name="Ovaal 142">
              <a:extLst>
                <a:ext uri="{FF2B5EF4-FFF2-40B4-BE49-F238E27FC236}">
                  <a16:creationId xmlns:a16="http://schemas.microsoft.com/office/drawing/2014/main" id="{91ABBF53-CE6F-D34F-917B-BBC378600F60}"/>
                </a:ext>
              </a:extLst>
            </p:cNvPr>
            <p:cNvSpPr/>
            <p:nvPr/>
          </p:nvSpPr>
          <p:spPr>
            <a:xfrm>
              <a:off x="6462862" y="3837781"/>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3" name="Ovaal 143">
              <a:extLst>
                <a:ext uri="{FF2B5EF4-FFF2-40B4-BE49-F238E27FC236}">
                  <a16:creationId xmlns:a16="http://schemas.microsoft.com/office/drawing/2014/main" id="{3A5D16C6-6EBE-B84A-85E2-6F77C215C5C0}"/>
                </a:ext>
              </a:extLst>
            </p:cNvPr>
            <p:cNvSpPr/>
            <p:nvPr/>
          </p:nvSpPr>
          <p:spPr>
            <a:xfrm>
              <a:off x="6602562" y="3957161"/>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4" name="Ovaal 144">
              <a:extLst>
                <a:ext uri="{FF2B5EF4-FFF2-40B4-BE49-F238E27FC236}">
                  <a16:creationId xmlns:a16="http://schemas.microsoft.com/office/drawing/2014/main" id="{1EA5EFAE-65DF-9741-A148-95CB14FA3CEE}"/>
                </a:ext>
              </a:extLst>
            </p:cNvPr>
            <p:cNvSpPr/>
            <p:nvPr/>
          </p:nvSpPr>
          <p:spPr>
            <a:xfrm>
              <a:off x="7539922" y="3635898"/>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5" name="Ovaal 145">
              <a:extLst>
                <a:ext uri="{FF2B5EF4-FFF2-40B4-BE49-F238E27FC236}">
                  <a16:creationId xmlns:a16="http://schemas.microsoft.com/office/drawing/2014/main" id="{D1E964BE-F636-7A41-AB23-11C92960C5C5}"/>
                </a:ext>
              </a:extLst>
            </p:cNvPr>
            <p:cNvSpPr/>
            <p:nvPr/>
          </p:nvSpPr>
          <p:spPr>
            <a:xfrm>
              <a:off x="8164490" y="4144010"/>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6" name="Ovaal 146">
              <a:extLst>
                <a:ext uri="{FF2B5EF4-FFF2-40B4-BE49-F238E27FC236}">
                  <a16:creationId xmlns:a16="http://schemas.microsoft.com/office/drawing/2014/main" id="{C6DE4DEA-F7DD-544C-9765-1681D9499532}"/>
                </a:ext>
              </a:extLst>
            </p:cNvPr>
            <p:cNvSpPr/>
            <p:nvPr/>
          </p:nvSpPr>
          <p:spPr>
            <a:xfrm>
              <a:off x="6245692" y="3429671"/>
              <a:ext cx="129540" cy="129540"/>
            </a:xfrm>
            <a:prstGeom prst="ellipse">
              <a:avLst/>
            </a:prstGeom>
            <a:solidFill>
              <a:srgbClr val="D55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7" name="Ovaal 147">
              <a:extLst>
                <a:ext uri="{FF2B5EF4-FFF2-40B4-BE49-F238E27FC236}">
                  <a16:creationId xmlns:a16="http://schemas.microsoft.com/office/drawing/2014/main" id="{AC6EBEA9-51CC-7740-BE3D-1D7AD7A9D4FD}"/>
                </a:ext>
              </a:extLst>
            </p:cNvPr>
            <p:cNvSpPr/>
            <p:nvPr/>
          </p:nvSpPr>
          <p:spPr>
            <a:xfrm>
              <a:off x="6527632" y="3770789"/>
              <a:ext cx="129540" cy="1295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8" name="Ovaal 148">
              <a:extLst>
                <a:ext uri="{FF2B5EF4-FFF2-40B4-BE49-F238E27FC236}">
                  <a16:creationId xmlns:a16="http://schemas.microsoft.com/office/drawing/2014/main" id="{F6A7DFBF-0CA4-7040-B09B-E87B0B0C422D}"/>
                </a:ext>
              </a:extLst>
            </p:cNvPr>
            <p:cNvSpPr/>
            <p:nvPr/>
          </p:nvSpPr>
          <p:spPr>
            <a:xfrm>
              <a:off x="6388567" y="3452291"/>
              <a:ext cx="129540" cy="129540"/>
            </a:xfrm>
            <a:prstGeom prst="ellipse">
              <a:avLst/>
            </a:prstGeom>
            <a:solidFill>
              <a:srgbClr val="D55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9" name="Ovaal 149">
              <a:extLst>
                <a:ext uri="{FF2B5EF4-FFF2-40B4-BE49-F238E27FC236}">
                  <a16:creationId xmlns:a16="http://schemas.microsoft.com/office/drawing/2014/main" id="{D1FC7AEB-B73E-5745-AAE0-0BE9BA790FE9}"/>
                </a:ext>
              </a:extLst>
            </p:cNvPr>
            <p:cNvSpPr/>
            <p:nvPr/>
          </p:nvSpPr>
          <p:spPr>
            <a:xfrm>
              <a:off x="7989788" y="4133532"/>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0" name="Ovaal 150">
              <a:extLst>
                <a:ext uri="{FF2B5EF4-FFF2-40B4-BE49-F238E27FC236}">
                  <a16:creationId xmlns:a16="http://schemas.microsoft.com/office/drawing/2014/main" id="{37F7B6CF-E1FA-EF4C-9CD9-E04210574953}"/>
                </a:ext>
              </a:extLst>
            </p:cNvPr>
            <p:cNvSpPr/>
            <p:nvPr/>
          </p:nvSpPr>
          <p:spPr>
            <a:xfrm>
              <a:off x="7376092" y="3760676"/>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1" name="Ovaal 151">
              <a:extLst>
                <a:ext uri="{FF2B5EF4-FFF2-40B4-BE49-F238E27FC236}">
                  <a16:creationId xmlns:a16="http://schemas.microsoft.com/office/drawing/2014/main" id="{F3FA024B-15E7-5B4D-8C77-68318042B915}"/>
                </a:ext>
              </a:extLst>
            </p:cNvPr>
            <p:cNvSpPr/>
            <p:nvPr/>
          </p:nvSpPr>
          <p:spPr>
            <a:xfrm>
              <a:off x="8445160" y="4039394"/>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2" name="Ovaal 152">
              <a:extLst>
                <a:ext uri="{FF2B5EF4-FFF2-40B4-BE49-F238E27FC236}">
                  <a16:creationId xmlns:a16="http://schemas.microsoft.com/office/drawing/2014/main" id="{EEB1E785-8610-0142-9FA3-3519C489A563}"/>
                </a:ext>
              </a:extLst>
            </p:cNvPr>
            <p:cNvSpPr/>
            <p:nvPr/>
          </p:nvSpPr>
          <p:spPr>
            <a:xfrm>
              <a:off x="6977212" y="4169236"/>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3" name="Ovaal 153">
              <a:extLst>
                <a:ext uri="{FF2B5EF4-FFF2-40B4-BE49-F238E27FC236}">
                  <a16:creationId xmlns:a16="http://schemas.microsoft.com/office/drawing/2014/main" id="{38516BD0-2C9B-C245-8F09-8603ED4E9D20}"/>
                </a:ext>
              </a:extLst>
            </p:cNvPr>
            <p:cNvSpPr/>
            <p:nvPr/>
          </p:nvSpPr>
          <p:spPr>
            <a:xfrm>
              <a:off x="8506120" y="4137819"/>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4" name="Ovaal 154">
              <a:extLst>
                <a:ext uri="{FF2B5EF4-FFF2-40B4-BE49-F238E27FC236}">
                  <a16:creationId xmlns:a16="http://schemas.microsoft.com/office/drawing/2014/main" id="{3AA62435-D8F1-914D-952E-F291D53C9595}"/>
                </a:ext>
              </a:extLst>
            </p:cNvPr>
            <p:cNvSpPr/>
            <p:nvPr/>
          </p:nvSpPr>
          <p:spPr>
            <a:xfrm>
              <a:off x="7789382" y="4194318"/>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5" name="Ovaal 155">
              <a:extLst>
                <a:ext uri="{FF2B5EF4-FFF2-40B4-BE49-F238E27FC236}">
                  <a16:creationId xmlns:a16="http://schemas.microsoft.com/office/drawing/2014/main" id="{205CA63C-ED66-D64E-A19A-BE5ED3D5DE4B}"/>
                </a:ext>
              </a:extLst>
            </p:cNvPr>
            <p:cNvSpPr/>
            <p:nvPr/>
          </p:nvSpPr>
          <p:spPr>
            <a:xfrm>
              <a:off x="7894538" y="4221527"/>
              <a:ext cx="129540" cy="129540"/>
            </a:xfrm>
            <a:prstGeom prst="ellipse">
              <a:avLst/>
            </a:prstGeom>
            <a:solidFill>
              <a:srgbClr val="56B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6" name="Ovaal 156">
              <a:extLst>
                <a:ext uri="{FF2B5EF4-FFF2-40B4-BE49-F238E27FC236}">
                  <a16:creationId xmlns:a16="http://schemas.microsoft.com/office/drawing/2014/main" id="{093FD0B7-314F-2A44-B911-7934CDBBCA18}"/>
                </a:ext>
              </a:extLst>
            </p:cNvPr>
            <p:cNvSpPr/>
            <p:nvPr/>
          </p:nvSpPr>
          <p:spPr>
            <a:xfrm>
              <a:off x="7658032" y="3814334"/>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7" name="Ovaal 157">
              <a:extLst>
                <a:ext uri="{FF2B5EF4-FFF2-40B4-BE49-F238E27FC236}">
                  <a16:creationId xmlns:a16="http://schemas.microsoft.com/office/drawing/2014/main" id="{F903548F-FE66-F34C-92C2-4C726ADAC860}"/>
                </a:ext>
              </a:extLst>
            </p:cNvPr>
            <p:cNvSpPr/>
            <p:nvPr/>
          </p:nvSpPr>
          <p:spPr>
            <a:xfrm>
              <a:off x="8605180" y="3983197"/>
              <a:ext cx="129540" cy="129540"/>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8" name="Ovaal 158">
              <a:extLst>
                <a:ext uri="{FF2B5EF4-FFF2-40B4-BE49-F238E27FC236}">
                  <a16:creationId xmlns:a16="http://schemas.microsoft.com/office/drawing/2014/main" id="{D7319EBB-2836-3B4A-AF84-435AB782166D}"/>
                </a:ext>
              </a:extLst>
            </p:cNvPr>
            <p:cNvSpPr/>
            <p:nvPr/>
          </p:nvSpPr>
          <p:spPr>
            <a:xfrm>
              <a:off x="7528492" y="3913076"/>
              <a:ext cx="129540" cy="12954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100" name="Ovaal 159">
              <a:extLst>
                <a:ext uri="{FF2B5EF4-FFF2-40B4-BE49-F238E27FC236}">
                  <a16:creationId xmlns:a16="http://schemas.microsoft.com/office/drawing/2014/main" id="{E8F759C0-54B8-CB4D-9603-F8E536D70942}"/>
                </a:ext>
              </a:extLst>
            </p:cNvPr>
            <p:cNvSpPr/>
            <p:nvPr/>
          </p:nvSpPr>
          <p:spPr>
            <a:xfrm>
              <a:off x="6626692" y="4490784"/>
              <a:ext cx="129540" cy="129540"/>
            </a:xfrm>
            <a:prstGeom prst="ellipse">
              <a:avLst/>
            </a:prstGeom>
            <a:solidFill>
              <a:srgbClr val="009E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cxnSp>
          <p:nvCxnSpPr>
            <p:cNvPr id="101" name="Rechte verbindingslijn 160">
              <a:extLst>
                <a:ext uri="{FF2B5EF4-FFF2-40B4-BE49-F238E27FC236}">
                  <a16:creationId xmlns:a16="http://schemas.microsoft.com/office/drawing/2014/main" id="{2703B2D2-3DD0-9048-9A87-292DD66AE14B}"/>
                </a:ext>
              </a:extLst>
            </p:cNvPr>
            <p:cNvCxnSpPr/>
            <p:nvPr/>
          </p:nvCxnSpPr>
          <p:spPr>
            <a:xfrm flipV="1">
              <a:off x="5971858" y="3185410"/>
              <a:ext cx="0" cy="163392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2" name="Rechte verbindingslijn 161">
              <a:extLst>
                <a:ext uri="{FF2B5EF4-FFF2-40B4-BE49-F238E27FC236}">
                  <a16:creationId xmlns:a16="http://schemas.microsoft.com/office/drawing/2014/main" id="{CF284C78-A297-CC4B-BA26-6FC472AC3DEC}"/>
                </a:ext>
              </a:extLst>
            </p:cNvPr>
            <p:cNvCxnSpPr/>
            <p:nvPr/>
          </p:nvCxnSpPr>
          <p:spPr>
            <a:xfrm>
              <a:off x="5971858" y="4819338"/>
              <a:ext cx="296977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3" name="Tekstvak 162">
              <a:extLst>
                <a:ext uri="{FF2B5EF4-FFF2-40B4-BE49-F238E27FC236}">
                  <a16:creationId xmlns:a16="http://schemas.microsoft.com/office/drawing/2014/main" id="{69D8E231-E7B7-D042-A6CD-ACFA1A0C1901}"/>
                </a:ext>
              </a:extLst>
            </p:cNvPr>
            <p:cNvSpPr txBox="1"/>
            <p:nvPr/>
          </p:nvSpPr>
          <p:spPr>
            <a:xfrm>
              <a:off x="7204959" y="4838956"/>
              <a:ext cx="1214611" cy="167087"/>
            </a:xfrm>
            <a:prstGeom prst="rect">
              <a:avLst/>
            </a:prstGeom>
            <a:noFill/>
          </p:spPr>
          <p:txBody>
            <a:bodyPr wrap="square" rtlCol="0">
              <a:spAutoFit/>
            </a:bodyPr>
            <a:lstStyle/>
            <a:p>
              <a:r>
                <a:rPr lang="en-US" sz="1100" dirty="0">
                  <a:latin typeface="Trebuchet MS" panose="020B0603020202020204" pitchFamily="34" charset="0"/>
                </a:rPr>
                <a:t>t_SNE_1</a:t>
              </a:r>
            </a:p>
          </p:txBody>
        </p:sp>
        <p:sp>
          <p:nvSpPr>
            <p:cNvPr id="104" name="Tekstvak 163">
              <a:extLst>
                <a:ext uri="{FF2B5EF4-FFF2-40B4-BE49-F238E27FC236}">
                  <a16:creationId xmlns:a16="http://schemas.microsoft.com/office/drawing/2014/main" id="{2E937FD6-5B80-3F45-BE16-62E27527D26E}"/>
                </a:ext>
              </a:extLst>
            </p:cNvPr>
            <p:cNvSpPr txBox="1"/>
            <p:nvPr/>
          </p:nvSpPr>
          <p:spPr>
            <a:xfrm rot="16200000">
              <a:off x="5278634" y="3510880"/>
              <a:ext cx="1214611" cy="176916"/>
            </a:xfrm>
            <a:prstGeom prst="rect">
              <a:avLst/>
            </a:prstGeom>
            <a:noFill/>
          </p:spPr>
          <p:txBody>
            <a:bodyPr wrap="square" rtlCol="0">
              <a:spAutoFit/>
            </a:bodyPr>
            <a:lstStyle/>
            <a:p>
              <a:r>
                <a:rPr lang="en-US" sz="1200" dirty="0">
                  <a:latin typeface="Trebuchet MS" panose="020B0603020202020204" pitchFamily="34" charset="0"/>
                </a:rPr>
                <a:t>t_SNE_2</a:t>
              </a:r>
            </a:p>
          </p:txBody>
        </p:sp>
      </p:grpSp>
      <p:sp>
        <p:nvSpPr>
          <p:cNvPr id="105" name="Pijl: rechts 7">
            <a:extLst>
              <a:ext uri="{FF2B5EF4-FFF2-40B4-BE49-F238E27FC236}">
                <a16:creationId xmlns:a16="http://schemas.microsoft.com/office/drawing/2014/main" id="{07FF063A-CE9F-6846-AA9D-658CA746BAC5}"/>
              </a:ext>
            </a:extLst>
          </p:cNvPr>
          <p:cNvSpPr/>
          <p:nvPr/>
        </p:nvSpPr>
        <p:spPr>
          <a:xfrm flipH="1">
            <a:off x="3615785" y="2175219"/>
            <a:ext cx="573141" cy="255081"/>
          </a:xfrm>
          <a:prstGeom prst="rightArrow">
            <a:avLst>
              <a:gd name="adj1" fmla="val 38070"/>
              <a:gd name="adj2" fmla="val 106668"/>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8" name="TextBox 7">
            <a:extLst>
              <a:ext uri="{FF2B5EF4-FFF2-40B4-BE49-F238E27FC236}">
                <a16:creationId xmlns:a16="http://schemas.microsoft.com/office/drawing/2014/main" id="{AB77DDAD-BCD0-244C-AB09-D5814D8684A1}"/>
              </a:ext>
            </a:extLst>
          </p:cNvPr>
          <p:cNvSpPr txBox="1"/>
          <p:nvPr/>
        </p:nvSpPr>
        <p:spPr>
          <a:xfrm>
            <a:off x="125408" y="4143130"/>
            <a:ext cx="9448800" cy="830997"/>
          </a:xfrm>
          <a:prstGeom prst="rect">
            <a:avLst/>
          </a:prstGeom>
          <a:noFill/>
        </p:spPr>
        <p:txBody>
          <a:bodyPr wrap="square" rtlCol="0">
            <a:spAutoFit/>
          </a:bodyPr>
          <a:lstStyle/>
          <a:p>
            <a:r>
              <a:rPr lang="en-GB" sz="2400" dirty="0">
                <a:latin typeface="Trebuchet MS" panose="020B0603020202020204" pitchFamily="34" charset="0"/>
              </a:rPr>
              <a:t>CHETAH: </a:t>
            </a:r>
            <a:br>
              <a:rPr lang="en-GB" sz="2400" dirty="0">
                <a:latin typeface="Trebuchet MS" panose="020B0603020202020204" pitchFamily="34" charset="0"/>
              </a:rPr>
            </a:br>
            <a:r>
              <a:rPr lang="en-GB" sz="2400" u="sng" dirty="0" err="1">
                <a:latin typeface="Trebuchet MS" panose="020B0603020202020204" pitchFamily="34" charset="0"/>
              </a:rPr>
              <a:t>CH</a:t>
            </a:r>
            <a:r>
              <a:rPr lang="en-GB" sz="2400" dirty="0" err="1">
                <a:latin typeface="Trebuchet MS" panose="020B0603020202020204" pitchFamily="34" charset="0"/>
              </a:rPr>
              <a:t>aracterization</a:t>
            </a:r>
            <a:r>
              <a:rPr lang="en-GB" sz="2400" dirty="0">
                <a:latin typeface="Trebuchet MS" panose="020B0603020202020204" pitchFamily="34" charset="0"/>
              </a:rPr>
              <a:t> of </a:t>
            </a:r>
            <a:r>
              <a:rPr lang="en-GB" sz="2400" dirty="0" err="1">
                <a:latin typeface="Trebuchet MS" panose="020B0603020202020204" pitchFamily="34" charset="0"/>
              </a:rPr>
              <a:t>c</a:t>
            </a:r>
            <a:r>
              <a:rPr lang="en-GB" sz="2400" u="sng" dirty="0" err="1">
                <a:latin typeface="Trebuchet MS" panose="020B0603020202020204" pitchFamily="34" charset="0"/>
              </a:rPr>
              <a:t>E</a:t>
            </a:r>
            <a:r>
              <a:rPr lang="en-GB" sz="2400" dirty="0" err="1">
                <a:latin typeface="Trebuchet MS" panose="020B0603020202020204" pitchFamily="34" charset="0"/>
              </a:rPr>
              <a:t>ll</a:t>
            </a:r>
            <a:r>
              <a:rPr lang="en-GB" sz="2400" dirty="0">
                <a:latin typeface="Trebuchet MS" panose="020B0603020202020204" pitchFamily="34" charset="0"/>
              </a:rPr>
              <a:t> </a:t>
            </a:r>
            <a:r>
              <a:rPr lang="en-GB" sz="2400" u="sng" dirty="0">
                <a:latin typeface="Trebuchet MS" panose="020B0603020202020204" pitchFamily="34" charset="0"/>
              </a:rPr>
              <a:t>T</a:t>
            </a:r>
            <a:r>
              <a:rPr lang="en-GB" sz="2400" dirty="0">
                <a:latin typeface="Trebuchet MS" panose="020B0603020202020204" pitchFamily="34" charset="0"/>
              </a:rPr>
              <a:t>ypes </a:t>
            </a:r>
            <a:r>
              <a:rPr lang="en-GB" sz="2400" u="sng" dirty="0">
                <a:latin typeface="Trebuchet MS" panose="020B0603020202020204" pitchFamily="34" charset="0"/>
              </a:rPr>
              <a:t>A</a:t>
            </a:r>
            <a:r>
              <a:rPr lang="en-GB" sz="2400" dirty="0">
                <a:latin typeface="Trebuchet MS" panose="020B0603020202020204" pitchFamily="34" charset="0"/>
              </a:rPr>
              <a:t>ided by </a:t>
            </a:r>
            <a:r>
              <a:rPr lang="en-GB" sz="2400" u="sng" dirty="0">
                <a:latin typeface="Trebuchet MS" panose="020B0603020202020204" pitchFamily="34" charset="0"/>
              </a:rPr>
              <a:t>H</a:t>
            </a:r>
            <a:r>
              <a:rPr lang="en-GB" sz="2400" dirty="0">
                <a:latin typeface="Trebuchet MS" panose="020B0603020202020204" pitchFamily="34" charset="0"/>
              </a:rPr>
              <a:t>ierarchical  clustering</a:t>
            </a:r>
            <a:endParaRPr lang="en-US" sz="2400" dirty="0"/>
          </a:p>
        </p:txBody>
      </p:sp>
    </p:spTree>
    <p:extLst>
      <p:ext uri="{BB962C8B-B14F-4D97-AF65-F5344CB8AC3E}">
        <p14:creationId xmlns:p14="http://schemas.microsoft.com/office/powerpoint/2010/main" val="391736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7393-DBB6-2B4D-9637-11AB03CD7AF3}"/>
              </a:ext>
            </a:extLst>
          </p:cNvPr>
          <p:cNvSpPr>
            <a:spLocks noGrp="1"/>
          </p:cNvSpPr>
          <p:nvPr>
            <p:ph type="title"/>
          </p:nvPr>
        </p:nvSpPr>
        <p:spPr/>
        <p:txBody>
          <a:bodyPr/>
          <a:lstStyle/>
          <a:p>
            <a:r>
              <a:rPr lang="en-US" dirty="0"/>
              <a:t>Details</a:t>
            </a:r>
          </a:p>
        </p:txBody>
      </p:sp>
      <p:pic>
        <p:nvPicPr>
          <p:cNvPr id="5" name="tree">
            <a:extLst>
              <a:ext uri="{FF2B5EF4-FFF2-40B4-BE49-F238E27FC236}">
                <a16:creationId xmlns:a16="http://schemas.microsoft.com/office/drawing/2014/main" id="{FB9B015E-BAA1-A74A-9DA9-2826DD601768}"/>
              </a:ext>
            </a:extLst>
          </p:cNvPr>
          <p:cNvPicPr>
            <a:picLocks noGrp="1" noChangeAspect="1"/>
          </p:cNvPicPr>
          <p:nvPr>
            <p:ph idx="1"/>
          </p:nvPr>
        </p:nvPicPr>
        <p:blipFill>
          <a:blip r:embed="rId3"/>
          <a:stretch>
            <a:fillRect/>
          </a:stretch>
        </p:blipFill>
        <p:spPr>
          <a:xfrm>
            <a:off x="689052" y="1376803"/>
            <a:ext cx="6019800" cy="3251200"/>
          </a:xfrm>
          <a:prstGeom prst="rect">
            <a:avLst/>
          </a:prstGeom>
        </p:spPr>
      </p:pic>
      <p:sp>
        <p:nvSpPr>
          <p:cNvPr id="8" name="rode stip">
            <a:extLst>
              <a:ext uri="{FF2B5EF4-FFF2-40B4-BE49-F238E27FC236}">
                <a16:creationId xmlns:a16="http://schemas.microsoft.com/office/drawing/2014/main" id="{D9459F4B-DF8A-AC4F-A7CE-A2891B27CF43}"/>
              </a:ext>
            </a:extLst>
          </p:cNvPr>
          <p:cNvSpPr/>
          <p:nvPr/>
        </p:nvSpPr>
        <p:spPr>
          <a:xfrm>
            <a:off x="3301321" y="1707336"/>
            <a:ext cx="284356" cy="28435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p3">
            <a:extLst>
              <a:ext uri="{FF2B5EF4-FFF2-40B4-BE49-F238E27FC236}">
                <a16:creationId xmlns:a16="http://schemas.microsoft.com/office/drawing/2014/main" id="{16B6A418-3317-0F42-8661-9CC2AA8F7433}"/>
              </a:ext>
            </a:extLst>
          </p:cNvPr>
          <p:cNvSpPr/>
          <p:nvPr/>
        </p:nvSpPr>
        <p:spPr>
          <a:xfrm>
            <a:off x="2699155" y="3511375"/>
            <a:ext cx="1204331" cy="53525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p1+rp2">
            <a:extLst>
              <a:ext uri="{FF2B5EF4-FFF2-40B4-BE49-F238E27FC236}">
                <a16:creationId xmlns:a16="http://schemas.microsoft.com/office/drawing/2014/main" id="{D950F3E5-4EAB-7441-B449-0A4B7E70ACA3}"/>
              </a:ext>
            </a:extLst>
          </p:cNvPr>
          <p:cNvSpPr/>
          <p:nvPr/>
        </p:nvSpPr>
        <p:spPr>
          <a:xfrm>
            <a:off x="3443498" y="2610957"/>
            <a:ext cx="2992704" cy="1028429"/>
          </a:xfrm>
          <a:prstGeom prst="ellipse">
            <a:avLst/>
          </a:prstGeom>
          <a:no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86E41D9-186D-EA47-A014-20D5A5D34D43}"/>
              </a:ext>
            </a:extLst>
          </p:cNvPr>
          <p:cNvSpPr txBox="1"/>
          <p:nvPr/>
        </p:nvSpPr>
        <p:spPr>
          <a:xfrm>
            <a:off x="2992093" y="1664848"/>
            <a:ext cx="902811" cy="369332"/>
          </a:xfrm>
          <a:prstGeom prst="rect">
            <a:avLst/>
          </a:prstGeom>
          <a:noFill/>
        </p:spPr>
        <p:txBody>
          <a:bodyPr wrap="none" rtlCol="0">
            <a:spAutoFit/>
          </a:bodyPr>
          <a:lstStyle/>
          <a:p>
            <a:r>
              <a:rPr lang="en-US" dirty="0"/>
              <a:t>← ? →</a:t>
            </a:r>
          </a:p>
        </p:txBody>
      </p:sp>
    </p:spTree>
    <p:extLst>
      <p:ext uri="{BB962C8B-B14F-4D97-AF65-F5344CB8AC3E}">
        <p14:creationId xmlns:p14="http://schemas.microsoft.com/office/powerpoint/2010/main" val="203306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4" grpId="1" animBg="1"/>
      <p:bldP spid="16"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89B8-45E9-9343-8638-D5A34E7EDEE6}"/>
              </a:ext>
            </a:extLst>
          </p:cNvPr>
          <p:cNvSpPr>
            <a:spLocks noGrp="1"/>
          </p:cNvSpPr>
          <p:nvPr>
            <p:ph type="title"/>
          </p:nvPr>
        </p:nvSpPr>
        <p:spPr/>
        <p:txBody>
          <a:bodyPr/>
          <a:lstStyle/>
          <a:p>
            <a:r>
              <a:rPr lang="en-US" dirty="0"/>
              <a:t>Profile score</a:t>
            </a:r>
          </a:p>
        </p:txBody>
      </p:sp>
      <p:pic>
        <p:nvPicPr>
          <p:cNvPr id="5" name="Content Placeholder 4">
            <a:extLst>
              <a:ext uri="{FF2B5EF4-FFF2-40B4-BE49-F238E27FC236}">
                <a16:creationId xmlns:a16="http://schemas.microsoft.com/office/drawing/2014/main" id="{1E2466F0-0301-6F46-BEBE-EA2CB0FD70CA}"/>
              </a:ext>
            </a:extLst>
          </p:cNvPr>
          <p:cNvPicPr>
            <a:picLocks noGrp="1" noChangeAspect="1"/>
          </p:cNvPicPr>
          <p:nvPr>
            <p:ph idx="1"/>
          </p:nvPr>
        </p:nvPicPr>
        <p:blipFill>
          <a:blip r:embed="rId3"/>
          <a:stretch>
            <a:fillRect/>
          </a:stretch>
        </p:blipFill>
        <p:spPr>
          <a:xfrm>
            <a:off x="423948" y="990600"/>
            <a:ext cx="7783882" cy="4012621"/>
          </a:xfrm>
          <a:prstGeom prst="rect">
            <a:avLst/>
          </a:prstGeom>
        </p:spPr>
      </p:pic>
      <p:sp>
        <p:nvSpPr>
          <p:cNvPr id="8" name="TextBox 7">
            <a:extLst>
              <a:ext uri="{FF2B5EF4-FFF2-40B4-BE49-F238E27FC236}">
                <a16:creationId xmlns:a16="http://schemas.microsoft.com/office/drawing/2014/main" id="{3E135C78-B54A-7443-8B27-F4C2A8F9B169}"/>
              </a:ext>
            </a:extLst>
          </p:cNvPr>
          <p:cNvSpPr txBox="1"/>
          <p:nvPr/>
        </p:nvSpPr>
        <p:spPr>
          <a:xfrm>
            <a:off x="5797680" y="1330556"/>
            <a:ext cx="3236592" cy="1323439"/>
          </a:xfrm>
          <a:prstGeom prst="rect">
            <a:avLst/>
          </a:prstGeom>
          <a:noFill/>
        </p:spPr>
        <p:txBody>
          <a:bodyPr wrap="square" rtlCol="0">
            <a:spAutoFit/>
          </a:bodyPr>
          <a:lstStyle/>
          <a:p>
            <a:r>
              <a:rPr lang="en-US" sz="1600" dirty="0"/>
              <a:t>Correlation (Spearman) is over the 200 genes with maximal DE between current type and the average of types in ‘the other branch’</a:t>
            </a:r>
          </a:p>
        </p:txBody>
      </p:sp>
    </p:spTree>
    <p:extLst>
      <p:ext uri="{BB962C8B-B14F-4D97-AF65-F5344CB8AC3E}">
        <p14:creationId xmlns:p14="http://schemas.microsoft.com/office/powerpoint/2010/main" val="3210737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6C7D-3055-E941-9F97-20A05FECB8CA}"/>
              </a:ext>
            </a:extLst>
          </p:cNvPr>
          <p:cNvSpPr>
            <a:spLocks noGrp="1"/>
          </p:cNvSpPr>
          <p:nvPr>
            <p:ph type="title"/>
          </p:nvPr>
        </p:nvSpPr>
        <p:spPr/>
        <p:txBody>
          <a:bodyPr/>
          <a:lstStyle/>
          <a:p>
            <a:r>
              <a:rPr lang="en-US" dirty="0"/>
              <a:t>Confidence score</a:t>
            </a:r>
          </a:p>
        </p:txBody>
      </p:sp>
      <p:sp>
        <p:nvSpPr>
          <p:cNvPr id="3" name="Content Placeholder 2">
            <a:extLst>
              <a:ext uri="{FF2B5EF4-FFF2-40B4-BE49-F238E27FC236}">
                <a16:creationId xmlns:a16="http://schemas.microsoft.com/office/drawing/2014/main" id="{BFE9CFD2-2959-E94A-9E61-779611468264}"/>
              </a:ext>
            </a:extLst>
          </p:cNvPr>
          <p:cNvSpPr>
            <a:spLocks noGrp="1"/>
          </p:cNvSpPr>
          <p:nvPr>
            <p:ph idx="1"/>
          </p:nvPr>
        </p:nvSpPr>
        <p:spPr/>
        <p:txBody>
          <a:bodyPr/>
          <a:lstStyle/>
          <a:p>
            <a:endParaRPr lang="en-US" i="1" dirty="0">
              <a:latin typeface="Trebuchet MS" panose="020B0703020202090204" pitchFamily="34" charset="0"/>
            </a:endParaRPr>
          </a:p>
        </p:txBody>
      </p:sp>
      <p:pic>
        <p:nvPicPr>
          <p:cNvPr id="5" name="Picture 4">
            <a:extLst>
              <a:ext uri="{FF2B5EF4-FFF2-40B4-BE49-F238E27FC236}">
                <a16:creationId xmlns:a16="http://schemas.microsoft.com/office/drawing/2014/main" id="{03DA351C-2088-EE48-95B6-F8BFF8D56306}"/>
              </a:ext>
            </a:extLst>
          </p:cNvPr>
          <p:cNvPicPr>
            <a:picLocks noChangeAspect="1"/>
          </p:cNvPicPr>
          <p:nvPr/>
        </p:nvPicPr>
        <p:blipFill>
          <a:blip r:embed="rId2"/>
          <a:stretch>
            <a:fillRect/>
          </a:stretch>
        </p:blipFill>
        <p:spPr>
          <a:xfrm>
            <a:off x="1950844" y="2011864"/>
            <a:ext cx="1930400" cy="495300"/>
          </a:xfrm>
          <a:prstGeom prst="rect">
            <a:avLst/>
          </a:prstGeom>
        </p:spPr>
      </p:pic>
      <p:pic>
        <p:nvPicPr>
          <p:cNvPr id="6" name="Picture 5">
            <a:extLst>
              <a:ext uri="{FF2B5EF4-FFF2-40B4-BE49-F238E27FC236}">
                <a16:creationId xmlns:a16="http://schemas.microsoft.com/office/drawing/2014/main" id="{BCA8FBBE-5D59-6945-A5D3-3C1964F4B97A}"/>
              </a:ext>
            </a:extLst>
          </p:cNvPr>
          <p:cNvPicPr>
            <a:picLocks noChangeAspect="1"/>
          </p:cNvPicPr>
          <p:nvPr/>
        </p:nvPicPr>
        <p:blipFill>
          <a:blip r:embed="rId3"/>
          <a:stretch>
            <a:fillRect/>
          </a:stretch>
        </p:blipFill>
        <p:spPr>
          <a:xfrm>
            <a:off x="443592" y="990600"/>
            <a:ext cx="7520554" cy="4082061"/>
          </a:xfrm>
          <a:prstGeom prst="rect">
            <a:avLst/>
          </a:prstGeom>
        </p:spPr>
      </p:pic>
      <p:sp>
        <p:nvSpPr>
          <p:cNvPr id="7" name="Rectangle 6">
            <a:extLst>
              <a:ext uri="{FF2B5EF4-FFF2-40B4-BE49-F238E27FC236}">
                <a16:creationId xmlns:a16="http://schemas.microsoft.com/office/drawing/2014/main" id="{A447663B-168D-694F-86B5-948BBABC4C2D}"/>
              </a:ext>
            </a:extLst>
          </p:cNvPr>
          <p:cNvSpPr/>
          <p:nvPr/>
        </p:nvSpPr>
        <p:spPr>
          <a:xfrm>
            <a:off x="-709242" y="976244"/>
            <a:ext cx="1418483" cy="834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97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2CCA-271D-2F44-80E1-9A444FDDA3B4}"/>
              </a:ext>
            </a:extLst>
          </p:cNvPr>
          <p:cNvSpPr>
            <a:spLocks noGrp="1"/>
          </p:cNvSpPr>
          <p:nvPr>
            <p:ph type="title"/>
          </p:nvPr>
        </p:nvSpPr>
        <p:spPr/>
        <p:txBody>
          <a:bodyPr/>
          <a:lstStyle/>
          <a:p>
            <a:r>
              <a:rPr lang="en-GB" dirty="0">
                <a:latin typeface="Trebuchet MS" panose="020B0603020202020204" pitchFamily="34" charset="0"/>
              </a:rPr>
              <a:t>First results</a:t>
            </a:r>
            <a:endParaRPr lang="en-US" dirty="0"/>
          </a:p>
        </p:txBody>
      </p:sp>
      <p:pic>
        <p:nvPicPr>
          <p:cNvPr id="5" name="Content Placeholder 4">
            <a:extLst>
              <a:ext uri="{FF2B5EF4-FFF2-40B4-BE49-F238E27FC236}">
                <a16:creationId xmlns:a16="http://schemas.microsoft.com/office/drawing/2014/main" id="{EB4A9685-6AEE-D54E-A160-12621E20457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3850" y="1289807"/>
            <a:ext cx="6705600" cy="3468761"/>
          </a:xfrm>
          <a:prstGeom prst="rect">
            <a:avLst/>
          </a:prstGeom>
        </p:spPr>
      </p:pic>
      <p:pic>
        <p:nvPicPr>
          <p:cNvPr id="6" name="Picture 5">
            <a:extLst>
              <a:ext uri="{FF2B5EF4-FFF2-40B4-BE49-F238E27FC236}">
                <a16:creationId xmlns:a16="http://schemas.microsoft.com/office/drawing/2014/main" id="{11B64A57-F4FA-FA48-B5DA-883247BD9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5543" y="1207257"/>
            <a:ext cx="1056658" cy="3853693"/>
          </a:xfrm>
          <a:prstGeom prst="rect">
            <a:avLst/>
          </a:prstGeom>
        </p:spPr>
      </p:pic>
      <p:sp>
        <p:nvSpPr>
          <p:cNvPr id="12" name="Tekstvak 19">
            <a:extLst>
              <a:ext uri="{FF2B5EF4-FFF2-40B4-BE49-F238E27FC236}">
                <a16:creationId xmlns:a16="http://schemas.microsoft.com/office/drawing/2014/main" id="{4250EF48-61AA-AD46-A22C-1F96D30852CB}"/>
              </a:ext>
            </a:extLst>
          </p:cNvPr>
          <p:cNvSpPr txBox="1"/>
          <p:nvPr/>
        </p:nvSpPr>
        <p:spPr>
          <a:xfrm>
            <a:off x="501099" y="920475"/>
            <a:ext cx="3536205" cy="369332"/>
          </a:xfrm>
          <a:prstGeom prst="rect">
            <a:avLst/>
          </a:prstGeom>
          <a:noFill/>
        </p:spPr>
        <p:txBody>
          <a:bodyPr wrap="square" rtlCol="0">
            <a:spAutoFit/>
          </a:bodyPr>
          <a:lstStyle/>
          <a:p>
            <a:r>
              <a:rPr lang="en-US" dirty="0">
                <a:latin typeface="Trebuchet MS" panose="020B0603020202020204" pitchFamily="34" charset="0"/>
              </a:rPr>
              <a:t>CHETAH</a:t>
            </a:r>
          </a:p>
        </p:txBody>
      </p:sp>
      <p:sp>
        <p:nvSpPr>
          <p:cNvPr id="13" name="Tekstvak 20">
            <a:extLst>
              <a:ext uri="{FF2B5EF4-FFF2-40B4-BE49-F238E27FC236}">
                <a16:creationId xmlns:a16="http://schemas.microsoft.com/office/drawing/2014/main" id="{8307DAA9-4C6E-3747-B9E1-DA61360E73B1}"/>
              </a:ext>
            </a:extLst>
          </p:cNvPr>
          <p:cNvSpPr txBox="1"/>
          <p:nvPr/>
        </p:nvSpPr>
        <p:spPr>
          <a:xfrm>
            <a:off x="4220680" y="929943"/>
            <a:ext cx="3536205" cy="369332"/>
          </a:xfrm>
          <a:prstGeom prst="rect">
            <a:avLst/>
          </a:prstGeom>
          <a:noFill/>
        </p:spPr>
        <p:txBody>
          <a:bodyPr wrap="square" rtlCol="0">
            <a:spAutoFit/>
          </a:bodyPr>
          <a:lstStyle/>
          <a:p>
            <a:r>
              <a:rPr lang="en-US" dirty="0">
                <a:latin typeface="Trebuchet MS" panose="020B0603020202020204" pitchFamily="34" charset="0"/>
              </a:rPr>
              <a:t>Publication</a:t>
            </a:r>
          </a:p>
        </p:txBody>
      </p:sp>
      <p:sp>
        <p:nvSpPr>
          <p:cNvPr id="7" name="TextBox 6">
            <a:extLst>
              <a:ext uri="{FF2B5EF4-FFF2-40B4-BE49-F238E27FC236}">
                <a16:creationId xmlns:a16="http://schemas.microsoft.com/office/drawing/2014/main" id="{B9CF080C-6100-8342-B1AE-381F14462059}"/>
              </a:ext>
            </a:extLst>
          </p:cNvPr>
          <p:cNvSpPr txBox="1"/>
          <p:nvPr/>
        </p:nvSpPr>
        <p:spPr>
          <a:xfrm>
            <a:off x="5875757" y="4810655"/>
            <a:ext cx="1559786" cy="307777"/>
          </a:xfrm>
          <a:prstGeom prst="rect">
            <a:avLst/>
          </a:prstGeom>
          <a:noFill/>
        </p:spPr>
        <p:txBody>
          <a:bodyPr wrap="none" rtlCol="0">
            <a:spAutoFit/>
          </a:bodyPr>
          <a:lstStyle/>
          <a:p>
            <a:r>
              <a:rPr lang="en-US" sz="1400" dirty="0" err="1"/>
              <a:t>Tirosh</a:t>
            </a:r>
            <a:r>
              <a:rPr lang="en-US" sz="1400" dirty="0"/>
              <a:t> et al. 2016</a:t>
            </a:r>
          </a:p>
        </p:txBody>
      </p:sp>
    </p:spTree>
    <p:extLst>
      <p:ext uri="{BB962C8B-B14F-4D97-AF65-F5344CB8AC3E}">
        <p14:creationId xmlns:p14="http://schemas.microsoft.com/office/powerpoint/2010/main" val="239150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D8C0-D429-F040-A0B8-2B16E326635C}"/>
              </a:ext>
            </a:extLst>
          </p:cNvPr>
          <p:cNvSpPr>
            <a:spLocks noGrp="1"/>
          </p:cNvSpPr>
          <p:nvPr>
            <p:ph type="title"/>
          </p:nvPr>
        </p:nvSpPr>
        <p:spPr/>
        <p:txBody>
          <a:bodyPr/>
          <a:lstStyle/>
          <a:p>
            <a:r>
              <a:rPr lang="en-US" dirty="0"/>
              <a:t>Definition of cell type?</a:t>
            </a:r>
          </a:p>
        </p:txBody>
      </p:sp>
      <p:sp>
        <p:nvSpPr>
          <p:cNvPr id="3" name="Content Placeholder 2">
            <a:extLst>
              <a:ext uri="{FF2B5EF4-FFF2-40B4-BE49-F238E27FC236}">
                <a16:creationId xmlns:a16="http://schemas.microsoft.com/office/drawing/2014/main" id="{33ADE068-F53C-314A-AA60-704ED7E312F6}"/>
              </a:ext>
            </a:extLst>
          </p:cNvPr>
          <p:cNvSpPr>
            <a:spLocks noGrp="1"/>
          </p:cNvSpPr>
          <p:nvPr>
            <p:ph idx="1"/>
          </p:nvPr>
        </p:nvSpPr>
        <p:spPr>
          <a:xfrm>
            <a:off x="323850" y="1212850"/>
            <a:ext cx="7554875" cy="3623205"/>
          </a:xfrm>
        </p:spPr>
        <p:txBody>
          <a:bodyPr/>
          <a:lstStyle/>
          <a:p>
            <a:r>
              <a:rPr lang="en-US" dirty="0"/>
              <a:t>Originally defined in terms of (tissue) function and cell morphology</a:t>
            </a:r>
          </a:p>
          <a:p>
            <a:r>
              <a:rPr lang="en-US" dirty="0"/>
              <a:t>	later extended presence/absence of Cell Surface markers</a:t>
            </a:r>
          </a:p>
          <a:p>
            <a:r>
              <a:rPr lang="en-US" dirty="0"/>
              <a:t>	gene expression</a:t>
            </a:r>
          </a:p>
          <a:p>
            <a:endParaRPr lang="en-US" dirty="0"/>
          </a:p>
          <a:p>
            <a:r>
              <a:rPr lang="en-US" dirty="0"/>
              <a:t>Currently very much less fixed</a:t>
            </a:r>
          </a:p>
          <a:p>
            <a:r>
              <a:rPr lang="en-US" dirty="0"/>
              <a:t>	cell cycle phase</a:t>
            </a:r>
          </a:p>
          <a:p>
            <a:r>
              <a:rPr lang="en-US" dirty="0"/>
              <a:t>	migration state </a:t>
            </a:r>
          </a:p>
          <a:p>
            <a:r>
              <a:rPr lang="en-US" dirty="0"/>
              <a:t>	differentiation: </a:t>
            </a:r>
            <a:r>
              <a:rPr lang="en-US" b="1" dirty="0"/>
              <a:t>cell state</a:t>
            </a:r>
          </a:p>
          <a:p>
            <a:endParaRPr lang="en-US" dirty="0"/>
          </a:p>
          <a:p>
            <a:r>
              <a:rPr lang="en-US" dirty="0"/>
              <a:t>Much more fluid than it was, perhaps impossible to define</a:t>
            </a:r>
          </a:p>
        </p:txBody>
      </p:sp>
      <p:pic>
        <p:nvPicPr>
          <p:cNvPr id="5" name="Picture 4">
            <a:extLst>
              <a:ext uri="{FF2B5EF4-FFF2-40B4-BE49-F238E27FC236}">
                <a16:creationId xmlns:a16="http://schemas.microsoft.com/office/drawing/2014/main" id="{35828B5A-E9D3-7549-92D8-246C9EE7691F}"/>
              </a:ext>
            </a:extLst>
          </p:cNvPr>
          <p:cNvPicPr>
            <a:picLocks noChangeAspect="1"/>
          </p:cNvPicPr>
          <p:nvPr/>
        </p:nvPicPr>
        <p:blipFill>
          <a:blip r:embed="rId3"/>
          <a:stretch>
            <a:fillRect/>
          </a:stretch>
        </p:blipFill>
        <p:spPr>
          <a:xfrm>
            <a:off x="4165081" y="2501980"/>
            <a:ext cx="4440025" cy="1846736"/>
          </a:xfrm>
          <a:prstGeom prst="rect">
            <a:avLst/>
          </a:prstGeom>
        </p:spPr>
      </p:pic>
    </p:spTree>
    <p:extLst>
      <p:ext uri="{BB962C8B-B14F-4D97-AF65-F5344CB8AC3E}">
        <p14:creationId xmlns:p14="http://schemas.microsoft.com/office/powerpoint/2010/main" val="180702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chte verbindingslijn 4">
            <a:extLst>
              <a:ext uri="{FF2B5EF4-FFF2-40B4-BE49-F238E27FC236}">
                <a16:creationId xmlns:a16="http://schemas.microsoft.com/office/drawing/2014/main" id="{844DFA39-48F7-D64B-8663-AB3ED2C2B095}"/>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94AE11D-7265-CA41-A49E-86C0E9E12ACF}"/>
              </a:ext>
            </a:extLst>
          </p:cNvPr>
          <p:cNvSpPr>
            <a:spLocks noGrp="1"/>
          </p:cNvSpPr>
          <p:nvPr>
            <p:ph type="title"/>
          </p:nvPr>
        </p:nvSpPr>
        <p:spPr>
          <a:xfrm>
            <a:off x="226050" y="213216"/>
            <a:ext cx="6547597" cy="552450"/>
          </a:xfrm>
        </p:spPr>
        <p:txBody>
          <a:bodyPr/>
          <a:lstStyle/>
          <a:p>
            <a:r>
              <a:rPr lang="en-US" dirty="0"/>
              <a:t>Neuroblastoma data (</a:t>
            </a:r>
            <a:r>
              <a:rPr lang="en-US" dirty="0" err="1"/>
              <a:t>Kholossy</a:t>
            </a:r>
            <a:r>
              <a:rPr lang="en-US" dirty="0"/>
              <a:t> &amp; </a:t>
            </a:r>
            <a:r>
              <a:rPr lang="en-US" dirty="0" err="1"/>
              <a:t>Molenaar</a:t>
            </a:r>
            <a:r>
              <a:rPr lang="en-US" dirty="0"/>
              <a:t>)</a:t>
            </a:r>
          </a:p>
        </p:txBody>
      </p:sp>
      <p:grpSp>
        <p:nvGrpSpPr>
          <p:cNvPr id="8" name="Group 7">
            <a:extLst>
              <a:ext uri="{FF2B5EF4-FFF2-40B4-BE49-F238E27FC236}">
                <a16:creationId xmlns:a16="http://schemas.microsoft.com/office/drawing/2014/main" id="{CE8A8900-EAE4-3242-8B9A-DA5F56FA702D}"/>
              </a:ext>
            </a:extLst>
          </p:cNvPr>
          <p:cNvGrpSpPr/>
          <p:nvPr/>
        </p:nvGrpSpPr>
        <p:grpSpPr>
          <a:xfrm>
            <a:off x="-372238" y="995075"/>
            <a:ext cx="9457202" cy="4343363"/>
            <a:chOff x="-97303" y="2207925"/>
            <a:chExt cx="9457202" cy="4343363"/>
          </a:xfrm>
        </p:grpSpPr>
        <p:pic>
          <p:nvPicPr>
            <p:cNvPr id="9" name="Picture 8">
              <a:extLst>
                <a:ext uri="{FF2B5EF4-FFF2-40B4-BE49-F238E27FC236}">
                  <a16:creationId xmlns:a16="http://schemas.microsoft.com/office/drawing/2014/main" id="{C7E55220-844D-EE4E-BF48-4369528F02D7}"/>
                </a:ext>
              </a:extLst>
            </p:cNvPr>
            <p:cNvPicPr>
              <a:picLocks noChangeAspect="1"/>
            </p:cNvPicPr>
            <p:nvPr/>
          </p:nvPicPr>
          <p:blipFill>
            <a:blip r:embed="rId3"/>
            <a:stretch>
              <a:fillRect/>
            </a:stretch>
          </p:blipFill>
          <p:spPr>
            <a:xfrm>
              <a:off x="346074" y="2207925"/>
              <a:ext cx="7918450" cy="4113954"/>
            </a:xfrm>
            <a:prstGeom prst="rect">
              <a:avLst/>
            </a:prstGeom>
          </p:spPr>
        </p:pic>
        <p:sp>
          <p:nvSpPr>
            <p:cNvPr id="10" name="Rectangle 9">
              <a:extLst>
                <a:ext uri="{FF2B5EF4-FFF2-40B4-BE49-F238E27FC236}">
                  <a16:creationId xmlns:a16="http://schemas.microsoft.com/office/drawing/2014/main" id="{07EFE0FE-0053-B846-A2B6-610799D58CFA}"/>
                </a:ext>
              </a:extLst>
            </p:cNvPr>
            <p:cNvSpPr/>
            <p:nvPr/>
          </p:nvSpPr>
          <p:spPr>
            <a:xfrm>
              <a:off x="4191000" y="2268740"/>
              <a:ext cx="5168899" cy="428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C88449-0510-BF44-9468-FF15362CF19D}"/>
                </a:ext>
              </a:extLst>
            </p:cNvPr>
            <p:cNvSpPr/>
            <p:nvPr/>
          </p:nvSpPr>
          <p:spPr>
            <a:xfrm>
              <a:off x="-97303" y="2261729"/>
              <a:ext cx="463549" cy="433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282CBE11-5C3A-9D43-A6B6-C4789423BC54}"/>
              </a:ext>
            </a:extLst>
          </p:cNvPr>
          <p:cNvGrpSpPr/>
          <p:nvPr/>
        </p:nvGrpSpPr>
        <p:grpSpPr>
          <a:xfrm>
            <a:off x="4053149" y="1082185"/>
            <a:ext cx="4257133" cy="4599197"/>
            <a:chOff x="4053149" y="1082185"/>
            <a:chExt cx="4257133" cy="4599197"/>
          </a:xfrm>
        </p:grpSpPr>
        <p:pic>
          <p:nvPicPr>
            <p:cNvPr id="6" name="Picture 5">
              <a:extLst>
                <a:ext uri="{FF2B5EF4-FFF2-40B4-BE49-F238E27FC236}">
                  <a16:creationId xmlns:a16="http://schemas.microsoft.com/office/drawing/2014/main" id="{CFC49F1F-9CAA-834B-8AE3-DF6790D56301}"/>
                </a:ext>
              </a:extLst>
            </p:cNvPr>
            <p:cNvPicPr>
              <a:picLocks noChangeAspect="1"/>
            </p:cNvPicPr>
            <p:nvPr/>
          </p:nvPicPr>
          <p:blipFill>
            <a:blip r:embed="rId4"/>
            <a:stretch>
              <a:fillRect/>
            </a:stretch>
          </p:blipFill>
          <p:spPr>
            <a:xfrm>
              <a:off x="4284924" y="1082185"/>
              <a:ext cx="3850548" cy="4599197"/>
            </a:xfrm>
            <a:prstGeom prst="rect">
              <a:avLst/>
            </a:prstGeom>
          </p:spPr>
        </p:pic>
        <p:sp>
          <p:nvSpPr>
            <p:cNvPr id="12" name="Rectangle 11">
              <a:extLst>
                <a:ext uri="{FF2B5EF4-FFF2-40B4-BE49-F238E27FC236}">
                  <a16:creationId xmlns:a16="http://schemas.microsoft.com/office/drawing/2014/main" id="{740C125C-7289-F34B-B1DC-F4A22E19599F}"/>
                </a:ext>
              </a:extLst>
            </p:cNvPr>
            <p:cNvSpPr/>
            <p:nvPr/>
          </p:nvSpPr>
          <p:spPr>
            <a:xfrm>
              <a:off x="4053149" y="2330831"/>
              <a:ext cx="463549" cy="13940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B246A8-03FC-E745-9B2C-E4E087C2D6CD}"/>
                </a:ext>
              </a:extLst>
            </p:cNvPr>
            <p:cNvSpPr/>
            <p:nvPr/>
          </p:nvSpPr>
          <p:spPr>
            <a:xfrm>
              <a:off x="4696367" y="5169845"/>
              <a:ext cx="3613915" cy="3434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7ACE8BC-48CB-504D-9247-899840E0C7BC}"/>
              </a:ext>
            </a:extLst>
          </p:cNvPr>
          <p:cNvSpPr txBox="1"/>
          <p:nvPr/>
        </p:nvSpPr>
        <p:spPr>
          <a:xfrm>
            <a:off x="4983480" y="1008469"/>
            <a:ext cx="3518912" cy="369332"/>
          </a:xfrm>
          <a:prstGeom prst="rect">
            <a:avLst/>
          </a:prstGeom>
          <a:noFill/>
        </p:spPr>
        <p:txBody>
          <a:bodyPr wrap="none" rtlCol="0">
            <a:spAutoFit/>
          </a:bodyPr>
          <a:lstStyle/>
          <a:p>
            <a:r>
              <a:rPr lang="en-US" dirty="0"/>
              <a:t>colored by single-cell CNV score</a:t>
            </a:r>
          </a:p>
        </p:txBody>
      </p:sp>
    </p:spTree>
    <p:extLst>
      <p:ext uri="{BB962C8B-B14F-4D97-AF65-F5344CB8AC3E}">
        <p14:creationId xmlns:p14="http://schemas.microsoft.com/office/powerpoint/2010/main" val="264264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FB79-63FC-F044-9253-746E3D8DBD99}"/>
              </a:ext>
            </a:extLst>
          </p:cNvPr>
          <p:cNvSpPr>
            <a:spLocks noGrp="1"/>
          </p:cNvSpPr>
          <p:nvPr>
            <p:ph type="title"/>
          </p:nvPr>
        </p:nvSpPr>
        <p:spPr>
          <a:xfrm>
            <a:off x="208793" y="224058"/>
            <a:ext cx="6547597" cy="552450"/>
          </a:xfrm>
        </p:spPr>
        <p:txBody>
          <a:bodyPr/>
          <a:lstStyle/>
          <a:p>
            <a:r>
              <a:rPr lang="en-US" dirty="0"/>
              <a:t>Cell types not present in the reference</a:t>
            </a:r>
          </a:p>
        </p:txBody>
      </p:sp>
      <p:sp>
        <p:nvSpPr>
          <p:cNvPr id="4" name="Picture Placeholder 3">
            <a:extLst>
              <a:ext uri="{FF2B5EF4-FFF2-40B4-BE49-F238E27FC236}">
                <a16:creationId xmlns:a16="http://schemas.microsoft.com/office/drawing/2014/main" id="{256CA241-C5EA-7849-AB10-7A89F80F6CD6}"/>
              </a:ext>
            </a:extLst>
          </p:cNvPr>
          <p:cNvSpPr>
            <a:spLocks noGrp="1"/>
          </p:cNvSpPr>
          <p:nvPr>
            <p:ph type="pic" idx="12"/>
          </p:nvPr>
        </p:nvSpPr>
        <p:spPr/>
      </p:sp>
      <p:cxnSp>
        <p:nvCxnSpPr>
          <p:cNvPr id="11" name="Rechte verbindingslijn 4">
            <a:extLst>
              <a:ext uri="{FF2B5EF4-FFF2-40B4-BE49-F238E27FC236}">
                <a16:creationId xmlns:a16="http://schemas.microsoft.com/office/drawing/2014/main" id="{AEC0FD71-B47D-FC49-924F-F13A7DC0E8EF}"/>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099DFFB2-5B67-DD44-8A68-E3F5296DE852}"/>
              </a:ext>
            </a:extLst>
          </p:cNvPr>
          <p:cNvGrpSpPr/>
          <p:nvPr/>
        </p:nvGrpSpPr>
        <p:grpSpPr>
          <a:xfrm>
            <a:off x="256453" y="889506"/>
            <a:ext cx="3771900" cy="3984705"/>
            <a:chOff x="256453" y="889506"/>
            <a:chExt cx="3771900" cy="3984705"/>
          </a:xfrm>
        </p:grpSpPr>
        <p:grpSp>
          <p:nvGrpSpPr>
            <p:cNvPr id="10" name="Group 9">
              <a:extLst>
                <a:ext uri="{FF2B5EF4-FFF2-40B4-BE49-F238E27FC236}">
                  <a16:creationId xmlns:a16="http://schemas.microsoft.com/office/drawing/2014/main" id="{3823B18F-9DD7-CD4E-BD63-393C8033FE77}"/>
                </a:ext>
              </a:extLst>
            </p:cNvPr>
            <p:cNvGrpSpPr/>
            <p:nvPr/>
          </p:nvGrpSpPr>
          <p:grpSpPr>
            <a:xfrm>
              <a:off x="256453" y="1018313"/>
              <a:ext cx="3771900" cy="3855898"/>
              <a:chOff x="4171950" y="1025525"/>
              <a:chExt cx="3771900" cy="3855898"/>
            </a:xfrm>
          </p:grpSpPr>
          <p:pic>
            <p:nvPicPr>
              <p:cNvPr id="6" name="Picture 5">
                <a:extLst>
                  <a:ext uri="{FF2B5EF4-FFF2-40B4-BE49-F238E27FC236}">
                    <a16:creationId xmlns:a16="http://schemas.microsoft.com/office/drawing/2014/main" id="{5E7495B6-8422-8049-AF7D-7F85B315C31E}"/>
                  </a:ext>
                </a:extLst>
              </p:cNvPr>
              <p:cNvPicPr>
                <a:picLocks noChangeAspect="1"/>
              </p:cNvPicPr>
              <p:nvPr/>
            </p:nvPicPr>
            <p:blipFill>
              <a:blip r:embed="rId3"/>
              <a:stretch>
                <a:fillRect/>
              </a:stretch>
            </p:blipFill>
            <p:spPr>
              <a:xfrm>
                <a:off x="4390688" y="1025525"/>
                <a:ext cx="3553162" cy="3855898"/>
              </a:xfrm>
              <a:prstGeom prst="rect">
                <a:avLst/>
              </a:prstGeom>
            </p:spPr>
          </p:pic>
          <p:sp>
            <p:nvSpPr>
              <p:cNvPr id="8" name="Rectangle 7">
                <a:extLst>
                  <a:ext uri="{FF2B5EF4-FFF2-40B4-BE49-F238E27FC236}">
                    <a16:creationId xmlns:a16="http://schemas.microsoft.com/office/drawing/2014/main" id="{C47ECCD3-6D61-7D40-8C97-A2FD6EEF9276}"/>
                  </a:ext>
                </a:extLst>
              </p:cNvPr>
              <p:cNvSpPr/>
              <p:nvPr/>
            </p:nvSpPr>
            <p:spPr>
              <a:xfrm>
                <a:off x="4171950" y="1025525"/>
                <a:ext cx="356041" cy="488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26C8B559-BF37-824D-AA0D-36FB24F6F581}"/>
                </a:ext>
              </a:extLst>
            </p:cNvPr>
            <p:cNvSpPr/>
            <p:nvPr/>
          </p:nvSpPr>
          <p:spPr>
            <a:xfrm>
              <a:off x="762797" y="889506"/>
              <a:ext cx="1302173" cy="3732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EA810E5-EBAA-F24A-B4F5-1AF0540B1374}"/>
              </a:ext>
            </a:extLst>
          </p:cNvPr>
          <p:cNvGrpSpPr/>
          <p:nvPr/>
        </p:nvGrpSpPr>
        <p:grpSpPr>
          <a:xfrm>
            <a:off x="4601152" y="773838"/>
            <a:ext cx="3886200" cy="4022724"/>
            <a:chOff x="4601152" y="773838"/>
            <a:chExt cx="3886200" cy="4022724"/>
          </a:xfrm>
        </p:grpSpPr>
        <p:grpSp>
          <p:nvGrpSpPr>
            <p:cNvPr id="9" name="Group 8">
              <a:extLst>
                <a:ext uri="{FF2B5EF4-FFF2-40B4-BE49-F238E27FC236}">
                  <a16:creationId xmlns:a16="http://schemas.microsoft.com/office/drawing/2014/main" id="{26A48861-ADC4-5542-A74E-A443E565E2D7}"/>
                </a:ext>
              </a:extLst>
            </p:cNvPr>
            <p:cNvGrpSpPr/>
            <p:nvPr/>
          </p:nvGrpSpPr>
          <p:grpSpPr>
            <a:xfrm>
              <a:off x="4601152" y="773838"/>
              <a:ext cx="3886200" cy="4022724"/>
              <a:chOff x="-215900" y="857250"/>
              <a:chExt cx="3886200" cy="4022724"/>
            </a:xfrm>
          </p:grpSpPr>
          <p:pic>
            <p:nvPicPr>
              <p:cNvPr id="5" name="Picture 4">
                <a:extLst>
                  <a:ext uri="{FF2B5EF4-FFF2-40B4-BE49-F238E27FC236}">
                    <a16:creationId xmlns:a16="http://schemas.microsoft.com/office/drawing/2014/main" id="{68808620-D74E-1B4C-869C-690A332FC087}"/>
                  </a:ext>
                </a:extLst>
              </p:cNvPr>
              <p:cNvPicPr>
                <a:picLocks noChangeAspect="1"/>
              </p:cNvPicPr>
              <p:nvPr/>
            </p:nvPicPr>
            <p:blipFill>
              <a:blip r:embed="rId4"/>
              <a:stretch>
                <a:fillRect/>
              </a:stretch>
            </p:blipFill>
            <p:spPr>
              <a:xfrm>
                <a:off x="323850" y="1173859"/>
                <a:ext cx="3346450" cy="3706115"/>
              </a:xfrm>
              <a:prstGeom prst="rect">
                <a:avLst/>
              </a:prstGeom>
            </p:spPr>
          </p:pic>
          <p:sp>
            <p:nvSpPr>
              <p:cNvPr id="7" name="Rectangle 6">
                <a:extLst>
                  <a:ext uri="{FF2B5EF4-FFF2-40B4-BE49-F238E27FC236}">
                    <a16:creationId xmlns:a16="http://schemas.microsoft.com/office/drawing/2014/main" id="{86CA2007-1B9D-A34A-864A-FFC0F2D9AAD6}"/>
                  </a:ext>
                </a:extLst>
              </p:cNvPr>
              <p:cNvSpPr/>
              <p:nvPr/>
            </p:nvSpPr>
            <p:spPr>
              <a:xfrm>
                <a:off x="-215900" y="857250"/>
                <a:ext cx="673100" cy="488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79206AF-A5DD-364E-A419-DE6663261A34}"/>
                </a:ext>
              </a:extLst>
            </p:cNvPr>
            <p:cNvSpPr/>
            <p:nvPr/>
          </p:nvSpPr>
          <p:spPr>
            <a:xfrm>
              <a:off x="5274252" y="889506"/>
              <a:ext cx="1302173" cy="3732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C235762-C2EA-C540-8BF9-192CE4F84277}"/>
              </a:ext>
            </a:extLst>
          </p:cNvPr>
          <p:cNvSpPr txBox="1"/>
          <p:nvPr/>
        </p:nvSpPr>
        <p:spPr>
          <a:xfrm>
            <a:off x="950705" y="2176413"/>
            <a:ext cx="1523174" cy="276999"/>
          </a:xfrm>
          <a:prstGeom prst="rect">
            <a:avLst/>
          </a:prstGeom>
          <a:noFill/>
        </p:spPr>
        <p:txBody>
          <a:bodyPr wrap="none" rtlCol="0">
            <a:spAutoFit/>
          </a:bodyPr>
          <a:lstStyle/>
          <a:p>
            <a:r>
              <a:rPr lang="en-US" sz="1200" dirty="0"/>
              <a:t>Adrenal cortex cells</a:t>
            </a:r>
          </a:p>
        </p:txBody>
      </p:sp>
      <p:sp>
        <p:nvSpPr>
          <p:cNvPr id="17" name="TextBox 16">
            <a:extLst>
              <a:ext uri="{FF2B5EF4-FFF2-40B4-BE49-F238E27FC236}">
                <a16:creationId xmlns:a16="http://schemas.microsoft.com/office/drawing/2014/main" id="{2B0D2DAF-C527-2F4E-9931-6DD6181BB319}"/>
              </a:ext>
            </a:extLst>
          </p:cNvPr>
          <p:cNvSpPr txBox="1"/>
          <p:nvPr/>
        </p:nvSpPr>
        <p:spPr>
          <a:xfrm>
            <a:off x="6585557" y="2691348"/>
            <a:ext cx="1164101" cy="276999"/>
          </a:xfrm>
          <a:prstGeom prst="rect">
            <a:avLst/>
          </a:prstGeom>
          <a:noFill/>
        </p:spPr>
        <p:txBody>
          <a:bodyPr wrap="none" rtlCol="0">
            <a:spAutoFit/>
          </a:bodyPr>
          <a:lstStyle/>
          <a:p>
            <a:r>
              <a:rPr lang="en-US" sz="1200" dirty="0"/>
              <a:t>Schwann cells</a:t>
            </a:r>
          </a:p>
        </p:txBody>
      </p:sp>
      <p:sp>
        <p:nvSpPr>
          <p:cNvPr id="18" name="Ovaal 16">
            <a:extLst>
              <a:ext uri="{FF2B5EF4-FFF2-40B4-BE49-F238E27FC236}">
                <a16:creationId xmlns:a16="http://schemas.microsoft.com/office/drawing/2014/main" id="{F6B9CBCE-809A-E547-8A28-82D15B958B7D}"/>
              </a:ext>
            </a:extLst>
          </p:cNvPr>
          <p:cNvSpPr/>
          <p:nvPr/>
        </p:nvSpPr>
        <p:spPr>
          <a:xfrm rot="19523941">
            <a:off x="1961600" y="2460691"/>
            <a:ext cx="421078" cy="230731"/>
          </a:xfrm>
          <a:prstGeom prst="ellipse">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9" name="Ovaal 16">
            <a:extLst>
              <a:ext uri="{FF2B5EF4-FFF2-40B4-BE49-F238E27FC236}">
                <a16:creationId xmlns:a16="http://schemas.microsoft.com/office/drawing/2014/main" id="{353A8739-5501-A949-B908-FA7324DB1EB7}"/>
              </a:ext>
            </a:extLst>
          </p:cNvPr>
          <p:cNvSpPr/>
          <p:nvPr/>
        </p:nvSpPr>
        <p:spPr>
          <a:xfrm rot="19523941">
            <a:off x="7050966" y="2490843"/>
            <a:ext cx="233285" cy="230731"/>
          </a:xfrm>
          <a:prstGeom prst="ellipse">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Tree>
    <p:extLst>
      <p:ext uri="{BB962C8B-B14F-4D97-AF65-F5344CB8AC3E}">
        <p14:creationId xmlns:p14="http://schemas.microsoft.com/office/powerpoint/2010/main" val="310380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2D9A-A063-E14A-9157-D5920F1B31A7}"/>
              </a:ext>
            </a:extLst>
          </p:cNvPr>
          <p:cNvSpPr>
            <a:spLocks noGrp="1"/>
          </p:cNvSpPr>
          <p:nvPr>
            <p:ph type="title"/>
          </p:nvPr>
        </p:nvSpPr>
        <p:spPr/>
        <p:txBody>
          <a:bodyPr/>
          <a:lstStyle/>
          <a:p>
            <a:r>
              <a:rPr lang="en-US" dirty="0"/>
              <a:t>Acinar – ductal gradient in pancreas data</a:t>
            </a:r>
          </a:p>
        </p:txBody>
      </p:sp>
      <p:pic>
        <p:nvPicPr>
          <p:cNvPr id="6" name="profile score">
            <a:extLst>
              <a:ext uri="{FF2B5EF4-FFF2-40B4-BE49-F238E27FC236}">
                <a16:creationId xmlns:a16="http://schemas.microsoft.com/office/drawing/2014/main" id="{B658D2E6-E1BB-2B43-83C1-952D22A251E9}"/>
              </a:ext>
            </a:extLst>
          </p:cNvPr>
          <p:cNvPicPr>
            <a:picLocks noChangeAspect="1"/>
          </p:cNvPicPr>
          <p:nvPr/>
        </p:nvPicPr>
        <p:blipFill>
          <a:blip r:embed="rId3"/>
          <a:stretch>
            <a:fillRect/>
          </a:stretch>
        </p:blipFill>
        <p:spPr>
          <a:xfrm>
            <a:off x="4683512" y="1209907"/>
            <a:ext cx="4584700" cy="3505200"/>
          </a:xfrm>
          <a:prstGeom prst="rect">
            <a:avLst/>
          </a:prstGeom>
        </p:spPr>
      </p:pic>
      <p:sp>
        <p:nvSpPr>
          <p:cNvPr id="7" name="reference">
            <a:extLst>
              <a:ext uri="{FF2B5EF4-FFF2-40B4-BE49-F238E27FC236}">
                <a16:creationId xmlns:a16="http://schemas.microsoft.com/office/drawing/2014/main" id="{495BEADE-302B-A844-95B2-BB6A49CB5D7D}"/>
              </a:ext>
            </a:extLst>
          </p:cNvPr>
          <p:cNvSpPr txBox="1"/>
          <p:nvPr/>
        </p:nvSpPr>
        <p:spPr>
          <a:xfrm>
            <a:off x="6913755" y="4852597"/>
            <a:ext cx="2414239" cy="230832"/>
          </a:xfrm>
          <a:prstGeom prst="rect">
            <a:avLst/>
          </a:prstGeom>
          <a:noFill/>
        </p:spPr>
        <p:txBody>
          <a:bodyPr wrap="square" rtlCol="0">
            <a:spAutoFit/>
          </a:bodyPr>
          <a:lstStyle/>
          <a:p>
            <a:r>
              <a:rPr lang="en-US" sz="900" dirty="0">
                <a:latin typeface="Trebuchet MS" panose="020B0603020202020204" pitchFamily="34" charset="0"/>
              </a:rPr>
              <a:t>Baron et al. 2016; </a:t>
            </a:r>
            <a:r>
              <a:rPr lang="en-US" sz="900" dirty="0" err="1">
                <a:latin typeface="Trebuchet MS" panose="020B0603020202020204" pitchFamily="34" charset="0"/>
              </a:rPr>
              <a:t>Muraro</a:t>
            </a:r>
            <a:r>
              <a:rPr lang="en-US" sz="900" dirty="0">
                <a:latin typeface="Trebuchet MS" panose="020B0603020202020204" pitchFamily="34" charset="0"/>
              </a:rPr>
              <a:t> et al. 2016</a:t>
            </a:r>
            <a:endParaRPr lang="en-US" sz="900" i="1" dirty="0">
              <a:latin typeface="Trebuchet MS" panose="020B0603020202020204" pitchFamily="34" charset="0"/>
            </a:endParaRPr>
          </a:p>
        </p:txBody>
      </p:sp>
      <p:pic>
        <p:nvPicPr>
          <p:cNvPr id="9" name="tree">
            <a:extLst>
              <a:ext uri="{FF2B5EF4-FFF2-40B4-BE49-F238E27FC236}">
                <a16:creationId xmlns:a16="http://schemas.microsoft.com/office/drawing/2014/main" id="{AE79D024-B352-A24B-9230-EBD230C52F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5828" y="3551786"/>
            <a:ext cx="1534886" cy="1211011"/>
          </a:xfrm>
          <a:prstGeom prst="rect">
            <a:avLst/>
          </a:prstGeom>
        </p:spPr>
      </p:pic>
      <p:grpSp>
        <p:nvGrpSpPr>
          <p:cNvPr id="11" name="classif panel">
            <a:extLst>
              <a:ext uri="{FF2B5EF4-FFF2-40B4-BE49-F238E27FC236}">
                <a16:creationId xmlns:a16="http://schemas.microsoft.com/office/drawing/2014/main" id="{152400E3-278B-DB45-AAC8-34A42FE560E5}"/>
              </a:ext>
            </a:extLst>
          </p:cNvPr>
          <p:cNvGrpSpPr/>
          <p:nvPr/>
        </p:nvGrpSpPr>
        <p:grpSpPr>
          <a:xfrm>
            <a:off x="20288" y="1209907"/>
            <a:ext cx="4819341" cy="3552890"/>
            <a:chOff x="20288" y="1209907"/>
            <a:chExt cx="4819341" cy="3552890"/>
          </a:xfrm>
        </p:grpSpPr>
        <p:pic>
          <p:nvPicPr>
            <p:cNvPr id="5" name="classif">
              <a:extLst>
                <a:ext uri="{FF2B5EF4-FFF2-40B4-BE49-F238E27FC236}">
                  <a16:creationId xmlns:a16="http://schemas.microsoft.com/office/drawing/2014/main" id="{21672FA1-3AD8-6449-A177-60CDC4DD3ADE}"/>
                </a:ext>
              </a:extLst>
            </p:cNvPr>
            <p:cNvPicPr>
              <a:picLocks noChangeAspect="1"/>
            </p:cNvPicPr>
            <p:nvPr/>
          </p:nvPicPr>
          <p:blipFill>
            <a:blip r:embed="rId5"/>
            <a:stretch>
              <a:fillRect/>
            </a:stretch>
          </p:blipFill>
          <p:spPr>
            <a:xfrm>
              <a:off x="20288" y="1282997"/>
              <a:ext cx="4787900" cy="3479800"/>
            </a:xfrm>
            <a:prstGeom prst="rect">
              <a:avLst/>
            </a:prstGeom>
          </p:spPr>
        </p:pic>
        <p:sp>
          <p:nvSpPr>
            <p:cNvPr id="10" name="Rectangle 9">
              <a:extLst>
                <a:ext uri="{FF2B5EF4-FFF2-40B4-BE49-F238E27FC236}">
                  <a16:creationId xmlns:a16="http://schemas.microsoft.com/office/drawing/2014/main" id="{4F6F5F90-31F6-8645-9B28-7F0A4C5C3CF7}"/>
                </a:ext>
              </a:extLst>
            </p:cNvPr>
            <p:cNvSpPr/>
            <p:nvPr/>
          </p:nvSpPr>
          <p:spPr>
            <a:xfrm>
              <a:off x="4683512" y="1209907"/>
              <a:ext cx="156117" cy="351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545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6FB1-6D52-2F4F-BAF0-BF2517F90AB4}"/>
              </a:ext>
            </a:extLst>
          </p:cNvPr>
          <p:cNvSpPr>
            <a:spLocks noGrp="1"/>
          </p:cNvSpPr>
          <p:nvPr>
            <p:ph type="title"/>
          </p:nvPr>
        </p:nvSpPr>
        <p:spPr/>
        <p:txBody>
          <a:bodyPr/>
          <a:lstStyle/>
          <a:p>
            <a:r>
              <a:rPr lang="en-US" dirty="0"/>
              <a:t>Expression of ductal and acinar markers</a:t>
            </a:r>
          </a:p>
        </p:txBody>
      </p:sp>
      <p:pic>
        <p:nvPicPr>
          <p:cNvPr id="5" name="Content Placeholder 4">
            <a:extLst>
              <a:ext uri="{FF2B5EF4-FFF2-40B4-BE49-F238E27FC236}">
                <a16:creationId xmlns:a16="http://schemas.microsoft.com/office/drawing/2014/main" id="{FD70774B-FF2F-FD42-A4DE-67492414776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65485" y="1212850"/>
            <a:ext cx="4422329" cy="3622675"/>
          </a:xfrm>
          <a:prstGeom prst="rect">
            <a:avLst/>
          </a:prstGeom>
        </p:spPr>
      </p:pic>
      <p:sp>
        <p:nvSpPr>
          <p:cNvPr id="4" name="Picture Placeholder 3">
            <a:extLst>
              <a:ext uri="{FF2B5EF4-FFF2-40B4-BE49-F238E27FC236}">
                <a16:creationId xmlns:a16="http://schemas.microsoft.com/office/drawing/2014/main" id="{5BD12B11-0785-5F41-9146-D8ED3211B3E7}"/>
              </a:ext>
            </a:extLst>
          </p:cNvPr>
          <p:cNvSpPr>
            <a:spLocks noGrp="1"/>
          </p:cNvSpPr>
          <p:nvPr>
            <p:ph type="pic" idx="12"/>
          </p:nvPr>
        </p:nvSpPr>
        <p:spPr/>
      </p:sp>
    </p:spTree>
    <p:extLst>
      <p:ext uri="{BB962C8B-B14F-4D97-AF65-F5344CB8AC3E}">
        <p14:creationId xmlns:p14="http://schemas.microsoft.com/office/powerpoint/2010/main" val="155226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91A1-7451-034F-BDA1-995B1B0D77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3801BD-095F-FB4E-8A50-D01015B54188}"/>
              </a:ext>
            </a:extLst>
          </p:cNvPr>
          <p:cNvSpPr>
            <a:spLocks noGrp="1"/>
          </p:cNvSpPr>
          <p:nvPr>
            <p:ph idx="1"/>
          </p:nvPr>
        </p:nvSpPr>
        <p:spPr/>
        <p:txBody>
          <a:bodyPr/>
          <a:lstStyle/>
          <a:p>
            <a:endParaRPr lang="en-US"/>
          </a:p>
        </p:txBody>
      </p:sp>
      <p:sp>
        <p:nvSpPr>
          <p:cNvPr id="4" name="Picture Placeholder 3">
            <a:extLst>
              <a:ext uri="{FF2B5EF4-FFF2-40B4-BE49-F238E27FC236}">
                <a16:creationId xmlns:a16="http://schemas.microsoft.com/office/drawing/2014/main" id="{B8ACE3DE-0126-E647-B158-2298F131F06D}"/>
              </a:ext>
            </a:extLst>
          </p:cNvPr>
          <p:cNvSpPr>
            <a:spLocks noGrp="1"/>
          </p:cNvSpPr>
          <p:nvPr>
            <p:ph type="pic" idx="12"/>
          </p:nvPr>
        </p:nvSpPr>
        <p:spPr/>
      </p:sp>
      <p:pic>
        <p:nvPicPr>
          <p:cNvPr id="5" name="Picture 4">
            <a:extLst>
              <a:ext uri="{FF2B5EF4-FFF2-40B4-BE49-F238E27FC236}">
                <a16:creationId xmlns:a16="http://schemas.microsoft.com/office/drawing/2014/main" id="{38E58C88-D77D-D748-9501-B989C0CC66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029" y="0"/>
            <a:ext cx="8239872" cy="5143500"/>
          </a:xfrm>
          <a:prstGeom prst="rect">
            <a:avLst/>
          </a:prstGeom>
        </p:spPr>
      </p:pic>
    </p:spTree>
    <p:extLst>
      <p:ext uri="{BB962C8B-B14F-4D97-AF65-F5344CB8AC3E}">
        <p14:creationId xmlns:p14="http://schemas.microsoft.com/office/powerpoint/2010/main" val="2703952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439D-8F8C-F342-B622-A0DA66208F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91521B-5E6C-1848-BD6F-3AC531242E31}"/>
              </a:ext>
            </a:extLst>
          </p:cNvPr>
          <p:cNvSpPr>
            <a:spLocks noGrp="1"/>
          </p:cNvSpPr>
          <p:nvPr>
            <p:ph idx="1"/>
          </p:nvPr>
        </p:nvSpPr>
        <p:spPr/>
        <p:txBody>
          <a:bodyPr/>
          <a:lstStyle/>
          <a:p>
            <a:endParaRPr lang="en-US"/>
          </a:p>
        </p:txBody>
      </p:sp>
      <p:sp>
        <p:nvSpPr>
          <p:cNvPr id="4" name="Picture Placeholder 3">
            <a:extLst>
              <a:ext uri="{FF2B5EF4-FFF2-40B4-BE49-F238E27FC236}">
                <a16:creationId xmlns:a16="http://schemas.microsoft.com/office/drawing/2014/main" id="{71A9D6FB-415A-E741-AC5B-79FE1CD7B23D}"/>
              </a:ext>
            </a:extLst>
          </p:cNvPr>
          <p:cNvSpPr>
            <a:spLocks noGrp="1"/>
          </p:cNvSpPr>
          <p:nvPr>
            <p:ph type="pic" idx="12"/>
          </p:nvPr>
        </p:nvSpPr>
        <p:spPr/>
      </p:sp>
      <p:pic>
        <p:nvPicPr>
          <p:cNvPr id="5" name="Picture 4">
            <a:extLst>
              <a:ext uri="{FF2B5EF4-FFF2-40B4-BE49-F238E27FC236}">
                <a16:creationId xmlns:a16="http://schemas.microsoft.com/office/drawing/2014/main" id="{A654CE80-254B-5344-A05B-A1811425D0E0}"/>
              </a:ext>
            </a:extLst>
          </p:cNvPr>
          <p:cNvPicPr>
            <a:picLocks noChangeAspect="1"/>
          </p:cNvPicPr>
          <p:nvPr/>
        </p:nvPicPr>
        <p:blipFill>
          <a:blip r:embed="rId2"/>
          <a:stretch>
            <a:fillRect/>
          </a:stretch>
        </p:blipFill>
        <p:spPr>
          <a:xfrm>
            <a:off x="-47065" y="0"/>
            <a:ext cx="9144000" cy="4450976"/>
          </a:xfrm>
          <a:prstGeom prst="rect">
            <a:avLst/>
          </a:prstGeom>
        </p:spPr>
      </p:pic>
    </p:spTree>
    <p:extLst>
      <p:ext uri="{BB962C8B-B14F-4D97-AF65-F5344CB8AC3E}">
        <p14:creationId xmlns:p14="http://schemas.microsoft.com/office/powerpoint/2010/main" val="3575783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E7FA-C1D7-A549-9515-1A6938E696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232707-290A-B744-B98A-F92C32BC4680}"/>
              </a:ext>
            </a:extLst>
          </p:cNvPr>
          <p:cNvSpPr>
            <a:spLocks noGrp="1"/>
          </p:cNvSpPr>
          <p:nvPr>
            <p:ph idx="1"/>
          </p:nvPr>
        </p:nvSpPr>
        <p:spPr/>
        <p:txBody>
          <a:bodyPr/>
          <a:lstStyle/>
          <a:p>
            <a:endParaRPr lang="en-US"/>
          </a:p>
        </p:txBody>
      </p:sp>
      <p:sp>
        <p:nvSpPr>
          <p:cNvPr id="4" name="Picture Placeholder 3">
            <a:extLst>
              <a:ext uri="{FF2B5EF4-FFF2-40B4-BE49-F238E27FC236}">
                <a16:creationId xmlns:a16="http://schemas.microsoft.com/office/drawing/2014/main" id="{B70F081F-6954-344C-81A3-869E512CF7FC}"/>
              </a:ext>
            </a:extLst>
          </p:cNvPr>
          <p:cNvSpPr>
            <a:spLocks noGrp="1"/>
          </p:cNvSpPr>
          <p:nvPr>
            <p:ph type="pic" idx="12"/>
          </p:nvPr>
        </p:nvSpPr>
        <p:spPr/>
      </p:sp>
      <p:pic>
        <p:nvPicPr>
          <p:cNvPr id="5" name="Picture 4">
            <a:extLst>
              <a:ext uri="{FF2B5EF4-FFF2-40B4-BE49-F238E27FC236}">
                <a16:creationId xmlns:a16="http://schemas.microsoft.com/office/drawing/2014/main" id="{58823261-0C7F-0A4B-8CEB-7EFA6E9DF8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40" y="0"/>
            <a:ext cx="9003520" cy="5143500"/>
          </a:xfrm>
          <a:prstGeom prst="rect">
            <a:avLst/>
          </a:prstGeom>
        </p:spPr>
      </p:pic>
    </p:spTree>
    <p:extLst>
      <p:ext uri="{BB962C8B-B14F-4D97-AF65-F5344CB8AC3E}">
        <p14:creationId xmlns:p14="http://schemas.microsoft.com/office/powerpoint/2010/main" val="152072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A3A9-A411-0844-BAEA-5222999E55AE}"/>
              </a:ext>
            </a:extLst>
          </p:cNvPr>
          <p:cNvSpPr>
            <a:spLocks noGrp="1"/>
          </p:cNvSpPr>
          <p:nvPr>
            <p:ph type="title"/>
          </p:nvPr>
        </p:nvSpPr>
        <p:spPr>
          <a:xfrm>
            <a:off x="222997" y="219075"/>
            <a:ext cx="6547597" cy="552450"/>
          </a:xfrm>
        </p:spPr>
        <p:txBody>
          <a:bodyPr/>
          <a:lstStyle/>
          <a:p>
            <a:r>
              <a:rPr lang="en-US" dirty="0"/>
              <a:t>Genes used per node and cell-type</a:t>
            </a:r>
          </a:p>
        </p:txBody>
      </p:sp>
      <p:sp>
        <p:nvSpPr>
          <p:cNvPr id="3" name="Content Placeholder 2">
            <a:extLst>
              <a:ext uri="{FF2B5EF4-FFF2-40B4-BE49-F238E27FC236}">
                <a16:creationId xmlns:a16="http://schemas.microsoft.com/office/drawing/2014/main" id="{FAE4313D-C4ED-4846-9FF8-7411AB93675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F09E9DB-F70B-634B-916E-9DD5CC99E84B}"/>
              </a:ext>
            </a:extLst>
          </p:cNvPr>
          <p:cNvPicPr>
            <a:picLocks noChangeAspect="1"/>
          </p:cNvPicPr>
          <p:nvPr/>
        </p:nvPicPr>
        <p:blipFill>
          <a:blip r:embed="rId2"/>
          <a:stretch>
            <a:fillRect/>
          </a:stretch>
        </p:blipFill>
        <p:spPr>
          <a:xfrm>
            <a:off x="94913" y="990600"/>
            <a:ext cx="7162800" cy="4089400"/>
          </a:xfrm>
          <a:prstGeom prst="rect">
            <a:avLst/>
          </a:prstGeom>
        </p:spPr>
      </p:pic>
      <p:cxnSp>
        <p:nvCxnSpPr>
          <p:cNvPr id="6" name="Rechte verbindingslijn 4">
            <a:extLst>
              <a:ext uri="{FF2B5EF4-FFF2-40B4-BE49-F238E27FC236}">
                <a16:creationId xmlns:a16="http://schemas.microsoft.com/office/drawing/2014/main" id="{A4B948B3-259E-B747-986B-4C4BD07046EE}"/>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967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7724-F2B0-E94E-AAD1-BDA884A22A02}"/>
              </a:ext>
            </a:extLst>
          </p:cNvPr>
          <p:cNvSpPr>
            <a:spLocks noGrp="1"/>
          </p:cNvSpPr>
          <p:nvPr>
            <p:ph type="title"/>
          </p:nvPr>
        </p:nvSpPr>
        <p:spPr>
          <a:xfrm>
            <a:off x="202264" y="223370"/>
            <a:ext cx="6547597" cy="552450"/>
          </a:xfrm>
        </p:spPr>
        <p:txBody>
          <a:bodyPr/>
          <a:lstStyle/>
          <a:p>
            <a:r>
              <a:rPr lang="en-US" dirty="0"/>
              <a:t>Thanks!</a:t>
            </a:r>
          </a:p>
        </p:txBody>
      </p:sp>
      <p:sp>
        <p:nvSpPr>
          <p:cNvPr id="3" name="Content Placeholder 2">
            <a:extLst>
              <a:ext uri="{FF2B5EF4-FFF2-40B4-BE49-F238E27FC236}">
                <a16:creationId xmlns:a16="http://schemas.microsoft.com/office/drawing/2014/main" id="{C6243F68-A795-A44D-8FDA-326ED443B9D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7491048-A613-234E-A03A-9099A55993B4}"/>
              </a:ext>
            </a:extLst>
          </p:cNvPr>
          <p:cNvPicPr>
            <a:picLocks noChangeAspect="1"/>
          </p:cNvPicPr>
          <p:nvPr/>
        </p:nvPicPr>
        <p:blipFill>
          <a:blip r:embed="rId2"/>
          <a:stretch>
            <a:fillRect/>
          </a:stretch>
        </p:blipFill>
        <p:spPr>
          <a:xfrm>
            <a:off x="310813" y="1146361"/>
            <a:ext cx="6731000" cy="3886200"/>
          </a:xfrm>
          <a:prstGeom prst="rect">
            <a:avLst/>
          </a:prstGeom>
        </p:spPr>
      </p:pic>
      <p:sp>
        <p:nvSpPr>
          <p:cNvPr id="6" name="TextBox 5">
            <a:extLst>
              <a:ext uri="{FF2B5EF4-FFF2-40B4-BE49-F238E27FC236}">
                <a16:creationId xmlns:a16="http://schemas.microsoft.com/office/drawing/2014/main" id="{B64F6A9C-2217-AE40-8ED6-40B1889213CC}"/>
              </a:ext>
            </a:extLst>
          </p:cNvPr>
          <p:cNvSpPr txBox="1"/>
          <p:nvPr/>
        </p:nvSpPr>
        <p:spPr>
          <a:xfrm>
            <a:off x="7167282" y="1146361"/>
            <a:ext cx="1976718" cy="3293209"/>
          </a:xfrm>
          <a:prstGeom prst="rect">
            <a:avLst/>
          </a:prstGeom>
          <a:noFill/>
        </p:spPr>
        <p:txBody>
          <a:bodyPr wrap="square" rtlCol="0">
            <a:spAutoFit/>
          </a:bodyPr>
          <a:lstStyle/>
          <a:p>
            <a:r>
              <a:rPr lang="en-US" sz="1600" dirty="0" err="1"/>
              <a:t>Jurrian</a:t>
            </a:r>
            <a:r>
              <a:rPr lang="en-US" sz="1600" dirty="0"/>
              <a:t> de </a:t>
            </a:r>
            <a:r>
              <a:rPr lang="en-US" sz="1600" dirty="0" err="1"/>
              <a:t>Kanter</a:t>
            </a:r>
            <a:endParaRPr lang="en-US" sz="1600" dirty="0"/>
          </a:p>
          <a:p>
            <a:endParaRPr lang="en-US" sz="1600" dirty="0"/>
          </a:p>
          <a:p>
            <a:r>
              <a:rPr lang="en-US" sz="1600" dirty="0"/>
              <a:t>Tito </a:t>
            </a:r>
            <a:r>
              <a:rPr lang="en-US" sz="1600" dirty="0" err="1"/>
              <a:t>Candelli</a:t>
            </a:r>
            <a:endParaRPr lang="en-US" sz="1600" dirty="0"/>
          </a:p>
          <a:p>
            <a:r>
              <a:rPr lang="en-US" sz="1600" dirty="0" err="1"/>
              <a:t>Thanasis</a:t>
            </a:r>
            <a:r>
              <a:rPr lang="en-US" sz="1600" dirty="0"/>
              <a:t> </a:t>
            </a:r>
            <a:r>
              <a:rPr lang="en-US" sz="1600" dirty="0" err="1"/>
              <a:t>Margaritis</a:t>
            </a:r>
            <a:endParaRPr lang="en-US" sz="1600" dirty="0"/>
          </a:p>
          <a:p>
            <a:r>
              <a:rPr lang="en-US" sz="1600" dirty="0"/>
              <a:t>Frank </a:t>
            </a:r>
            <a:r>
              <a:rPr lang="en-US" sz="1600" dirty="0" err="1"/>
              <a:t>Holstege</a:t>
            </a:r>
            <a:endParaRPr lang="en-US" sz="1600" dirty="0"/>
          </a:p>
          <a:p>
            <a:endParaRPr lang="en-US" sz="1600" dirty="0"/>
          </a:p>
          <a:p>
            <a:r>
              <a:rPr lang="en-US" sz="1600" dirty="0"/>
              <a:t>Patrick </a:t>
            </a:r>
            <a:r>
              <a:rPr lang="en-US" sz="1600" dirty="0" err="1"/>
              <a:t>Kemmeren</a:t>
            </a:r>
            <a:endParaRPr lang="en-US" sz="1600" dirty="0"/>
          </a:p>
          <a:p>
            <a:endParaRPr lang="en-US" sz="1600" dirty="0"/>
          </a:p>
          <a:p>
            <a:r>
              <a:rPr lang="en-US" sz="1600" dirty="0"/>
              <a:t>Waleed </a:t>
            </a:r>
            <a:r>
              <a:rPr lang="en-US" sz="1600" dirty="0" err="1"/>
              <a:t>Kholosy</a:t>
            </a:r>
            <a:endParaRPr lang="en-US" sz="1600" dirty="0"/>
          </a:p>
          <a:p>
            <a:r>
              <a:rPr lang="en-US" sz="1600" dirty="0"/>
              <a:t>Jan </a:t>
            </a:r>
            <a:r>
              <a:rPr lang="en-US" sz="1600" dirty="0" err="1"/>
              <a:t>Molenaar</a:t>
            </a:r>
            <a:endParaRPr lang="en-US" sz="1600" dirty="0"/>
          </a:p>
          <a:p>
            <a:endParaRPr lang="en-US" sz="1600" dirty="0"/>
          </a:p>
          <a:p>
            <a:endParaRPr lang="en-US" sz="1600" dirty="0"/>
          </a:p>
          <a:p>
            <a:endParaRPr lang="en-US" sz="1600" dirty="0"/>
          </a:p>
        </p:txBody>
      </p:sp>
      <p:sp>
        <p:nvSpPr>
          <p:cNvPr id="8" name="Ovaal 16">
            <a:extLst>
              <a:ext uri="{FF2B5EF4-FFF2-40B4-BE49-F238E27FC236}">
                <a16:creationId xmlns:a16="http://schemas.microsoft.com/office/drawing/2014/main" id="{C94E8461-1F5D-7740-8C73-3FEB7FEE50C9}"/>
              </a:ext>
            </a:extLst>
          </p:cNvPr>
          <p:cNvSpPr/>
          <p:nvPr/>
        </p:nvSpPr>
        <p:spPr>
          <a:xfrm>
            <a:off x="3075849" y="1331260"/>
            <a:ext cx="400214" cy="497542"/>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cxnSp>
        <p:nvCxnSpPr>
          <p:cNvPr id="12" name="Rechte verbindingslijn 4">
            <a:extLst>
              <a:ext uri="{FF2B5EF4-FFF2-40B4-BE49-F238E27FC236}">
                <a16:creationId xmlns:a16="http://schemas.microsoft.com/office/drawing/2014/main" id="{CF830B04-D52B-FE45-9BD4-1F9274CA4A47}"/>
              </a:ext>
            </a:extLst>
          </p:cNvPr>
          <p:cNvCxnSpPr/>
          <p:nvPr/>
        </p:nvCxnSpPr>
        <p:spPr>
          <a:xfrm>
            <a:off x="388620" y="647700"/>
            <a:ext cx="459486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9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0513-0095-1F48-AAA6-3A327E796B2D}"/>
              </a:ext>
            </a:extLst>
          </p:cNvPr>
          <p:cNvSpPr>
            <a:spLocks noGrp="1"/>
          </p:cNvSpPr>
          <p:nvPr>
            <p:ph type="title"/>
          </p:nvPr>
        </p:nvSpPr>
        <p:spPr/>
        <p:txBody>
          <a:bodyPr/>
          <a:lstStyle/>
          <a:p>
            <a:r>
              <a:rPr lang="en-US" dirty="0"/>
              <a:t>Cell type identification: why?</a:t>
            </a:r>
          </a:p>
        </p:txBody>
      </p:sp>
      <p:sp>
        <p:nvSpPr>
          <p:cNvPr id="3" name="Content Placeholder 2">
            <a:extLst>
              <a:ext uri="{FF2B5EF4-FFF2-40B4-BE49-F238E27FC236}">
                <a16:creationId xmlns:a16="http://schemas.microsoft.com/office/drawing/2014/main" id="{D6F842C5-44B9-5140-ABEC-8B6BD7D43E4A}"/>
              </a:ext>
            </a:extLst>
          </p:cNvPr>
          <p:cNvSpPr>
            <a:spLocks noGrp="1"/>
          </p:cNvSpPr>
          <p:nvPr>
            <p:ph idx="1"/>
          </p:nvPr>
        </p:nvSpPr>
        <p:spPr/>
        <p:txBody>
          <a:bodyPr/>
          <a:lstStyle/>
          <a:p>
            <a:r>
              <a:rPr lang="en-US" dirty="0"/>
              <a:t>Samples often heterogeneous</a:t>
            </a:r>
          </a:p>
          <a:p>
            <a:endParaRPr lang="en-US" dirty="0"/>
          </a:p>
          <a:p>
            <a:r>
              <a:rPr lang="en-US" dirty="0"/>
              <a:t>	Especially true for tumor samples</a:t>
            </a:r>
          </a:p>
          <a:p>
            <a:endParaRPr lang="en-US" dirty="0"/>
          </a:p>
          <a:p>
            <a:r>
              <a:rPr lang="en-US" dirty="0"/>
              <a:t>‘Make sense’ of your data</a:t>
            </a:r>
          </a:p>
          <a:p>
            <a:endParaRPr lang="en-US" dirty="0"/>
          </a:p>
          <a:p>
            <a:r>
              <a:rPr lang="en-US" dirty="0"/>
              <a:t>Find new cell types	</a:t>
            </a:r>
          </a:p>
        </p:txBody>
      </p:sp>
      <p:pic>
        <p:nvPicPr>
          <p:cNvPr id="5" name="Picture Placeholder 4">
            <a:extLst>
              <a:ext uri="{FF2B5EF4-FFF2-40B4-BE49-F238E27FC236}">
                <a16:creationId xmlns:a16="http://schemas.microsoft.com/office/drawing/2014/main" id="{2C92FB87-9719-9C45-8987-B5D869D57EBC}"/>
              </a:ext>
            </a:extLst>
          </p:cNvPr>
          <p:cNvPicPr>
            <a:picLocks noGrp="1" noChangeAspect="1"/>
          </p:cNvPicPr>
          <p:nvPr>
            <p:ph type="pic" idx="12"/>
          </p:nvPr>
        </p:nvPicPr>
        <p:blipFill>
          <a:blip r:embed="rId3" cstate="screen">
            <a:extLst>
              <a:ext uri="{28A0092B-C50C-407E-A947-70E740481C1C}">
                <a14:useLocalDpi xmlns:a14="http://schemas.microsoft.com/office/drawing/2010/main"/>
              </a:ext>
            </a:extLst>
          </a:blip>
          <a:srcRect/>
          <a:stretch>
            <a:fillRect/>
          </a:stretch>
        </p:blipFill>
        <p:spPr>
          <a:xfrm>
            <a:off x="5125547" y="1212850"/>
            <a:ext cx="3806456" cy="3565380"/>
          </a:xfrm>
          <a:prstGeom prst="rect">
            <a:avLst/>
          </a:prstGeom>
        </p:spPr>
      </p:pic>
    </p:spTree>
    <p:extLst>
      <p:ext uri="{BB962C8B-B14F-4D97-AF65-F5344CB8AC3E}">
        <p14:creationId xmlns:p14="http://schemas.microsoft.com/office/powerpoint/2010/main" val="184211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4788-9CBE-B243-A7F7-D7DC948A9F60}"/>
              </a:ext>
            </a:extLst>
          </p:cNvPr>
          <p:cNvSpPr>
            <a:spLocks noGrp="1"/>
          </p:cNvSpPr>
          <p:nvPr>
            <p:ph type="title"/>
          </p:nvPr>
        </p:nvSpPr>
        <p:spPr/>
        <p:txBody>
          <a:bodyPr/>
          <a:lstStyle/>
          <a:p>
            <a:r>
              <a:rPr lang="en-US" dirty="0"/>
              <a:t>Cell surface markers</a:t>
            </a:r>
          </a:p>
        </p:txBody>
      </p:sp>
      <p:sp>
        <p:nvSpPr>
          <p:cNvPr id="3" name="Content Placeholder 2">
            <a:extLst>
              <a:ext uri="{FF2B5EF4-FFF2-40B4-BE49-F238E27FC236}">
                <a16:creationId xmlns:a16="http://schemas.microsoft.com/office/drawing/2014/main" id="{8609ADE7-0C4E-CA41-B658-00478085C670}"/>
              </a:ext>
            </a:extLst>
          </p:cNvPr>
          <p:cNvSpPr>
            <a:spLocks noGrp="1"/>
          </p:cNvSpPr>
          <p:nvPr>
            <p:ph idx="1"/>
          </p:nvPr>
        </p:nvSpPr>
        <p:spPr>
          <a:xfrm>
            <a:off x="323850" y="1339724"/>
            <a:ext cx="4960531" cy="3379395"/>
          </a:xfrm>
        </p:spPr>
        <p:txBody>
          <a:bodyPr/>
          <a:lstStyle/>
          <a:p>
            <a:r>
              <a:rPr lang="en-US" dirty="0"/>
              <a:t>Often considered the gold standard </a:t>
            </a:r>
            <a:br>
              <a:rPr lang="en-US" dirty="0"/>
            </a:br>
            <a:r>
              <a:rPr lang="en-US" dirty="0"/>
              <a:t>(esp. in immunology)</a:t>
            </a:r>
          </a:p>
          <a:p>
            <a:endParaRPr lang="en-US" dirty="0"/>
          </a:p>
          <a:p>
            <a:r>
              <a:rPr lang="en-US" dirty="0"/>
              <a:t>mRNA of cell surface markers often lowly expressed or absent!</a:t>
            </a:r>
          </a:p>
          <a:p>
            <a:endParaRPr lang="en-US" dirty="0"/>
          </a:p>
          <a:p>
            <a:r>
              <a:rPr lang="en-US" dirty="0"/>
              <a:t>Use combination of such marker genes, and also use different genes</a:t>
            </a:r>
          </a:p>
          <a:p>
            <a:endParaRPr lang="en-US" dirty="0"/>
          </a:p>
        </p:txBody>
      </p:sp>
      <p:pic>
        <p:nvPicPr>
          <p:cNvPr id="9" name="Picture 8">
            <a:extLst>
              <a:ext uri="{FF2B5EF4-FFF2-40B4-BE49-F238E27FC236}">
                <a16:creationId xmlns:a16="http://schemas.microsoft.com/office/drawing/2014/main" id="{135DFCBE-B617-124F-B824-58355614E4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5363" y="140430"/>
            <a:ext cx="3579212" cy="4811676"/>
          </a:xfrm>
          <a:prstGeom prst="rect">
            <a:avLst/>
          </a:prstGeom>
        </p:spPr>
      </p:pic>
    </p:spTree>
    <p:extLst>
      <p:ext uri="{BB962C8B-B14F-4D97-AF65-F5344CB8AC3E}">
        <p14:creationId xmlns:p14="http://schemas.microsoft.com/office/powerpoint/2010/main" val="30745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B6AE-B4DD-704D-9CBD-D1F1C69AB4C2}"/>
              </a:ext>
            </a:extLst>
          </p:cNvPr>
          <p:cNvSpPr>
            <a:spLocks noGrp="1"/>
          </p:cNvSpPr>
          <p:nvPr>
            <p:ph type="title"/>
          </p:nvPr>
        </p:nvSpPr>
        <p:spPr/>
        <p:txBody>
          <a:bodyPr/>
          <a:lstStyle/>
          <a:p>
            <a:r>
              <a:rPr lang="en-US" dirty="0"/>
              <a:t>Manual classification</a:t>
            </a:r>
          </a:p>
        </p:txBody>
      </p:sp>
      <p:sp>
        <p:nvSpPr>
          <p:cNvPr id="3" name="Content Placeholder 2">
            <a:extLst>
              <a:ext uri="{FF2B5EF4-FFF2-40B4-BE49-F238E27FC236}">
                <a16:creationId xmlns:a16="http://schemas.microsoft.com/office/drawing/2014/main" id="{9E2E9893-F9AB-864B-87B7-9DBF2F36C7BF}"/>
              </a:ext>
            </a:extLst>
          </p:cNvPr>
          <p:cNvSpPr>
            <a:spLocks noGrp="1"/>
          </p:cNvSpPr>
          <p:nvPr>
            <p:ph idx="1"/>
          </p:nvPr>
        </p:nvSpPr>
        <p:spPr/>
        <p:txBody>
          <a:bodyPr/>
          <a:lstStyle/>
          <a:p>
            <a:r>
              <a:rPr lang="en-US" dirty="0"/>
              <a:t>Time-consuming</a:t>
            </a:r>
          </a:p>
          <a:p>
            <a:endParaRPr lang="en-US" dirty="0"/>
          </a:p>
          <a:p>
            <a:r>
              <a:rPr lang="en-US" dirty="0"/>
              <a:t>Requires expert knowledge</a:t>
            </a:r>
          </a:p>
          <a:p>
            <a:endParaRPr lang="en-US" dirty="0"/>
          </a:p>
          <a:p>
            <a:r>
              <a:rPr lang="en-US" dirty="0"/>
              <a:t>Likely subjective and/or inaccurate</a:t>
            </a:r>
          </a:p>
          <a:p>
            <a:endParaRPr lang="en-US" dirty="0"/>
          </a:p>
          <a:p>
            <a:endParaRPr lang="en-US" dirty="0"/>
          </a:p>
          <a:p>
            <a:endParaRPr lang="en-US" dirty="0"/>
          </a:p>
          <a:p>
            <a:endParaRPr lang="en-US" dirty="0"/>
          </a:p>
        </p:txBody>
      </p:sp>
      <p:sp>
        <p:nvSpPr>
          <p:cNvPr id="4" name="Picture Placeholder 3">
            <a:extLst>
              <a:ext uri="{FF2B5EF4-FFF2-40B4-BE49-F238E27FC236}">
                <a16:creationId xmlns:a16="http://schemas.microsoft.com/office/drawing/2014/main" id="{C2197828-1B1D-E64D-8267-8B354E36350B}"/>
              </a:ext>
            </a:extLst>
          </p:cNvPr>
          <p:cNvSpPr>
            <a:spLocks noGrp="1"/>
          </p:cNvSpPr>
          <p:nvPr>
            <p:ph type="pic" idx="12"/>
          </p:nvPr>
        </p:nvSpPr>
        <p:spPr/>
      </p:sp>
    </p:spTree>
    <p:extLst>
      <p:ext uri="{BB962C8B-B14F-4D97-AF65-F5344CB8AC3E}">
        <p14:creationId xmlns:p14="http://schemas.microsoft.com/office/powerpoint/2010/main" val="332000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6912-6184-AF45-86FA-E504CB562488}"/>
              </a:ext>
            </a:extLst>
          </p:cNvPr>
          <p:cNvSpPr>
            <a:spLocks noGrp="1"/>
          </p:cNvSpPr>
          <p:nvPr>
            <p:ph type="title"/>
          </p:nvPr>
        </p:nvSpPr>
        <p:spPr/>
        <p:txBody>
          <a:bodyPr/>
          <a:lstStyle/>
          <a:p>
            <a:r>
              <a:rPr lang="en-US" dirty="0"/>
              <a:t>Automatic methods</a:t>
            </a:r>
          </a:p>
        </p:txBody>
      </p:sp>
      <p:sp>
        <p:nvSpPr>
          <p:cNvPr id="3" name="Content Placeholder 2">
            <a:extLst>
              <a:ext uri="{FF2B5EF4-FFF2-40B4-BE49-F238E27FC236}">
                <a16:creationId xmlns:a16="http://schemas.microsoft.com/office/drawing/2014/main" id="{D0F4104B-0FE2-694C-B100-4C2290EB0BD7}"/>
              </a:ext>
            </a:extLst>
          </p:cNvPr>
          <p:cNvSpPr>
            <a:spLocks noGrp="1"/>
          </p:cNvSpPr>
          <p:nvPr>
            <p:ph idx="1"/>
          </p:nvPr>
        </p:nvSpPr>
        <p:spPr>
          <a:xfrm>
            <a:off x="323850" y="1212850"/>
            <a:ext cx="8288521" cy="3623205"/>
          </a:xfrm>
        </p:spPr>
        <p:txBody>
          <a:bodyPr/>
          <a:lstStyle/>
          <a:p>
            <a:r>
              <a:rPr lang="en-US" dirty="0"/>
              <a:t>Use complete cell type-specific mRNA expression profiles</a:t>
            </a:r>
          </a:p>
          <a:p>
            <a:r>
              <a:rPr lang="en-US" dirty="0"/>
              <a:t>	based on bulk </a:t>
            </a:r>
            <a:r>
              <a:rPr lang="en-US" dirty="0" err="1"/>
              <a:t>RNAseq</a:t>
            </a:r>
            <a:r>
              <a:rPr lang="en-US" dirty="0"/>
              <a:t> from FACS-sorted ’pure’ populations</a:t>
            </a:r>
          </a:p>
          <a:p>
            <a:r>
              <a:rPr lang="en-US" dirty="0"/>
              <a:t>	OR: manually curated cells picked from </a:t>
            </a:r>
            <a:r>
              <a:rPr lang="en-US" dirty="0" err="1"/>
              <a:t>scRNA-seq</a:t>
            </a:r>
            <a:r>
              <a:rPr lang="en-US" dirty="0"/>
              <a:t> data sets</a:t>
            </a:r>
          </a:p>
          <a:p>
            <a:r>
              <a:rPr lang="en-US" dirty="0"/>
              <a:t>’the reference’</a:t>
            </a:r>
          </a:p>
          <a:p>
            <a:endParaRPr lang="en-US" dirty="0"/>
          </a:p>
          <a:p>
            <a:r>
              <a:rPr lang="en-US" dirty="0"/>
              <a:t>Variety of approaches:</a:t>
            </a:r>
          </a:p>
          <a:p>
            <a:r>
              <a:rPr lang="en-US" dirty="0"/>
              <a:t>	methods: ad hoc, machine learning</a:t>
            </a:r>
          </a:p>
          <a:p>
            <a:r>
              <a:rPr lang="en-US" dirty="0"/>
              <a:t>	assign per individual cell, or per cluster of cells</a:t>
            </a:r>
          </a:p>
          <a:p>
            <a:endParaRPr lang="en-US" dirty="0"/>
          </a:p>
          <a:p>
            <a:r>
              <a:rPr lang="en-US" dirty="0"/>
              <a:t>All use similarity to the reference, often based on correlation</a:t>
            </a:r>
          </a:p>
        </p:txBody>
      </p:sp>
    </p:spTree>
    <p:extLst>
      <p:ext uri="{BB962C8B-B14F-4D97-AF65-F5344CB8AC3E}">
        <p14:creationId xmlns:p14="http://schemas.microsoft.com/office/powerpoint/2010/main" val="33861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0720-9349-3F44-8327-03BE3AEBA9DB}"/>
              </a:ext>
            </a:extLst>
          </p:cNvPr>
          <p:cNvSpPr>
            <a:spLocks noGrp="1"/>
          </p:cNvSpPr>
          <p:nvPr>
            <p:ph type="title"/>
          </p:nvPr>
        </p:nvSpPr>
        <p:spPr/>
        <p:txBody>
          <a:bodyPr/>
          <a:lstStyle/>
          <a:p>
            <a:r>
              <a:rPr lang="en-US" dirty="0"/>
              <a:t>Tumor cells are very diverse</a:t>
            </a:r>
          </a:p>
        </p:txBody>
      </p:sp>
      <p:sp>
        <p:nvSpPr>
          <p:cNvPr id="3" name="Content Placeholder 2">
            <a:extLst>
              <a:ext uri="{FF2B5EF4-FFF2-40B4-BE49-F238E27FC236}">
                <a16:creationId xmlns:a16="http://schemas.microsoft.com/office/drawing/2014/main" id="{1A480BF5-482A-0F49-A1F5-5B0A49979E15}"/>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83109F11-5C9C-254D-BF4F-567FA48395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856" y="907456"/>
            <a:ext cx="7538484" cy="4124704"/>
          </a:xfrm>
          <a:prstGeom prst="rect">
            <a:avLst/>
          </a:prstGeom>
        </p:spPr>
      </p:pic>
      <p:sp>
        <p:nvSpPr>
          <p:cNvPr id="6" name="TextBox 5">
            <a:extLst>
              <a:ext uri="{FF2B5EF4-FFF2-40B4-BE49-F238E27FC236}">
                <a16:creationId xmlns:a16="http://schemas.microsoft.com/office/drawing/2014/main" id="{266041AE-8F27-9843-BA25-8FA510DD7A45}"/>
              </a:ext>
            </a:extLst>
          </p:cNvPr>
          <p:cNvSpPr txBox="1"/>
          <p:nvPr/>
        </p:nvSpPr>
        <p:spPr>
          <a:xfrm>
            <a:off x="7075579" y="4701383"/>
            <a:ext cx="1559786" cy="307777"/>
          </a:xfrm>
          <a:prstGeom prst="rect">
            <a:avLst/>
          </a:prstGeom>
          <a:noFill/>
        </p:spPr>
        <p:txBody>
          <a:bodyPr wrap="none" rtlCol="0">
            <a:spAutoFit/>
          </a:bodyPr>
          <a:lstStyle/>
          <a:p>
            <a:r>
              <a:rPr lang="en-US" sz="1400" dirty="0" err="1"/>
              <a:t>Tirosh</a:t>
            </a:r>
            <a:r>
              <a:rPr lang="en-US" sz="1400" dirty="0"/>
              <a:t> et al. 2016</a:t>
            </a:r>
          </a:p>
        </p:txBody>
      </p:sp>
    </p:spTree>
    <p:extLst>
      <p:ext uri="{BB962C8B-B14F-4D97-AF65-F5344CB8AC3E}">
        <p14:creationId xmlns:p14="http://schemas.microsoft.com/office/powerpoint/2010/main" val="45139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0720-9349-3F44-8327-03BE3AEBA9DB}"/>
              </a:ext>
            </a:extLst>
          </p:cNvPr>
          <p:cNvSpPr>
            <a:spLocks noGrp="1"/>
          </p:cNvSpPr>
          <p:nvPr>
            <p:ph type="title"/>
          </p:nvPr>
        </p:nvSpPr>
        <p:spPr/>
        <p:txBody>
          <a:bodyPr/>
          <a:lstStyle/>
          <a:p>
            <a:r>
              <a:rPr lang="en-US" dirty="0"/>
              <a:t>Identifying tumor cells</a:t>
            </a:r>
          </a:p>
        </p:txBody>
      </p:sp>
      <p:sp>
        <p:nvSpPr>
          <p:cNvPr id="3" name="Content Placeholder 2">
            <a:extLst>
              <a:ext uri="{FF2B5EF4-FFF2-40B4-BE49-F238E27FC236}">
                <a16:creationId xmlns:a16="http://schemas.microsoft.com/office/drawing/2014/main" id="{1A480BF5-482A-0F49-A1F5-5B0A49979E15}"/>
              </a:ext>
            </a:extLst>
          </p:cNvPr>
          <p:cNvSpPr>
            <a:spLocks noGrp="1"/>
          </p:cNvSpPr>
          <p:nvPr>
            <p:ph idx="1"/>
          </p:nvPr>
        </p:nvSpPr>
        <p:spPr/>
        <p:txBody>
          <a:bodyPr/>
          <a:lstStyle/>
          <a:p>
            <a:r>
              <a:rPr lang="en-US" dirty="0"/>
              <a:t>Comparing to tumor cell line expression does not work</a:t>
            </a:r>
          </a:p>
          <a:p>
            <a:endParaRPr lang="en-US" dirty="0"/>
          </a:p>
          <a:p>
            <a:r>
              <a:rPr lang="en-US" dirty="0"/>
              <a:t>Expression often similar to fibroblasts</a:t>
            </a:r>
          </a:p>
          <a:p>
            <a:endParaRPr lang="en-US" dirty="0"/>
          </a:p>
          <a:p>
            <a:r>
              <a:rPr lang="en-US" dirty="0"/>
              <a:t>Sometimes possible to detect copy-number variations in </a:t>
            </a:r>
            <a:r>
              <a:rPr lang="en-US" dirty="0" err="1"/>
              <a:t>scRNA-seq</a:t>
            </a:r>
            <a:r>
              <a:rPr lang="en-US" dirty="0"/>
              <a:t> data</a:t>
            </a:r>
          </a:p>
          <a:p>
            <a:endParaRPr lang="en-US" dirty="0"/>
          </a:p>
          <a:p>
            <a:r>
              <a:rPr lang="en-US" dirty="0"/>
              <a:t>Identify them by exclusion?</a:t>
            </a:r>
          </a:p>
          <a:p>
            <a:endParaRPr lang="en-US" dirty="0"/>
          </a:p>
          <a:p>
            <a:endParaRPr lang="en-US" dirty="0"/>
          </a:p>
        </p:txBody>
      </p:sp>
    </p:spTree>
    <p:extLst>
      <p:ext uri="{BB962C8B-B14F-4D97-AF65-F5344CB8AC3E}">
        <p14:creationId xmlns:p14="http://schemas.microsoft.com/office/powerpoint/2010/main" val="398383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inses Máxima Centrum">
  <a:themeElements>
    <a:clrScheme name="_Prinses Máxima Centrum">
      <a:dk1>
        <a:srgbClr val="002F49"/>
      </a:dk1>
      <a:lt1>
        <a:srgbClr val="FFFFFF"/>
      </a:lt1>
      <a:dk2>
        <a:srgbClr val="F39910"/>
      </a:dk2>
      <a:lt2>
        <a:srgbClr val="FFFFFF"/>
      </a:lt2>
      <a:accent1>
        <a:srgbClr val="002F49"/>
      </a:accent1>
      <a:accent2>
        <a:srgbClr val="9B907C"/>
      </a:accent2>
      <a:accent3>
        <a:srgbClr val="564E83"/>
      </a:accent3>
      <a:accent4>
        <a:srgbClr val="C8B200"/>
      </a:accent4>
      <a:accent5>
        <a:srgbClr val="5B937B"/>
      </a:accent5>
      <a:accent6>
        <a:srgbClr val="5185C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D402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ncess Máxima Center - Widescreen" id="{F2A0445C-C195-4C3A-ABEB-8AF84C09BB8D}" vid="{1CA5B22A-A869-4F89-A2EF-33DDA31154E1}"/>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28733</TotalTime>
  <Words>1112</Words>
  <Application>Microsoft Macintosh PowerPoint</Application>
  <PresentationFormat>On-screen Show (16:9)</PresentationFormat>
  <Paragraphs>248</Paragraphs>
  <Slides>38</Slides>
  <Notes>21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vt:lpstr>
      <vt:lpstr>Geneva</vt:lpstr>
      <vt:lpstr>Raleway</vt:lpstr>
      <vt:lpstr>Trebuchet MS</vt:lpstr>
      <vt:lpstr>Prinses Máxima Centrum</vt:lpstr>
      <vt:lpstr>Cell type identification in single-cell RNA-seq data</vt:lpstr>
      <vt:lpstr>Overview</vt:lpstr>
      <vt:lpstr>Definition of cell type?</vt:lpstr>
      <vt:lpstr>Cell type identification: why?</vt:lpstr>
      <vt:lpstr>Cell surface markers</vt:lpstr>
      <vt:lpstr>Manual classification</vt:lpstr>
      <vt:lpstr>Automatic methods</vt:lpstr>
      <vt:lpstr>Tumor cells are very diverse</vt:lpstr>
      <vt:lpstr>Identifying tumor cells</vt:lpstr>
      <vt:lpstr>PowerPoint Presentation</vt:lpstr>
      <vt:lpstr>Methods</vt:lpstr>
      <vt:lpstr>PowerPoint Presentation</vt:lpstr>
      <vt:lpstr>SingleR</vt:lpstr>
      <vt:lpstr>SingleR method</vt:lpstr>
      <vt:lpstr>SingleR method</vt:lpstr>
      <vt:lpstr>PowerPoint Presentation</vt:lpstr>
      <vt:lpstr>PowerPoint Presentation</vt:lpstr>
      <vt:lpstr>PowerPoint Presentation</vt:lpstr>
      <vt:lpstr>PowerPoint Presentation</vt:lpstr>
      <vt:lpstr>Tree of reference profiles</vt:lpstr>
      <vt:lpstr>Cell shunting</vt:lpstr>
      <vt:lpstr>Cell shunting</vt:lpstr>
      <vt:lpstr>Cell shunting</vt:lpstr>
      <vt:lpstr>Cell shunting</vt:lpstr>
      <vt:lpstr>Done</vt:lpstr>
      <vt:lpstr>Details</vt:lpstr>
      <vt:lpstr>Profile score</vt:lpstr>
      <vt:lpstr>Confidence score</vt:lpstr>
      <vt:lpstr>First results</vt:lpstr>
      <vt:lpstr>Neuroblastoma data (Kholossy &amp; Molenaar)</vt:lpstr>
      <vt:lpstr>Cell types not present in the reference</vt:lpstr>
      <vt:lpstr>Acinar – ductal gradient in pancreas data</vt:lpstr>
      <vt:lpstr>Expression of ductal and acinar markers</vt:lpstr>
      <vt:lpstr>PowerPoint Presentation</vt:lpstr>
      <vt:lpstr>PowerPoint Presentation</vt:lpstr>
      <vt:lpstr>PowerPoint Presentation</vt:lpstr>
      <vt:lpstr>Genes used per node and cell-type</vt:lpstr>
      <vt:lpstr>Thanks!</vt:lpstr>
    </vt:vector>
  </TitlesOfParts>
  <Company>Click Communicatie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Click Communicatie</dc:creator>
  <cp:lastModifiedBy>Philip Lijnzaad</cp:lastModifiedBy>
  <cp:revision>536</cp:revision>
  <cp:lastPrinted>2019-05-27T16:07:12Z</cp:lastPrinted>
  <dcterms:created xsi:type="dcterms:W3CDTF">2013-01-23T10:02:12Z</dcterms:created>
  <dcterms:modified xsi:type="dcterms:W3CDTF">2019-05-27T16:08:59Z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Prinses Maxima Center</vt:lpwstr>
  </property>
</Properties>
</file>